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3"/>
  </p:notesMasterIdLst>
  <p:sldIdLst>
    <p:sldId id="2147475411" r:id="rId6"/>
    <p:sldId id="2147475362" r:id="rId7"/>
    <p:sldId id="2147475288" r:id="rId8"/>
    <p:sldId id="2147475420" r:id="rId9"/>
    <p:sldId id="2147475382" r:id="rId10"/>
    <p:sldId id="2147475430" r:id="rId11"/>
    <p:sldId id="214747544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1E09F9-AD28-433E-8A2F-48293B589D53}" v="49" dt="2025-07-29T18:00:02.6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3438" autoAdjust="0"/>
  </p:normalViewPr>
  <p:slideViewPr>
    <p:cSldViewPr snapToGrid="0">
      <p:cViewPr varScale="1">
        <p:scale>
          <a:sx n="43" d="100"/>
          <a:sy n="43" d="100"/>
        </p:scale>
        <p:origin x="157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rd, Vicky" userId="460dd595-aa2a-456a-a3cc-3a3c930a1f13" providerId="ADAL" clId="{881E09F9-AD28-433E-8A2F-48293B589D53}"/>
    <pc:docChg chg="undo custSel addSld modSld sldOrd">
      <pc:chgData name="Ward, Vicky" userId="460dd595-aa2a-456a-a3cc-3a3c930a1f13" providerId="ADAL" clId="{881E09F9-AD28-433E-8A2F-48293B589D53}" dt="2025-07-29T19:22:50.757" v="2447" actId="403"/>
      <pc:docMkLst>
        <pc:docMk/>
      </pc:docMkLst>
      <pc:sldChg chg="addSp modSp mod modNotesTx">
        <pc:chgData name="Ward, Vicky" userId="460dd595-aa2a-456a-a3cc-3a3c930a1f13" providerId="ADAL" clId="{881E09F9-AD28-433E-8A2F-48293B589D53}" dt="2025-07-29T16:12:06.117" v="1661" actId="20577"/>
        <pc:sldMkLst>
          <pc:docMk/>
          <pc:sldMk cId="3731550841" sldId="2147475288"/>
        </pc:sldMkLst>
        <pc:spChg chg="mod">
          <ac:chgData name="Ward, Vicky" userId="460dd595-aa2a-456a-a3cc-3a3c930a1f13" providerId="ADAL" clId="{881E09F9-AD28-433E-8A2F-48293B589D53}" dt="2025-06-26T15:23:08.637" v="212" actId="1076"/>
          <ac:spMkLst>
            <pc:docMk/>
            <pc:sldMk cId="3731550841" sldId="2147475288"/>
            <ac:spMk id="2" creationId="{39991478-D066-EF7D-7C01-529372DA321E}"/>
          </ac:spMkLst>
        </pc:spChg>
        <pc:spChg chg="add mod">
          <ac:chgData name="Ward, Vicky" userId="460dd595-aa2a-456a-a3cc-3a3c930a1f13" providerId="ADAL" clId="{881E09F9-AD28-433E-8A2F-48293B589D53}" dt="2025-07-24T12:57:36.777" v="287" actId="1076"/>
          <ac:spMkLst>
            <pc:docMk/>
            <pc:sldMk cId="3731550841" sldId="2147475288"/>
            <ac:spMk id="6" creationId="{E059E5BB-E287-8A72-923B-69D0ECC5B055}"/>
          </ac:spMkLst>
        </pc:spChg>
        <pc:picChg chg="mod">
          <ac:chgData name="Ward, Vicky" userId="460dd595-aa2a-456a-a3cc-3a3c930a1f13" providerId="ADAL" clId="{881E09F9-AD28-433E-8A2F-48293B589D53}" dt="2025-07-24T12:57:33.433" v="286" actId="1076"/>
          <ac:picMkLst>
            <pc:docMk/>
            <pc:sldMk cId="3731550841" sldId="2147475288"/>
            <ac:picMk id="5" creationId="{72958CA0-6474-4441-580F-DE97A0154019}"/>
          </ac:picMkLst>
        </pc:picChg>
      </pc:sldChg>
      <pc:sldChg chg="modSp mod modNotesTx">
        <pc:chgData name="Ward, Vicky" userId="460dd595-aa2a-456a-a3cc-3a3c930a1f13" providerId="ADAL" clId="{881E09F9-AD28-433E-8A2F-48293B589D53}" dt="2025-07-29T19:22:50.757" v="2447" actId="403"/>
        <pc:sldMkLst>
          <pc:docMk/>
          <pc:sldMk cId="3899885204" sldId="2147475362"/>
        </pc:sldMkLst>
        <pc:spChg chg="mod">
          <ac:chgData name="Ward, Vicky" userId="460dd595-aa2a-456a-a3cc-3a3c930a1f13" providerId="ADAL" clId="{881E09F9-AD28-433E-8A2F-48293B589D53}" dt="2025-07-29T19:22:50.757" v="2447" actId="403"/>
          <ac:spMkLst>
            <pc:docMk/>
            <pc:sldMk cId="3899885204" sldId="2147475362"/>
            <ac:spMk id="2" creationId="{BE69826E-50D8-889A-9076-9079BAF9A93A}"/>
          </ac:spMkLst>
        </pc:spChg>
        <pc:spChg chg="mod">
          <ac:chgData name="Ward, Vicky" userId="460dd595-aa2a-456a-a3cc-3a3c930a1f13" providerId="ADAL" clId="{881E09F9-AD28-433E-8A2F-48293B589D53}" dt="2025-07-29T15:48:09.242" v="605" actId="20577"/>
          <ac:spMkLst>
            <pc:docMk/>
            <pc:sldMk cId="3899885204" sldId="2147475362"/>
            <ac:spMk id="3" creationId="{F3C91E92-70D5-3BB4-F510-5A1AF75A5CB4}"/>
          </ac:spMkLst>
        </pc:spChg>
        <pc:graphicFrameChg chg="mod modGraphic">
          <ac:chgData name="Ward, Vicky" userId="460dd595-aa2a-456a-a3cc-3a3c930a1f13" providerId="ADAL" clId="{881E09F9-AD28-433E-8A2F-48293B589D53}" dt="2025-06-26T15:22:39.888" v="208" actId="2711"/>
          <ac:graphicFrameMkLst>
            <pc:docMk/>
            <pc:sldMk cId="3899885204" sldId="2147475362"/>
            <ac:graphicFrameMk id="4" creationId="{756B88AF-D42C-AD88-8B2E-A95C904BF0FB}"/>
          </ac:graphicFrameMkLst>
        </pc:graphicFrameChg>
      </pc:sldChg>
      <pc:sldChg chg="addSp delSp modSp mod modNotesTx">
        <pc:chgData name="Ward, Vicky" userId="460dd595-aa2a-456a-a3cc-3a3c930a1f13" providerId="ADAL" clId="{881E09F9-AD28-433E-8A2F-48293B589D53}" dt="2025-07-29T17:54:20.283" v="2184" actId="6549"/>
        <pc:sldMkLst>
          <pc:docMk/>
          <pc:sldMk cId="3066917349" sldId="2147475382"/>
        </pc:sldMkLst>
        <pc:spChg chg="mod">
          <ac:chgData name="Ward, Vicky" userId="460dd595-aa2a-456a-a3cc-3a3c930a1f13" providerId="ADAL" clId="{881E09F9-AD28-433E-8A2F-48293B589D53}" dt="2025-07-24T12:58:26.363" v="296" actId="14100"/>
          <ac:spMkLst>
            <pc:docMk/>
            <pc:sldMk cId="3066917349" sldId="2147475382"/>
            <ac:spMk id="2" creationId="{5847831D-948D-5DCE-7C52-368CFFDE8F90}"/>
          </ac:spMkLst>
        </pc:spChg>
        <pc:spChg chg="add mod">
          <ac:chgData name="Ward, Vicky" userId="460dd595-aa2a-456a-a3cc-3a3c930a1f13" providerId="ADAL" clId="{881E09F9-AD28-433E-8A2F-48293B589D53}" dt="2025-07-24T12:58:43.307" v="299" actId="1076"/>
          <ac:spMkLst>
            <pc:docMk/>
            <pc:sldMk cId="3066917349" sldId="2147475382"/>
            <ac:spMk id="3" creationId="{4F299E98-AAA1-9CD8-32F3-CDEACA9F004E}"/>
          </ac:spMkLst>
        </pc:spChg>
        <pc:spChg chg="mod">
          <ac:chgData name="Ward, Vicky" userId="460dd595-aa2a-456a-a3cc-3a3c930a1f13" providerId="ADAL" clId="{881E09F9-AD28-433E-8A2F-48293B589D53}" dt="2025-06-26T15:23:27.499" v="216" actId="1076"/>
          <ac:spMkLst>
            <pc:docMk/>
            <pc:sldMk cId="3066917349" sldId="2147475382"/>
            <ac:spMk id="5" creationId="{50819AE6-CEE1-D685-2D54-F164737C270A}"/>
          </ac:spMkLst>
        </pc:spChg>
        <pc:picChg chg="mod">
          <ac:chgData name="Ward, Vicky" userId="460dd595-aa2a-456a-a3cc-3a3c930a1f13" providerId="ADAL" clId="{881E09F9-AD28-433E-8A2F-48293B589D53}" dt="2025-07-24T12:57:50.506" v="289" actId="1076"/>
          <ac:picMkLst>
            <pc:docMk/>
            <pc:sldMk cId="3066917349" sldId="2147475382"/>
            <ac:picMk id="8" creationId="{58347F31-C60D-1455-158B-B6C7353AF565}"/>
          </ac:picMkLst>
        </pc:picChg>
      </pc:sldChg>
      <pc:sldChg chg="modSp add mod setBg modNotesTx">
        <pc:chgData name="Ward, Vicky" userId="460dd595-aa2a-456a-a3cc-3a3c930a1f13" providerId="ADAL" clId="{881E09F9-AD28-433E-8A2F-48293B589D53}" dt="2025-07-29T18:00:32.956" v="2444" actId="20577"/>
        <pc:sldMkLst>
          <pc:docMk/>
          <pc:sldMk cId="1417471857" sldId="2147475411"/>
        </pc:sldMkLst>
        <pc:spChg chg="mod">
          <ac:chgData name="Ward, Vicky" userId="460dd595-aa2a-456a-a3cc-3a3c930a1f13" providerId="ADAL" clId="{881E09F9-AD28-433E-8A2F-48293B589D53}" dt="2025-07-29T18:00:22.095" v="2430" actId="113"/>
          <ac:spMkLst>
            <pc:docMk/>
            <pc:sldMk cId="1417471857" sldId="2147475411"/>
            <ac:spMk id="2" creationId="{CBFCA827-2667-6FFC-4890-CD2E0AD2A7E8}"/>
          </ac:spMkLst>
        </pc:spChg>
      </pc:sldChg>
      <pc:sldChg chg="modSp mod ord modNotesTx">
        <pc:chgData name="Ward, Vicky" userId="460dd595-aa2a-456a-a3cc-3a3c930a1f13" providerId="ADAL" clId="{881E09F9-AD28-433E-8A2F-48293B589D53}" dt="2025-07-29T17:55:27.594" v="2242" actId="20577"/>
        <pc:sldMkLst>
          <pc:docMk/>
          <pc:sldMk cId="1955511592" sldId="2147475420"/>
        </pc:sldMkLst>
        <pc:spChg chg="mod">
          <ac:chgData name="Ward, Vicky" userId="460dd595-aa2a-456a-a3cc-3a3c930a1f13" providerId="ADAL" clId="{881E09F9-AD28-433E-8A2F-48293B589D53}" dt="2025-07-29T16:04:54.780" v="1269" actId="20577"/>
          <ac:spMkLst>
            <pc:docMk/>
            <pc:sldMk cId="1955511592" sldId="2147475420"/>
            <ac:spMk id="6" creationId="{0EC4EB95-806B-1823-E515-04D5BF94F6E7}"/>
          </ac:spMkLst>
        </pc:spChg>
        <pc:spChg chg="mod">
          <ac:chgData name="Ward, Vicky" userId="460dd595-aa2a-456a-a3cc-3a3c930a1f13" providerId="ADAL" clId="{881E09F9-AD28-433E-8A2F-48293B589D53}" dt="2025-06-26T15:22:53.063" v="209" actId="1076"/>
          <ac:spMkLst>
            <pc:docMk/>
            <pc:sldMk cId="1955511592" sldId="2147475420"/>
            <ac:spMk id="7" creationId="{BAEDD746-E177-6727-9477-163E58A37FE3}"/>
          </ac:spMkLst>
        </pc:spChg>
      </pc:sldChg>
      <pc:sldChg chg="modSp mod modNotesTx">
        <pc:chgData name="Ward, Vicky" userId="460dd595-aa2a-456a-a3cc-3a3c930a1f13" providerId="ADAL" clId="{881E09F9-AD28-433E-8A2F-48293B589D53}" dt="2025-07-29T17:58:13.146" v="2424" actId="20577"/>
        <pc:sldMkLst>
          <pc:docMk/>
          <pc:sldMk cId="598949075" sldId="2147475430"/>
        </pc:sldMkLst>
        <pc:spChg chg="mod">
          <ac:chgData name="Ward, Vicky" userId="460dd595-aa2a-456a-a3cc-3a3c930a1f13" providerId="ADAL" clId="{881E09F9-AD28-433E-8A2F-48293B589D53}" dt="2025-07-29T17:58:13.146" v="2424" actId="20577"/>
          <ac:spMkLst>
            <pc:docMk/>
            <pc:sldMk cId="598949075" sldId="2147475430"/>
            <ac:spMk id="6" creationId="{2BB0B868-8E9B-A6C5-49A8-BE4313D30748}"/>
          </ac:spMkLst>
        </pc:spChg>
        <pc:spChg chg="mod">
          <ac:chgData name="Ward, Vicky" userId="460dd595-aa2a-456a-a3cc-3a3c930a1f13" providerId="ADAL" clId="{881E09F9-AD28-433E-8A2F-48293B589D53}" dt="2025-06-26T15:22:58.988" v="210" actId="1076"/>
          <ac:spMkLst>
            <pc:docMk/>
            <pc:sldMk cId="598949075" sldId="2147475430"/>
            <ac:spMk id="7" creationId="{7B77D4BA-BDCD-417F-BB21-947FC9CC454E}"/>
          </ac:spMkLst>
        </pc:spChg>
      </pc:sldChg>
      <pc:sldChg chg="add modNotesTx">
        <pc:chgData name="Ward, Vicky" userId="460dd595-aa2a-456a-a3cc-3a3c930a1f13" providerId="ADAL" clId="{881E09F9-AD28-433E-8A2F-48293B589D53}" dt="2025-07-29T17:59:23.902" v="2427" actId="6549"/>
        <pc:sldMkLst>
          <pc:docMk/>
          <pc:sldMk cId="2981318205" sldId="2147475443"/>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D81D2D-3F66-4B09-97A0-034D8FB2D634}" type="doc">
      <dgm:prSet loTypeId="urn:microsoft.com/office/officeart/2005/8/layout/vList5" loCatId="list" qsTypeId="urn:microsoft.com/office/officeart/2005/8/quickstyle/simple2" qsCatId="simple" csTypeId="urn:microsoft.com/office/officeart/2005/8/colors/accent3_2" csCatId="accent3" phldr="1"/>
      <dgm:spPr/>
      <dgm:t>
        <a:bodyPr/>
        <a:lstStyle/>
        <a:p>
          <a:endParaRPr lang="en-US"/>
        </a:p>
      </dgm:t>
    </dgm:pt>
    <dgm:pt modelId="{D46B4DF1-62D4-46FF-B92C-E9E47B7C6A44}">
      <dgm:prSet custT="1"/>
      <dgm:spPr>
        <a:solidFill>
          <a:srgbClr val="108B93"/>
        </a:solidFill>
      </dgm:spPr>
      <dgm:t>
        <a:bodyPr/>
        <a:lstStyle/>
        <a:p>
          <a:r>
            <a:rPr lang="en-CA" sz="2200" b="1" noProof="0" dirty="0">
              <a:latin typeface="+mn-lt"/>
            </a:rPr>
            <a:t>FETAL </a:t>
          </a:r>
          <a:r>
            <a:rPr lang="en-CA" sz="2200" b="1" i="1" noProof="0" dirty="0">
              <a:latin typeface="+mn-lt"/>
            </a:rPr>
            <a:t>RHD </a:t>
          </a:r>
          <a:r>
            <a:rPr lang="en-CA" sz="2200" b="1" noProof="0" dirty="0">
              <a:latin typeface="+mn-lt"/>
            </a:rPr>
            <a:t>SCREEN</a:t>
          </a:r>
          <a:r>
            <a:rPr lang="en-CA" sz="2200" b="1" i="1" noProof="0" dirty="0">
              <a:latin typeface="+mn-lt"/>
            </a:rPr>
            <a:t> </a:t>
          </a:r>
          <a:endParaRPr lang="en-CA" sz="2200" noProof="0" dirty="0">
            <a:latin typeface="+mn-lt"/>
          </a:endParaRPr>
        </a:p>
      </dgm:t>
    </dgm:pt>
    <dgm:pt modelId="{2337C3DD-4DE6-4501-9BC7-DE1A33A958D6}" type="parTrans" cxnId="{10FE7B37-DA56-4C8F-8332-D0FE8A617FEF}">
      <dgm:prSet/>
      <dgm:spPr/>
      <dgm:t>
        <a:bodyPr/>
        <a:lstStyle/>
        <a:p>
          <a:endParaRPr lang="en-CA" noProof="0">
            <a:latin typeface="+mn-lt"/>
          </a:endParaRPr>
        </a:p>
      </dgm:t>
    </dgm:pt>
    <dgm:pt modelId="{63FA4C6B-DEC0-467D-BD65-8A8CB5832F31}" type="sibTrans" cxnId="{10FE7B37-DA56-4C8F-8332-D0FE8A617FEF}">
      <dgm:prSet/>
      <dgm:spPr/>
      <dgm:t>
        <a:bodyPr/>
        <a:lstStyle/>
        <a:p>
          <a:endParaRPr lang="en-CA" noProof="0">
            <a:latin typeface="+mn-lt"/>
          </a:endParaRPr>
        </a:p>
      </dgm:t>
    </dgm:pt>
    <dgm:pt modelId="{6BB81B72-CDCE-4055-BE72-775311ADF5CD}">
      <dgm:prSet custT="1"/>
      <dgm:spPr>
        <a:solidFill>
          <a:srgbClr val="A2EEF6">
            <a:alpha val="89804"/>
          </a:srgbClr>
        </a:solidFill>
      </dgm:spPr>
      <dgm:t>
        <a:bodyPr/>
        <a:lstStyle/>
        <a:p>
          <a:pPr marL="0" lvl="1" indent="-228600" algn="l" defTabSz="889000">
            <a:lnSpc>
              <a:spcPct val="90000"/>
            </a:lnSpc>
            <a:spcBef>
              <a:spcPct val="0"/>
            </a:spcBef>
            <a:spcAft>
              <a:spcPts val="0"/>
            </a:spcAft>
            <a:buFontTx/>
            <a:buNone/>
          </a:pPr>
          <a:r>
            <a:rPr lang="en-CA" sz="2000" kern="1200" noProof="0" dirty="0">
              <a:latin typeface="+mn-lt"/>
              <a:ea typeface="+mn-ea"/>
              <a:cs typeface="+mn-cs"/>
            </a:rPr>
            <a:t>Predicts fetal RhD status in RhD negative pregnant individuals, allowing for targeted RhIG prophylaxis.</a:t>
          </a:r>
        </a:p>
      </dgm:t>
    </dgm:pt>
    <dgm:pt modelId="{B0F1E9BA-289A-4840-A981-4F25EC95EB1E}" type="parTrans" cxnId="{8561A516-DDA6-4BCC-9D56-3B5C655E2FF8}">
      <dgm:prSet/>
      <dgm:spPr/>
      <dgm:t>
        <a:bodyPr/>
        <a:lstStyle/>
        <a:p>
          <a:endParaRPr lang="en-CA" noProof="0">
            <a:latin typeface="+mn-lt"/>
          </a:endParaRPr>
        </a:p>
      </dgm:t>
    </dgm:pt>
    <dgm:pt modelId="{130E131B-1825-474C-8C21-0F18C2A5961F}" type="sibTrans" cxnId="{8561A516-DDA6-4BCC-9D56-3B5C655E2FF8}">
      <dgm:prSet/>
      <dgm:spPr/>
      <dgm:t>
        <a:bodyPr/>
        <a:lstStyle/>
        <a:p>
          <a:endParaRPr lang="en-CA" noProof="0">
            <a:latin typeface="+mn-lt"/>
          </a:endParaRPr>
        </a:p>
      </dgm:t>
    </dgm:pt>
    <dgm:pt modelId="{C39E238F-4E99-4363-BFD8-473EFD6B972B}">
      <dgm:prSet custT="1"/>
      <dgm:spPr>
        <a:solidFill>
          <a:srgbClr val="108B93"/>
        </a:solidFill>
      </dgm:spPr>
      <dgm:t>
        <a:bodyPr/>
        <a:lstStyle/>
        <a:p>
          <a:r>
            <a:rPr lang="en-CA" sz="2200" b="1" noProof="0" dirty="0">
              <a:latin typeface="+mn-lt"/>
            </a:rPr>
            <a:t>ALLOIMMUNIZED FETAL BLOOD GROUP GENOTYPING </a:t>
          </a:r>
        </a:p>
      </dgm:t>
    </dgm:pt>
    <dgm:pt modelId="{962B5B64-18A9-45E4-985F-03D20D6A9CB7}" type="parTrans" cxnId="{86DC6256-5751-4732-874D-21039FF4FDF1}">
      <dgm:prSet/>
      <dgm:spPr/>
      <dgm:t>
        <a:bodyPr/>
        <a:lstStyle/>
        <a:p>
          <a:endParaRPr lang="en-CA" noProof="0">
            <a:latin typeface="+mn-lt"/>
          </a:endParaRPr>
        </a:p>
      </dgm:t>
    </dgm:pt>
    <dgm:pt modelId="{CEA242AD-1F37-497E-8FDF-8F3B30AFEB17}" type="sibTrans" cxnId="{86DC6256-5751-4732-874D-21039FF4FDF1}">
      <dgm:prSet/>
      <dgm:spPr/>
      <dgm:t>
        <a:bodyPr/>
        <a:lstStyle/>
        <a:p>
          <a:endParaRPr lang="en-CA" noProof="0">
            <a:latin typeface="+mn-lt"/>
          </a:endParaRPr>
        </a:p>
      </dgm:t>
    </dgm:pt>
    <dgm:pt modelId="{0BE65F34-71A4-432A-86E0-EFE55781BE16}">
      <dgm:prSet custT="1"/>
      <dgm:spPr>
        <a:solidFill>
          <a:srgbClr val="A2EEF6">
            <a:alpha val="90000"/>
          </a:srgbClr>
        </a:solidFill>
      </dgm:spPr>
      <dgm:t>
        <a:bodyPr/>
        <a:lstStyle/>
        <a:p>
          <a:pPr marL="0" algn="l">
            <a:lnSpc>
              <a:spcPct val="90000"/>
            </a:lnSpc>
            <a:spcAft>
              <a:spcPts val="0"/>
            </a:spcAft>
            <a:buFontTx/>
            <a:buNone/>
          </a:pPr>
          <a:r>
            <a:rPr lang="en-CA" sz="2000" dirty="0">
              <a:latin typeface="+mn-lt"/>
              <a:ea typeface="Calibri" panose="020F0502020204030204" pitchFamily="34" charset="0"/>
              <a:cs typeface="Calibri" panose="020F0502020204030204" pitchFamily="34" charset="0"/>
            </a:rPr>
            <a:t>Determines the fetal antigen status in pregnant individuals with anti D, C, c, E, and/or K (Kell), allowing for targeted monitoring for pregnancies at risk of HDFN.</a:t>
          </a:r>
          <a:endParaRPr lang="en-CA" sz="2000" noProof="0" dirty="0">
            <a:latin typeface="+mn-lt"/>
            <a:ea typeface="Calibri" panose="020F0502020204030204" pitchFamily="34" charset="0"/>
            <a:cs typeface="Calibri" panose="020F0502020204030204" pitchFamily="34" charset="0"/>
          </a:endParaRPr>
        </a:p>
      </dgm:t>
    </dgm:pt>
    <dgm:pt modelId="{2DC2FF34-BFE6-4C95-8B7E-D2FDEA2E2EE1}" type="parTrans" cxnId="{025E464E-51B0-4B90-B7A2-D3E536CFC551}">
      <dgm:prSet/>
      <dgm:spPr/>
      <dgm:t>
        <a:bodyPr/>
        <a:lstStyle/>
        <a:p>
          <a:endParaRPr lang="en-CA" noProof="0">
            <a:latin typeface="+mn-lt"/>
          </a:endParaRPr>
        </a:p>
      </dgm:t>
    </dgm:pt>
    <dgm:pt modelId="{CFC8B678-245B-4B29-AB4B-E04D90313CB3}" type="sibTrans" cxnId="{025E464E-51B0-4B90-B7A2-D3E536CFC551}">
      <dgm:prSet/>
      <dgm:spPr/>
      <dgm:t>
        <a:bodyPr/>
        <a:lstStyle/>
        <a:p>
          <a:endParaRPr lang="en-CA" noProof="0">
            <a:latin typeface="+mn-lt"/>
          </a:endParaRPr>
        </a:p>
      </dgm:t>
    </dgm:pt>
    <dgm:pt modelId="{581F9FFE-C2A9-4512-8318-DFAE48B60E64}" type="pres">
      <dgm:prSet presAssocID="{5DD81D2D-3F66-4B09-97A0-034D8FB2D634}" presName="Name0" presStyleCnt="0">
        <dgm:presLayoutVars>
          <dgm:dir/>
          <dgm:animLvl val="lvl"/>
          <dgm:resizeHandles val="exact"/>
        </dgm:presLayoutVars>
      </dgm:prSet>
      <dgm:spPr/>
      <dgm:t>
        <a:bodyPr/>
        <a:lstStyle/>
        <a:p>
          <a:endParaRPr lang="en-US"/>
        </a:p>
      </dgm:t>
    </dgm:pt>
    <dgm:pt modelId="{F8459550-F020-4949-AA93-93D99B01CA9E}" type="pres">
      <dgm:prSet presAssocID="{D46B4DF1-62D4-46FF-B92C-E9E47B7C6A44}" presName="linNode" presStyleCnt="0"/>
      <dgm:spPr/>
    </dgm:pt>
    <dgm:pt modelId="{3C739203-0EDE-4BE5-8B79-8235673EFFA6}" type="pres">
      <dgm:prSet presAssocID="{D46B4DF1-62D4-46FF-B92C-E9E47B7C6A44}" presName="parentText" presStyleLbl="node1" presStyleIdx="0" presStyleCnt="2">
        <dgm:presLayoutVars>
          <dgm:chMax val="1"/>
          <dgm:bulletEnabled val="1"/>
        </dgm:presLayoutVars>
      </dgm:prSet>
      <dgm:spPr/>
      <dgm:t>
        <a:bodyPr/>
        <a:lstStyle/>
        <a:p>
          <a:endParaRPr lang="en-US"/>
        </a:p>
      </dgm:t>
    </dgm:pt>
    <dgm:pt modelId="{8A8D0DDA-975C-4B71-A6C2-47144EE34A1A}" type="pres">
      <dgm:prSet presAssocID="{D46B4DF1-62D4-46FF-B92C-E9E47B7C6A44}" presName="descendantText" presStyleLbl="alignAccFollowNode1" presStyleIdx="0" presStyleCnt="2">
        <dgm:presLayoutVars>
          <dgm:bulletEnabled val="1"/>
        </dgm:presLayoutVars>
      </dgm:prSet>
      <dgm:spPr/>
      <dgm:t>
        <a:bodyPr/>
        <a:lstStyle/>
        <a:p>
          <a:endParaRPr lang="en-US"/>
        </a:p>
      </dgm:t>
    </dgm:pt>
    <dgm:pt modelId="{3B909722-BA19-41A4-A7A6-B9EF9531169D}" type="pres">
      <dgm:prSet presAssocID="{63FA4C6B-DEC0-467D-BD65-8A8CB5832F31}" presName="sp" presStyleCnt="0"/>
      <dgm:spPr/>
    </dgm:pt>
    <dgm:pt modelId="{94D8E66E-3377-43BE-850D-D2ED66779A47}" type="pres">
      <dgm:prSet presAssocID="{C39E238F-4E99-4363-BFD8-473EFD6B972B}" presName="linNode" presStyleCnt="0"/>
      <dgm:spPr/>
    </dgm:pt>
    <dgm:pt modelId="{E8060E36-8F5B-40C7-9241-859091E8CC21}" type="pres">
      <dgm:prSet presAssocID="{C39E238F-4E99-4363-BFD8-473EFD6B972B}" presName="parentText" presStyleLbl="node1" presStyleIdx="1" presStyleCnt="2">
        <dgm:presLayoutVars>
          <dgm:chMax val="1"/>
          <dgm:bulletEnabled val="1"/>
        </dgm:presLayoutVars>
      </dgm:prSet>
      <dgm:spPr/>
      <dgm:t>
        <a:bodyPr/>
        <a:lstStyle/>
        <a:p>
          <a:endParaRPr lang="en-US"/>
        </a:p>
      </dgm:t>
    </dgm:pt>
    <dgm:pt modelId="{7728506B-AF6E-43D2-85E8-30139C221EA1}" type="pres">
      <dgm:prSet presAssocID="{C39E238F-4E99-4363-BFD8-473EFD6B972B}" presName="descendantText" presStyleLbl="alignAccFollowNode1" presStyleIdx="1" presStyleCnt="2" custLinFactNeighborX="823">
        <dgm:presLayoutVars>
          <dgm:bulletEnabled val="1"/>
        </dgm:presLayoutVars>
      </dgm:prSet>
      <dgm:spPr/>
      <dgm:t>
        <a:bodyPr/>
        <a:lstStyle/>
        <a:p>
          <a:endParaRPr lang="en-US"/>
        </a:p>
      </dgm:t>
    </dgm:pt>
  </dgm:ptLst>
  <dgm:cxnLst>
    <dgm:cxn modelId="{025E464E-51B0-4B90-B7A2-D3E536CFC551}" srcId="{C39E238F-4E99-4363-BFD8-473EFD6B972B}" destId="{0BE65F34-71A4-432A-86E0-EFE55781BE16}" srcOrd="0" destOrd="0" parTransId="{2DC2FF34-BFE6-4C95-8B7E-D2FDEA2E2EE1}" sibTransId="{CFC8B678-245B-4B29-AB4B-E04D90313CB3}"/>
    <dgm:cxn modelId="{86DC6256-5751-4732-874D-21039FF4FDF1}" srcId="{5DD81D2D-3F66-4B09-97A0-034D8FB2D634}" destId="{C39E238F-4E99-4363-BFD8-473EFD6B972B}" srcOrd="1" destOrd="0" parTransId="{962B5B64-18A9-45E4-985F-03D20D6A9CB7}" sibTransId="{CEA242AD-1F37-497E-8FDF-8F3B30AFEB17}"/>
    <dgm:cxn modelId="{18CB6C26-9788-4817-8C91-66EC25FDD4F6}" type="presOf" srcId="{C39E238F-4E99-4363-BFD8-473EFD6B972B}" destId="{E8060E36-8F5B-40C7-9241-859091E8CC21}" srcOrd="0" destOrd="0" presId="urn:microsoft.com/office/officeart/2005/8/layout/vList5"/>
    <dgm:cxn modelId="{5334B6A3-652F-4715-9DA0-AD711C86DA89}" type="presOf" srcId="{6BB81B72-CDCE-4055-BE72-775311ADF5CD}" destId="{8A8D0DDA-975C-4B71-A6C2-47144EE34A1A}" srcOrd="0" destOrd="0" presId="urn:microsoft.com/office/officeart/2005/8/layout/vList5"/>
    <dgm:cxn modelId="{22999125-954B-44BD-94BD-EBF470B890A7}" type="presOf" srcId="{5DD81D2D-3F66-4B09-97A0-034D8FB2D634}" destId="{581F9FFE-C2A9-4512-8318-DFAE48B60E64}" srcOrd="0" destOrd="0" presId="urn:microsoft.com/office/officeart/2005/8/layout/vList5"/>
    <dgm:cxn modelId="{8561A516-DDA6-4BCC-9D56-3B5C655E2FF8}" srcId="{D46B4DF1-62D4-46FF-B92C-E9E47B7C6A44}" destId="{6BB81B72-CDCE-4055-BE72-775311ADF5CD}" srcOrd="0" destOrd="0" parTransId="{B0F1E9BA-289A-4840-A981-4F25EC95EB1E}" sibTransId="{130E131B-1825-474C-8C21-0F18C2A5961F}"/>
    <dgm:cxn modelId="{248FC6C2-22AB-46CF-9CDD-4368629F999A}" type="presOf" srcId="{D46B4DF1-62D4-46FF-B92C-E9E47B7C6A44}" destId="{3C739203-0EDE-4BE5-8B79-8235673EFFA6}" srcOrd="0" destOrd="0" presId="urn:microsoft.com/office/officeart/2005/8/layout/vList5"/>
    <dgm:cxn modelId="{10FE7B37-DA56-4C8F-8332-D0FE8A617FEF}" srcId="{5DD81D2D-3F66-4B09-97A0-034D8FB2D634}" destId="{D46B4DF1-62D4-46FF-B92C-E9E47B7C6A44}" srcOrd="0" destOrd="0" parTransId="{2337C3DD-4DE6-4501-9BC7-DE1A33A958D6}" sibTransId="{63FA4C6B-DEC0-467D-BD65-8A8CB5832F31}"/>
    <dgm:cxn modelId="{D7D14D68-532A-4324-B2A3-C34789DA43B1}" type="presOf" srcId="{0BE65F34-71A4-432A-86E0-EFE55781BE16}" destId="{7728506B-AF6E-43D2-85E8-30139C221EA1}" srcOrd="0" destOrd="0" presId="urn:microsoft.com/office/officeart/2005/8/layout/vList5"/>
    <dgm:cxn modelId="{D0F3FECB-F9AE-4E02-96DB-7CBEEB70F18D}" type="presParOf" srcId="{581F9FFE-C2A9-4512-8318-DFAE48B60E64}" destId="{F8459550-F020-4949-AA93-93D99B01CA9E}" srcOrd="0" destOrd="0" presId="urn:microsoft.com/office/officeart/2005/8/layout/vList5"/>
    <dgm:cxn modelId="{E0BD6F29-2461-4731-BBF3-40F4E9485BFE}" type="presParOf" srcId="{F8459550-F020-4949-AA93-93D99B01CA9E}" destId="{3C739203-0EDE-4BE5-8B79-8235673EFFA6}" srcOrd="0" destOrd="0" presId="urn:microsoft.com/office/officeart/2005/8/layout/vList5"/>
    <dgm:cxn modelId="{549AA7AA-2C13-4F44-AE6E-578204F84A4A}" type="presParOf" srcId="{F8459550-F020-4949-AA93-93D99B01CA9E}" destId="{8A8D0DDA-975C-4B71-A6C2-47144EE34A1A}" srcOrd="1" destOrd="0" presId="urn:microsoft.com/office/officeart/2005/8/layout/vList5"/>
    <dgm:cxn modelId="{2B9E40A2-A189-4EE4-94A6-939A30B73F93}" type="presParOf" srcId="{581F9FFE-C2A9-4512-8318-DFAE48B60E64}" destId="{3B909722-BA19-41A4-A7A6-B9EF9531169D}" srcOrd="1" destOrd="0" presId="urn:microsoft.com/office/officeart/2005/8/layout/vList5"/>
    <dgm:cxn modelId="{E4B58534-A15E-4FD6-98DE-74382B70CDE4}" type="presParOf" srcId="{581F9FFE-C2A9-4512-8318-DFAE48B60E64}" destId="{94D8E66E-3377-43BE-850D-D2ED66779A47}" srcOrd="2" destOrd="0" presId="urn:microsoft.com/office/officeart/2005/8/layout/vList5"/>
    <dgm:cxn modelId="{738D7443-CDF6-48D2-83BB-45866CF72FCC}" type="presParOf" srcId="{94D8E66E-3377-43BE-850D-D2ED66779A47}" destId="{E8060E36-8F5B-40C7-9241-859091E8CC21}" srcOrd="0" destOrd="0" presId="urn:microsoft.com/office/officeart/2005/8/layout/vList5"/>
    <dgm:cxn modelId="{650BC063-E11F-4B57-8268-2ADFF727F3EC}" type="presParOf" srcId="{94D8E66E-3377-43BE-850D-D2ED66779A47}" destId="{7728506B-AF6E-43D2-85E8-30139C221EA1}"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8D0DDA-975C-4B71-A6C2-47144EE34A1A}">
      <dsp:nvSpPr>
        <dsp:cNvPr id="0" name=""/>
        <dsp:cNvSpPr/>
      </dsp:nvSpPr>
      <dsp:spPr>
        <a:xfrm rot="5400000">
          <a:off x="5891948" y="-2203574"/>
          <a:ext cx="1460233" cy="6232531"/>
        </a:xfrm>
        <a:prstGeom prst="round2SameRect">
          <a:avLst/>
        </a:prstGeom>
        <a:solidFill>
          <a:srgbClr val="A2EEF6">
            <a:alpha val="89804"/>
          </a:srgbClr>
        </a:solidFill>
        <a:ln w="19050" cap="flat" cmpd="sng" algn="ctr">
          <a:solidFill>
            <a:schemeClr val="accent3">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0" lvl="1" indent="-228600" algn="l" defTabSz="889000">
            <a:lnSpc>
              <a:spcPct val="90000"/>
            </a:lnSpc>
            <a:spcBef>
              <a:spcPct val="0"/>
            </a:spcBef>
            <a:spcAft>
              <a:spcPts val="0"/>
            </a:spcAft>
            <a:buFontTx/>
            <a:buChar char="••"/>
          </a:pPr>
          <a:r>
            <a:rPr lang="en-CA" sz="2000" kern="1200" noProof="0" dirty="0">
              <a:latin typeface="+mn-lt"/>
              <a:ea typeface="+mn-ea"/>
              <a:cs typeface="+mn-cs"/>
            </a:rPr>
            <a:t>Predicts fetal RhD status in RhD negative pregnant individuals, allowing for targeted RhIG prophylaxis.</a:t>
          </a:r>
        </a:p>
      </dsp:txBody>
      <dsp:txXfrm rot="-5400000">
        <a:off x="3505800" y="253857"/>
        <a:ext cx="6161248" cy="1317667"/>
      </dsp:txXfrm>
    </dsp:sp>
    <dsp:sp modelId="{3C739203-0EDE-4BE5-8B79-8235673EFFA6}">
      <dsp:nvSpPr>
        <dsp:cNvPr id="0" name=""/>
        <dsp:cNvSpPr/>
      </dsp:nvSpPr>
      <dsp:spPr>
        <a:xfrm>
          <a:off x="0" y="45"/>
          <a:ext cx="3505799" cy="1825291"/>
        </a:xfrm>
        <a:prstGeom prst="roundRect">
          <a:avLst/>
        </a:prstGeom>
        <a:solidFill>
          <a:srgbClr val="108B93"/>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en-CA" sz="2200" b="1" kern="1200" noProof="0" dirty="0">
              <a:latin typeface="+mn-lt"/>
            </a:rPr>
            <a:t>FETAL </a:t>
          </a:r>
          <a:r>
            <a:rPr lang="en-CA" sz="2200" b="1" i="1" kern="1200" noProof="0" dirty="0">
              <a:latin typeface="+mn-lt"/>
            </a:rPr>
            <a:t>RHD </a:t>
          </a:r>
          <a:r>
            <a:rPr lang="en-CA" sz="2200" b="1" kern="1200" noProof="0" dirty="0">
              <a:latin typeface="+mn-lt"/>
            </a:rPr>
            <a:t>SCREEN</a:t>
          </a:r>
          <a:r>
            <a:rPr lang="en-CA" sz="2200" b="1" i="1" kern="1200" noProof="0" dirty="0">
              <a:latin typeface="+mn-lt"/>
            </a:rPr>
            <a:t> </a:t>
          </a:r>
          <a:endParaRPr lang="en-CA" sz="2200" kern="1200" noProof="0" dirty="0">
            <a:latin typeface="+mn-lt"/>
          </a:endParaRPr>
        </a:p>
      </dsp:txBody>
      <dsp:txXfrm>
        <a:off x="89103" y="89148"/>
        <a:ext cx="3327593" cy="1647085"/>
      </dsp:txXfrm>
    </dsp:sp>
    <dsp:sp modelId="{7728506B-AF6E-43D2-85E8-30139C221EA1}">
      <dsp:nvSpPr>
        <dsp:cNvPr id="0" name=""/>
        <dsp:cNvSpPr/>
      </dsp:nvSpPr>
      <dsp:spPr>
        <a:xfrm rot="5400000">
          <a:off x="5891948" y="-287018"/>
          <a:ext cx="1460233" cy="6232531"/>
        </a:xfrm>
        <a:prstGeom prst="round2SameRect">
          <a:avLst/>
        </a:prstGeom>
        <a:solidFill>
          <a:srgbClr val="A2EEF6">
            <a:alpha val="90000"/>
          </a:srgbClr>
        </a:solidFill>
        <a:ln w="19050" cap="flat" cmpd="sng" algn="ctr">
          <a:solidFill>
            <a:schemeClr val="accent3">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0" lvl="1" indent="-228600" algn="l" defTabSz="889000">
            <a:lnSpc>
              <a:spcPct val="90000"/>
            </a:lnSpc>
            <a:spcBef>
              <a:spcPct val="0"/>
            </a:spcBef>
            <a:spcAft>
              <a:spcPts val="0"/>
            </a:spcAft>
            <a:buFontTx/>
            <a:buChar char="••"/>
          </a:pPr>
          <a:r>
            <a:rPr lang="en-CA" sz="2000" kern="1200" dirty="0">
              <a:latin typeface="+mn-lt"/>
              <a:ea typeface="Calibri" panose="020F0502020204030204" pitchFamily="34" charset="0"/>
              <a:cs typeface="Calibri" panose="020F0502020204030204" pitchFamily="34" charset="0"/>
            </a:rPr>
            <a:t>Determines the fetal antigen status in pregnant individuals with anti D, C, c, E, and/or K (Kell), allowing for targeted monitoring for pregnancies at risk of HDFN.</a:t>
          </a:r>
          <a:endParaRPr lang="en-CA" sz="2000" kern="1200" noProof="0" dirty="0">
            <a:latin typeface="+mn-lt"/>
            <a:ea typeface="Calibri" panose="020F0502020204030204" pitchFamily="34" charset="0"/>
            <a:cs typeface="Calibri" panose="020F0502020204030204" pitchFamily="34" charset="0"/>
          </a:endParaRPr>
        </a:p>
      </dsp:txBody>
      <dsp:txXfrm rot="-5400000">
        <a:off x="3505800" y="2170413"/>
        <a:ext cx="6161248" cy="1317667"/>
      </dsp:txXfrm>
    </dsp:sp>
    <dsp:sp modelId="{E8060E36-8F5B-40C7-9241-859091E8CC21}">
      <dsp:nvSpPr>
        <dsp:cNvPr id="0" name=""/>
        <dsp:cNvSpPr/>
      </dsp:nvSpPr>
      <dsp:spPr>
        <a:xfrm>
          <a:off x="0" y="1916601"/>
          <a:ext cx="3505799" cy="1825291"/>
        </a:xfrm>
        <a:prstGeom prst="roundRect">
          <a:avLst/>
        </a:prstGeom>
        <a:solidFill>
          <a:srgbClr val="108B93"/>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a:lnSpc>
              <a:spcPct val="90000"/>
            </a:lnSpc>
            <a:spcBef>
              <a:spcPct val="0"/>
            </a:spcBef>
            <a:spcAft>
              <a:spcPct val="35000"/>
            </a:spcAft>
          </a:pPr>
          <a:r>
            <a:rPr lang="en-CA" sz="2200" b="1" kern="1200" noProof="0" dirty="0">
              <a:latin typeface="+mn-lt"/>
            </a:rPr>
            <a:t>ALLOIMMUNIZED FETAL BLOOD GROUP GENOTYPING </a:t>
          </a:r>
        </a:p>
      </dsp:txBody>
      <dsp:txXfrm>
        <a:off x="89103" y="2005704"/>
        <a:ext cx="3327593" cy="164708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C7B324-65C6-4202-A902-B955A245CB40}" type="datetimeFigureOut">
              <a:rPr lang="en-CA" smtClean="0"/>
              <a:t>2025-07-31</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066E1D-3D46-44FF-A59B-510AC46EC02C}" type="slidenum">
              <a:rPr lang="en-CA" smtClean="0"/>
              <a:t>‹#›</a:t>
            </a:fld>
            <a:endParaRPr lang="en-CA"/>
          </a:p>
        </p:txBody>
      </p:sp>
    </p:spTree>
    <p:extLst>
      <p:ext uri="{BB962C8B-B14F-4D97-AF65-F5344CB8AC3E}">
        <p14:creationId xmlns:p14="http://schemas.microsoft.com/office/powerpoint/2010/main" val="12586757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prenatalscreeningontario.ca/"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prenatalscreeningontario.ca/"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Emphasize that this testing is not yet available. Availability planned for late 2025</a:t>
            </a:r>
          </a:p>
          <a:p>
            <a:endParaRPr lang="en-US" dirty="0">
              <a:ea typeface="Calibri"/>
              <a:cs typeface="Calibri"/>
            </a:endParaRPr>
          </a:p>
          <a:p>
            <a:r>
              <a:rPr lang="en-US" dirty="0">
                <a:ea typeface="Calibri"/>
                <a:cs typeface="Calibri"/>
              </a:rPr>
              <a:t>The purpose is to share our excitement of these new developments that will allow for more targeted care for RhD negative pregnancies and select </a:t>
            </a:r>
            <a:r>
              <a:rPr lang="en-US" dirty="0" err="1">
                <a:ea typeface="Calibri"/>
                <a:cs typeface="Calibri"/>
              </a:rPr>
              <a:t>alloimmunized</a:t>
            </a:r>
            <a:r>
              <a:rPr lang="en-US" dirty="0">
                <a:ea typeface="Calibri"/>
                <a:cs typeface="Calibri"/>
              </a:rPr>
              <a:t> pregnancies.</a:t>
            </a:r>
          </a:p>
        </p:txBody>
      </p:sp>
      <p:sp>
        <p:nvSpPr>
          <p:cNvPr id="4" name="Slide Number Placeholder 3"/>
          <p:cNvSpPr>
            <a:spLocks noGrp="1"/>
          </p:cNvSpPr>
          <p:nvPr>
            <p:ph type="sldNum" sz="quarter" idx="5"/>
          </p:nvPr>
        </p:nvSpPr>
        <p:spPr/>
        <p:txBody>
          <a:bodyPr/>
          <a:lstStyle/>
          <a:p>
            <a:fld id="{6D0FE647-0FFE-4AB3-98A4-021F79941B74}" type="slidenum">
              <a:rPr lang="en-US" smtClean="0"/>
              <a:t>1</a:t>
            </a:fld>
            <a:endParaRPr lang="en-US"/>
          </a:p>
        </p:txBody>
      </p:sp>
    </p:spTree>
    <p:extLst>
      <p:ext uri="{BB962C8B-B14F-4D97-AF65-F5344CB8AC3E}">
        <p14:creationId xmlns:p14="http://schemas.microsoft.com/office/powerpoint/2010/main" val="3074124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spcAft>
                <a:spcPts val="800"/>
              </a:spcAft>
              <a:buNone/>
            </a:pPr>
            <a:r>
              <a:rPr lang="en-CA" sz="1100" b="1" kern="100" dirty="0">
                <a:effectLst/>
                <a:latin typeface="Aptos" panose="020B0004020202020204" pitchFamily="34" charset="0"/>
                <a:ea typeface="Aptos" panose="020B0004020202020204" pitchFamily="34" charset="0"/>
                <a:cs typeface="Times New Roman" panose="02020603050405020304" pitchFamily="18" charset="0"/>
              </a:rPr>
              <a:t>Introducing the Two New Non-Invasive Fetal Blood Group Genotyping Tests (Coming Late 2025):</a:t>
            </a:r>
            <a:endParaRPr lang="en-CA" sz="11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50000"/>
              </a:lnSpc>
              <a:spcAft>
                <a:spcPts val="800"/>
              </a:spcAft>
              <a:buFont typeface="+mj-lt"/>
              <a:buAutoNum type="arabicPeriod"/>
              <a:tabLst>
                <a:tab pos="457200" algn="l"/>
              </a:tabLst>
            </a:pPr>
            <a:r>
              <a:rPr lang="en-CA" sz="1100" b="1" kern="100" dirty="0">
                <a:effectLst/>
                <a:latin typeface="Aptos" panose="020B0004020202020204" pitchFamily="34" charset="0"/>
                <a:ea typeface="Aptos" panose="020B0004020202020204" pitchFamily="34" charset="0"/>
                <a:cs typeface="Times New Roman" panose="02020603050405020304" pitchFamily="18" charset="0"/>
              </a:rPr>
              <a:t>Fetal </a:t>
            </a:r>
            <a:r>
              <a:rPr lang="en-CA" sz="1100" b="1" i="1" kern="100" dirty="0">
                <a:effectLst/>
                <a:latin typeface="Aptos" panose="020B0004020202020204" pitchFamily="34" charset="0"/>
                <a:ea typeface="Aptos" panose="020B0004020202020204" pitchFamily="34" charset="0"/>
                <a:cs typeface="Times New Roman" panose="02020603050405020304" pitchFamily="18" charset="0"/>
              </a:rPr>
              <a:t>RHD</a:t>
            </a:r>
            <a:r>
              <a:rPr lang="en-CA" sz="1100" b="1" kern="100" dirty="0">
                <a:effectLst/>
                <a:latin typeface="Aptos" panose="020B0004020202020204" pitchFamily="34" charset="0"/>
                <a:ea typeface="Aptos" panose="020B0004020202020204" pitchFamily="34" charset="0"/>
                <a:cs typeface="Times New Roman" panose="02020603050405020304" pitchFamily="18" charset="0"/>
              </a:rPr>
              <a:t> Screen</a:t>
            </a:r>
            <a:endParaRPr lang="en-CA" sz="11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50000"/>
              </a:lnSpc>
              <a:spcAft>
                <a:spcPts val="800"/>
              </a:spcAft>
              <a:buSzPts val="1000"/>
              <a:buFont typeface="Symbol" panose="05050102010706020507" pitchFamily="18" charset="2"/>
              <a:buChar char=""/>
              <a:tabLst>
                <a:tab pos="914400" algn="l"/>
              </a:tabLst>
            </a:pPr>
            <a:r>
              <a:rPr lang="en-CA" sz="1100" kern="100" dirty="0">
                <a:effectLst/>
                <a:latin typeface="Aptos" panose="020B0004020202020204" pitchFamily="34" charset="0"/>
                <a:ea typeface="Aptos" panose="020B0004020202020204" pitchFamily="34" charset="0"/>
                <a:cs typeface="Times New Roman" panose="02020603050405020304" pitchFamily="18" charset="0"/>
              </a:rPr>
              <a:t>Predicts fetal RhD status in RhD-negative pregnancies </a:t>
            </a:r>
          </a:p>
          <a:p>
            <a:pPr marL="742950" lvl="1" indent="-285750">
              <a:lnSpc>
                <a:spcPct val="150000"/>
              </a:lnSpc>
              <a:spcAft>
                <a:spcPts val="800"/>
              </a:spcAft>
              <a:buSzPts val="1000"/>
              <a:buFont typeface="Symbol" panose="05050102010706020507" pitchFamily="18" charset="2"/>
              <a:buChar char=""/>
              <a:tabLst>
                <a:tab pos="914400" algn="l"/>
              </a:tabLst>
            </a:pPr>
            <a:r>
              <a:rPr lang="en-CA" sz="1100" kern="100" dirty="0">
                <a:effectLst/>
                <a:latin typeface="Aptos" panose="020B0004020202020204" pitchFamily="34" charset="0"/>
                <a:ea typeface="Aptos" panose="020B0004020202020204" pitchFamily="34" charset="0"/>
                <a:cs typeface="Times New Roman" panose="02020603050405020304" pitchFamily="18" charset="0"/>
              </a:rPr>
              <a:t>Enables targeted RhIG prophylaxis to those carrying an RhD positive fetus</a:t>
            </a:r>
          </a:p>
          <a:p>
            <a:pPr marL="742950" lvl="1" indent="-285750">
              <a:lnSpc>
                <a:spcPct val="150000"/>
              </a:lnSpc>
              <a:spcAft>
                <a:spcPts val="800"/>
              </a:spcAft>
              <a:buSzPts val="1000"/>
              <a:buFont typeface="Symbol" panose="05050102010706020507" pitchFamily="18" charset="2"/>
              <a:buChar char=""/>
              <a:tabLst>
                <a:tab pos="914400" algn="l"/>
              </a:tabLst>
            </a:pPr>
            <a:r>
              <a:rPr lang="en-CA" sz="1100" kern="100" dirty="0">
                <a:effectLst/>
                <a:latin typeface="Aptos" panose="020B0004020202020204" pitchFamily="34" charset="0"/>
                <a:ea typeface="Aptos" panose="020B0004020202020204" pitchFamily="34" charset="0"/>
                <a:cs typeface="Times New Roman" panose="02020603050405020304" pitchFamily="18" charset="0"/>
              </a:rPr>
              <a:t>Applicable only to pregnancies without anti-D antibodies (other antibodies may still be present)</a:t>
            </a:r>
          </a:p>
          <a:p>
            <a:pPr marL="742950" lvl="1" indent="-285750">
              <a:lnSpc>
                <a:spcPct val="150000"/>
              </a:lnSpc>
              <a:spcAft>
                <a:spcPts val="800"/>
              </a:spcAft>
              <a:buSzPts val="1000"/>
              <a:buFont typeface="Symbol" panose="05050102010706020507" pitchFamily="18" charset="2"/>
              <a:buChar char=""/>
              <a:tabLst>
                <a:tab pos="914400" algn="l"/>
              </a:tabLst>
            </a:pPr>
            <a:endParaRPr lang="en-CA" sz="11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50000"/>
              </a:lnSpc>
              <a:spcAft>
                <a:spcPts val="800"/>
              </a:spcAft>
              <a:buFont typeface="+mj-lt"/>
              <a:buAutoNum type="arabicPeriod"/>
              <a:tabLst>
                <a:tab pos="457200" algn="l"/>
              </a:tabLst>
            </a:pPr>
            <a:r>
              <a:rPr lang="en-CA" sz="1100" b="1" kern="100" dirty="0">
                <a:effectLst/>
                <a:latin typeface="Aptos" panose="020B0004020202020204" pitchFamily="34" charset="0"/>
                <a:ea typeface="Aptos" panose="020B0004020202020204" pitchFamily="34" charset="0"/>
                <a:cs typeface="Times New Roman" panose="02020603050405020304" pitchFamily="18" charset="0"/>
              </a:rPr>
              <a:t>Alloimmunized Fetal Blood Group Genotyping Test (Allo-FBGG)</a:t>
            </a:r>
            <a:endParaRPr lang="en-CA" sz="11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50000"/>
              </a:lnSpc>
              <a:spcAft>
                <a:spcPts val="800"/>
              </a:spcAft>
              <a:buSzPts val="1000"/>
              <a:buFont typeface="Symbol" panose="05050102010706020507" pitchFamily="18" charset="2"/>
              <a:buChar char=""/>
              <a:tabLst>
                <a:tab pos="914400" algn="l"/>
              </a:tabLst>
            </a:pPr>
            <a:r>
              <a:rPr lang="en-CA" sz="1100" kern="100" dirty="0">
                <a:effectLst/>
                <a:latin typeface="Aptos" panose="020B0004020202020204" pitchFamily="34" charset="0"/>
                <a:ea typeface="Aptos" panose="020B0004020202020204" pitchFamily="34" charset="0"/>
                <a:cs typeface="Times New Roman" panose="02020603050405020304" pitchFamily="18" charset="0"/>
              </a:rPr>
              <a:t>Determines fetal antigen status in pregnancies with anti-D, C, c, and/or K (Kell) antibodies</a:t>
            </a:r>
          </a:p>
          <a:p>
            <a:pPr marL="742950" lvl="1" indent="-285750">
              <a:lnSpc>
                <a:spcPct val="150000"/>
              </a:lnSpc>
              <a:spcAft>
                <a:spcPts val="800"/>
              </a:spcAft>
              <a:buSzPts val="1000"/>
              <a:buFont typeface="Symbol" panose="05050102010706020507" pitchFamily="18" charset="2"/>
              <a:buChar char=""/>
              <a:tabLst>
                <a:tab pos="914400" algn="l"/>
              </a:tabLst>
            </a:pPr>
            <a:r>
              <a:rPr lang="en-CA" sz="1100" kern="100" dirty="0">
                <a:effectLst/>
                <a:latin typeface="Aptos" panose="020B0004020202020204" pitchFamily="34" charset="0"/>
                <a:ea typeface="Aptos" panose="020B0004020202020204" pitchFamily="34" charset="0"/>
                <a:cs typeface="Times New Roman" panose="02020603050405020304" pitchFamily="18" charset="0"/>
              </a:rPr>
              <a:t>Supports targeted monitoring for HDFN risk to those carrying an antigen positive fetus</a:t>
            </a:r>
          </a:p>
          <a:p>
            <a:pPr marL="742950" lvl="1" indent="-285750">
              <a:lnSpc>
                <a:spcPct val="150000"/>
              </a:lnSpc>
              <a:spcAft>
                <a:spcPts val="800"/>
              </a:spcAft>
              <a:buSzPts val="1000"/>
              <a:buFont typeface="Symbol" panose="05050102010706020507" pitchFamily="18" charset="2"/>
              <a:buChar char=""/>
              <a:tabLst>
                <a:tab pos="914400" algn="l"/>
              </a:tabLst>
            </a:pPr>
            <a:r>
              <a:rPr lang="en-CA" sz="1100" kern="100" dirty="0">
                <a:effectLst/>
                <a:latin typeface="Aptos" panose="020B0004020202020204" pitchFamily="34" charset="0"/>
                <a:ea typeface="Aptos" panose="020B0004020202020204" pitchFamily="34" charset="0"/>
                <a:cs typeface="Times New Roman" panose="02020603050405020304" pitchFamily="18" charset="0"/>
              </a:rPr>
              <a:t>Currently available in Ontario through the out of country program but not easily accessible—this will change with broader implementation</a:t>
            </a:r>
          </a:p>
          <a:p>
            <a:pPr>
              <a:lnSpc>
                <a:spcPct val="150000"/>
              </a:lnSpc>
              <a:spcAft>
                <a:spcPts val="800"/>
              </a:spcAft>
            </a:pPr>
            <a:endParaRPr lang="en-CA" sz="1100" kern="100" dirty="0">
              <a:effectLst/>
              <a:latin typeface="Aptos" panose="020B0004020202020204" pitchFamily="34" charset="0"/>
              <a:ea typeface="Aptos" panose="020B0004020202020204" pitchFamily="34" charset="0"/>
              <a:cs typeface="Times New Roman" panose="02020603050405020304" pitchFamily="18" charset="0"/>
            </a:endParaRPr>
          </a:p>
          <a:p>
            <a:r>
              <a:rPr lang="en-CA" sz="1100" dirty="0"/>
              <a:t>Each test will be performed at a designated central laboratory location in Ontario </a:t>
            </a:r>
            <a:r>
              <a:rPr lang="en-CA" sz="1100" b="1" dirty="0"/>
              <a:t>(to be determined) </a:t>
            </a:r>
          </a:p>
          <a:p>
            <a:r>
              <a:rPr lang="en-CA" sz="1100" dirty="0"/>
              <a:t>and will require a separate requisition.</a:t>
            </a:r>
          </a:p>
          <a:p>
            <a:pPr>
              <a:lnSpc>
                <a:spcPct val="150000"/>
              </a:lnSpc>
              <a:spcAft>
                <a:spcPts val="800"/>
              </a:spcAft>
              <a:buNone/>
            </a:pPr>
            <a:endParaRPr lang="en-CA" sz="11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50000"/>
              </a:lnSpc>
              <a:spcAft>
                <a:spcPts val="800"/>
              </a:spcAft>
              <a:buNone/>
            </a:pPr>
            <a:r>
              <a:rPr lang="en-CA" sz="1100" kern="100" dirty="0">
                <a:effectLst/>
                <a:latin typeface="Aptos" panose="020B0004020202020204" pitchFamily="34" charset="0"/>
                <a:ea typeface="Aptos" panose="020B0004020202020204" pitchFamily="34" charset="0"/>
                <a:cs typeface="Times New Roman" panose="02020603050405020304" pitchFamily="18" charset="0"/>
              </a:rPr>
              <a:t>Blood samples can be collected at a community laboratory and will be sent to the testing locations.</a:t>
            </a:r>
          </a:p>
          <a:p>
            <a:pPr>
              <a:lnSpc>
                <a:spcPct val="150000"/>
              </a:lnSpc>
              <a:spcAft>
                <a:spcPts val="800"/>
              </a:spcAft>
              <a:buNone/>
            </a:pPr>
            <a:endParaRPr lang="en-CA" sz="1100" kern="100" dirty="0">
              <a:effectLst/>
              <a:latin typeface="Aptos" panose="020B0004020202020204" pitchFamily="34" charset="0"/>
              <a:ea typeface="Aptos" panose="020B0004020202020204" pitchFamily="34" charset="0"/>
              <a:cs typeface="Times New Roman" panose="02020603050405020304" pitchFamily="18" charset="0"/>
            </a:endParaRPr>
          </a:p>
          <a:p>
            <a:r>
              <a:rPr lang="en-CA" sz="1100" dirty="0"/>
              <a:t>Primary prenatal care providers (Family MD, Midwives, OB’s and Nurse Practitioners) will play a key role in the new testing, emphasizing the need for knowledge translation on test awareness, eligibility, ordering, result interpretation, and resource access.</a:t>
            </a:r>
          </a:p>
          <a:p>
            <a:endParaRPr lang="en-CA" sz="1100" dirty="0"/>
          </a:p>
          <a:p>
            <a:pPr>
              <a:lnSpc>
                <a:spcPct val="150000"/>
              </a:lnSpc>
              <a:spcAft>
                <a:spcPts val="800"/>
              </a:spcAft>
              <a:buNone/>
            </a:pPr>
            <a:endParaRPr lang="en-CA" sz="11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D0FE647-0FFE-4AB3-98A4-021F79941B74}" type="slidenum">
              <a:rPr lang="en-US" smtClean="0"/>
              <a:t>2</a:t>
            </a:fld>
            <a:endParaRPr lang="en-US"/>
          </a:p>
        </p:txBody>
      </p:sp>
    </p:spTree>
    <p:extLst>
      <p:ext uri="{BB962C8B-B14F-4D97-AF65-F5344CB8AC3E}">
        <p14:creationId xmlns:p14="http://schemas.microsoft.com/office/powerpoint/2010/main" val="35179237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spcAft>
                <a:spcPts val="800"/>
              </a:spcAft>
              <a:buNone/>
            </a:pPr>
            <a:r>
              <a:rPr lang="en-CA" sz="1200" b="1" kern="100" dirty="0">
                <a:effectLst/>
                <a:latin typeface="Aptos" panose="020B0004020202020204" pitchFamily="34" charset="0"/>
                <a:ea typeface="Aptos" panose="020B0004020202020204" pitchFamily="34" charset="0"/>
                <a:cs typeface="Times New Roman" panose="02020603050405020304" pitchFamily="18" charset="0"/>
              </a:rPr>
              <a:t>Integrating Fetal </a:t>
            </a:r>
            <a:r>
              <a:rPr lang="en-CA" sz="1200" b="1" i="1" kern="100" dirty="0">
                <a:effectLst/>
                <a:latin typeface="Aptos" panose="020B0004020202020204" pitchFamily="34" charset="0"/>
                <a:ea typeface="Aptos" panose="020B0004020202020204" pitchFamily="34" charset="0"/>
                <a:cs typeface="Times New Roman" panose="02020603050405020304" pitchFamily="18" charset="0"/>
              </a:rPr>
              <a:t>RHD </a:t>
            </a:r>
            <a:r>
              <a:rPr lang="en-CA" sz="1200" b="1" i="0" kern="100" dirty="0">
                <a:effectLst/>
                <a:latin typeface="Aptos" panose="020B0004020202020204" pitchFamily="34" charset="0"/>
                <a:ea typeface="Aptos" panose="020B0004020202020204" pitchFamily="34" charset="0"/>
                <a:cs typeface="Times New Roman" panose="02020603050405020304" pitchFamily="18" charset="0"/>
              </a:rPr>
              <a:t>Screening into Clinical Practice:</a:t>
            </a:r>
            <a:endParaRPr lang="en-CA" sz="1200" i="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50000"/>
              </a:lnSpc>
              <a:spcAft>
                <a:spcPts val="800"/>
              </a:spcAft>
              <a:buSzPts val="1000"/>
              <a:buFont typeface="Symbol" panose="05050102010706020507" pitchFamily="18" charset="2"/>
              <a:buChar char=""/>
              <a:tabLst>
                <a:tab pos="457200" algn="l"/>
              </a:tabLst>
            </a:pPr>
            <a:r>
              <a:rPr lang="en-CA" sz="1200" kern="100" dirty="0">
                <a:effectLst/>
                <a:latin typeface="Aptos" panose="020B0004020202020204" pitchFamily="34" charset="0"/>
                <a:ea typeface="Aptos" panose="020B0004020202020204" pitchFamily="34" charset="0"/>
                <a:cs typeface="Times New Roman" panose="02020603050405020304" pitchFamily="18" charset="0"/>
              </a:rPr>
              <a:t>At 8–11 weeks: Blood test for ABO/RhD type and antibody screen as per current practice</a:t>
            </a:r>
          </a:p>
          <a:p>
            <a:pPr marL="342900" lvl="0" indent="-342900">
              <a:lnSpc>
                <a:spcPct val="150000"/>
              </a:lnSpc>
              <a:spcAft>
                <a:spcPts val="800"/>
              </a:spcAft>
              <a:buSzPts val="1000"/>
              <a:buFont typeface="Symbol" panose="05050102010706020507" pitchFamily="18" charset="2"/>
              <a:buChar char=""/>
              <a:tabLst>
                <a:tab pos="457200" algn="l"/>
              </a:tabLst>
            </a:pPr>
            <a:r>
              <a:rPr lang="en-CA" sz="1200" kern="100" dirty="0">
                <a:effectLst/>
                <a:latin typeface="Aptos" panose="020B0004020202020204" pitchFamily="34" charset="0"/>
                <a:ea typeface="Aptos" panose="020B0004020202020204" pitchFamily="34" charset="0"/>
                <a:cs typeface="Times New Roman" panose="02020603050405020304" pitchFamily="18" charset="0"/>
              </a:rPr>
              <a:t>If RhD-negative and no anti-D antibodies, provider would order </a:t>
            </a:r>
            <a:r>
              <a:rPr lang="en-CA" sz="1200" b="1" kern="100" dirty="0">
                <a:effectLst/>
                <a:latin typeface="Aptos" panose="020B0004020202020204" pitchFamily="34" charset="0"/>
                <a:ea typeface="Aptos" panose="020B0004020202020204" pitchFamily="34" charset="0"/>
                <a:cs typeface="Times New Roman" panose="02020603050405020304" pitchFamily="18" charset="0"/>
              </a:rPr>
              <a:t>Fetal </a:t>
            </a:r>
            <a:r>
              <a:rPr lang="en-CA" sz="1200" b="1" i="1" kern="100" dirty="0">
                <a:effectLst/>
                <a:latin typeface="Aptos" panose="020B0004020202020204" pitchFamily="34" charset="0"/>
                <a:ea typeface="Aptos" panose="020B0004020202020204" pitchFamily="34" charset="0"/>
                <a:cs typeface="Times New Roman" panose="02020603050405020304" pitchFamily="18" charset="0"/>
              </a:rPr>
              <a:t>RHD</a:t>
            </a:r>
            <a:r>
              <a:rPr lang="en-CA" sz="1200" b="1" kern="100" dirty="0">
                <a:effectLst/>
                <a:latin typeface="Aptos" panose="020B0004020202020204" pitchFamily="34" charset="0"/>
                <a:ea typeface="Aptos" panose="020B0004020202020204" pitchFamily="34" charset="0"/>
                <a:cs typeface="Times New Roman" panose="02020603050405020304" pitchFamily="18" charset="0"/>
              </a:rPr>
              <a:t> Screen</a:t>
            </a:r>
            <a:r>
              <a:rPr lang="en-CA" sz="1200" kern="100" dirty="0">
                <a:effectLst/>
                <a:latin typeface="Aptos" panose="020B0004020202020204" pitchFamily="34" charset="0"/>
                <a:ea typeface="Aptos" panose="020B0004020202020204" pitchFamily="34" charset="0"/>
                <a:cs typeface="Times New Roman" panose="02020603050405020304" pitchFamily="18" charset="0"/>
              </a:rPr>
              <a:t> (available from 11 to 26 weeks gestation)</a:t>
            </a:r>
          </a:p>
          <a:p>
            <a:pPr>
              <a:lnSpc>
                <a:spcPct val="150000"/>
              </a:lnSpc>
              <a:spcAft>
                <a:spcPts val="800"/>
              </a:spcAft>
              <a:buNone/>
            </a:pPr>
            <a:endParaRPr lang="en-CA" sz="1200" b="1"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50000"/>
              </a:lnSpc>
              <a:spcAft>
                <a:spcPts val="800"/>
              </a:spcAft>
              <a:buNone/>
            </a:pPr>
            <a:r>
              <a:rPr lang="en-CA" sz="1200" b="1" kern="100" dirty="0">
                <a:effectLst/>
                <a:latin typeface="Aptos" panose="020B0004020202020204" pitchFamily="34" charset="0"/>
                <a:ea typeface="Aptos" panose="020B0004020202020204" pitchFamily="34" charset="0"/>
                <a:cs typeface="Times New Roman" panose="02020603050405020304" pitchFamily="18" charset="0"/>
              </a:rPr>
              <a:t>Results Interpretation:</a:t>
            </a:r>
            <a:endParaRPr lang="en-CA"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50000"/>
              </a:lnSpc>
              <a:spcAft>
                <a:spcPts val="800"/>
              </a:spcAft>
              <a:buSzPts val="1000"/>
              <a:buFont typeface="Symbol" panose="05050102010706020507" pitchFamily="18" charset="2"/>
              <a:buChar char=""/>
              <a:tabLst>
                <a:tab pos="457200" algn="l"/>
              </a:tabLst>
            </a:pPr>
            <a:r>
              <a:rPr lang="en-CA" sz="1200" b="1" kern="100" dirty="0">
                <a:effectLst/>
                <a:latin typeface="Aptos" panose="020B0004020202020204" pitchFamily="34" charset="0"/>
                <a:ea typeface="Aptos" panose="020B0004020202020204" pitchFamily="34" charset="0"/>
                <a:cs typeface="Times New Roman" panose="02020603050405020304" pitchFamily="18" charset="0"/>
              </a:rPr>
              <a:t>Positive result:</a:t>
            </a:r>
            <a:r>
              <a:rPr lang="en-CA" sz="1200" kern="100" dirty="0">
                <a:effectLst/>
                <a:latin typeface="Aptos" panose="020B0004020202020204" pitchFamily="34" charset="0"/>
                <a:ea typeface="Aptos" panose="020B0004020202020204" pitchFamily="34" charset="0"/>
                <a:cs typeface="Times New Roman" panose="02020603050405020304" pitchFamily="18" charset="0"/>
              </a:rPr>
              <a:t> RhIG is indicated at 28 weeks, postnatally, and after sensitizing events</a:t>
            </a:r>
          </a:p>
          <a:p>
            <a:pPr marL="342900" lvl="0" indent="-342900">
              <a:lnSpc>
                <a:spcPct val="150000"/>
              </a:lnSpc>
              <a:spcAft>
                <a:spcPts val="800"/>
              </a:spcAft>
              <a:buSzPts val="1000"/>
              <a:buFont typeface="Symbol" panose="05050102010706020507" pitchFamily="18" charset="2"/>
              <a:buChar char=""/>
              <a:tabLst>
                <a:tab pos="457200" algn="l"/>
              </a:tabLst>
            </a:pPr>
            <a:r>
              <a:rPr lang="en-CA" sz="1200" b="1" kern="100" dirty="0">
                <a:effectLst/>
                <a:latin typeface="Aptos" panose="020B0004020202020204" pitchFamily="34" charset="0"/>
                <a:ea typeface="Aptos" panose="020B0004020202020204" pitchFamily="34" charset="0"/>
                <a:cs typeface="Times New Roman" panose="02020603050405020304" pitchFamily="18" charset="0"/>
              </a:rPr>
              <a:t>Negative result:</a:t>
            </a:r>
            <a:r>
              <a:rPr lang="en-CA" sz="1200" kern="100" dirty="0">
                <a:effectLst/>
                <a:latin typeface="Aptos" panose="020B0004020202020204" pitchFamily="34" charset="0"/>
                <a:ea typeface="Aptos" panose="020B0004020202020204" pitchFamily="34" charset="0"/>
                <a:cs typeface="Times New Roman" panose="02020603050405020304" pitchFamily="18" charset="0"/>
              </a:rPr>
              <a:t> RhIG is not indicated; continue with routine pregnancy care</a:t>
            </a:r>
          </a:p>
          <a:p>
            <a:pPr>
              <a:lnSpc>
                <a:spcPct val="150000"/>
              </a:lnSpc>
              <a:spcAft>
                <a:spcPts val="800"/>
              </a:spcAft>
            </a:pPr>
            <a:endParaRPr lang="en-CA"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50000"/>
              </a:lnSpc>
              <a:spcBef>
                <a:spcPts val="0"/>
              </a:spcBef>
              <a:spcAft>
                <a:spcPts val="800"/>
              </a:spcAft>
              <a:buClrTx/>
              <a:buSzTx/>
              <a:buFontTx/>
              <a:buNone/>
              <a:tabLst/>
              <a:defRPr/>
            </a:pPr>
            <a:r>
              <a:rPr lang="en-CA" sz="1200" kern="100" dirty="0">
                <a:effectLst/>
                <a:latin typeface="Aptos" panose="020B0004020202020204" pitchFamily="34" charset="0"/>
                <a:ea typeface="Aptos" panose="020B0004020202020204" pitchFamily="34" charset="0"/>
                <a:cs typeface="Times New Roman" panose="02020603050405020304" pitchFamily="18" charset="0"/>
              </a:rPr>
              <a:t>Note: If the fetal </a:t>
            </a:r>
            <a:r>
              <a:rPr lang="en-CA" sz="1200" i="1" kern="100" dirty="0">
                <a:effectLst/>
                <a:latin typeface="Aptos" panose="020B0004020202020204" pitchFamily="34" charset="0"/>
                <a:ea typeface="Aptos" panose="020B0004020202020204" pitchFamily="34" charset="0"/>
                <a:cs typeface="Times New Roman" panose="02020603050405020304" pitchFamily="18" charset="0"/>
              </a:rPr>
              <a:t>RHD </a:t>
            </a:r>
            <a:r>
              <a:rPr lang="en-CA" sz="1200" kern="100" dirty="0">
                <a:effectLst/>
                <a:latin typeface="Aptos" panose="020B0004020202020204" pitchFamily="34" charset="0"/>
                <a:ea typeface="Aptos" panose="020B0004020202020204" pitchFamily="34" charset="0"/>
                <a:cs typeface="Times New Roman" panose="02020603050405020304" pitchFamily="18" charset="0"/>
              </a:rPr>
              <a:t>screen was positive, postnatal RhIG can be administered without waiting for cord blood results. Cord blood testing will</a:t>
            </a:r>
            <a:r>
              <a:rPr lang="en-CA" b="1" dirty="0"/>
              <a:t> </a:t>
            </a:r>
            <a:r>
              <a:rPr lang="en-CA" b="0" dirty="0"/>
              <a:t>serve as test validation</a:t>
            </a:r>
            <a:r>
              <a:rPr lang="en-CA" sz="1200" b="0" kern="100" dirty="0">
                <a:effectLst/>
                <a:latin typeface="Aptos" panose="020B0004020202020204" pitchFamily="34" charset="0"/>
                <a:cs typeface="Times New Roman" panose="02020603050405020304" pitchFamily="18" charset="0"/>
              </a:rPr>
              <a:t>. A</a:t>
            </a:r>
            <a:r>
              <a:rPr lang="en-CA" sz="1200" kern="100" dirty="0">
                <a:effectLst/>
                <a:latin typeface="Aptos" panose="020B0004020202020204" pitchFamily="34" charset="0"/>
                <a:ea typeface="Aptos" panose="020B0004020202020204" pitchFamily="34" charset="0"/>
                <a:cs typeface="Times New Roman" panose="02020603050405020304" pitchFamily="18" charset="0"/>
              </a:rPr>
              <a:t>ny discrepancies should be reported to the testing lab.</a:t>
            </a:r>
            <a:r>
              <a:rPr lang="en-CA" b="1" dirty="0"/>
              <a:t> </a:t>
            </a:r>
            <a:endParaRPr lang="en-CA" sz="12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CA" dirty="0"/>
          </a:p>
        </p:txBody>
      </p:sp>
      <p:sp>
        <p:nvSpPr>
          <p:cNvPr id="4" name="Slide Number Placeholder 3"/>
          <p:cNvSpPr>
            <a:spLocks noGrp="1"/>
          </p:cNvSpPr>
          <p:nvPr>
            <p:ph type="sldNum" sz="quarter" idx="5"/>
          </p:nvPr>
        </p:nvSpPr>
        <p:spPr/>
        <p:txBody>
          <a:bodyPr/>
          <a:lstStyle/>
          <a:p>
            <a:fld id="{6D0FE647-0FFE-4AB3-98A4-021F79941B74}" type="slidenum">
              <a:rPr lang="en-US" smtClean="0"/>
              <a:t>3</a:t>
            </a:fld>
            <a:endParaRPr lang="en-US"/>
          </a:p>
        </p:txBody>
      </p:sp>
    </p:spTree>
    <p:extLst>
      <p:ext uri="{BB962C8B-B14F-4D97-AF65-F5344CB8AC3E}">
        <p14:creationId xmlns:p14="http://schemas.microsoft.com/office/powerpoint/2010/main" val="23582127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10000"/>
              </a:lnSpc>
              <a:spcAft>
                <a:spcPts val="600"/>
              </a:spcAft>
            </a:pPr>
            <a:r>
              <a:rPr lang="en-CA" sz="2200" b="1" dirty="0"/>
              <a:t>Test eligibility</a:t>
            </a:r>
          </a:p>
          <a:p>
            <a:pPr lvl="0">
              <a:lnSpc>
                <a:spcPct val="110000"/>
              </a:lnSpc>
              <a:spcAft>
                <a:spcPts val="600"/>
              </a:spcAft>
            </a:pPr>
            <a:r>
              <a:rPr lang="en-CA" sz="2100" dirty="0"/>
              <a:t>Publicly-funded for Ontario residents who are:</a:t>
            </a:r>
          </a:p>
          <a:p>
            <a:pPr marL="648000" lvl="1" indent="-288000">
              <a:lnSpc>
                <a:spcPct val="110000"/>
              </a:lnSpc>
              <a:spcAft>
                <a:spcPts val="600"/>
              </a:spcAft>
              <a:buFont typeface="Courier New" panose="02070309020205020404" pitchFamily="49" charset="0"/>
              <a:buChar char="o"/>
            </a:pPr>
            <a:r>
              <a:rPr lang="en-CA" sz="2100" dirty="0"/>
              <a:t>RhD negative pregnant individuals</a:t>
            </a:r>
          </a:p>
          <a:p>
            <a:pPr marL="648000" lvl="1" indent="-288000">
              <a:lnSpc>
                <a:spcPct val="110000"/>
              </a:lnSpc>
              <a:spcAft>
                <a:spcPts val="600"/>
              </a:spcAft>
              <a:buFont typeface="Courier New" panose="02070309020205020404" pitchFamily="49" charset="0"/>
              <a:buChar char="o"/>
            </a:pPr>
            <a:r>
              <a:rPr lang="en-CA" sz="2100" dirty="0"/>
              <a:t>Have not developed antibodies towards the RhD antigen (anti-D)</a:t>
            </a:r>
          </a:p>
          <a:p>
            <a:pPr marL="648000" lvl="1" indent="-288000">
              <a:lnSpc>
                <a:spcPct val="110000"/>
              </a:lnSpc>
              <a:spcAft>
                <a:spcPts val="600"/>
              </a:spcAft>
              <a:buFont typeface="Courier New" panose="02070309020205020404" pitchFamily="49" charset="0"/>
              <a:buChar char="o"/>
            </a:pPr>
            <a:r>
              <a:rPr lang="en-CA" sz="2100" dirty="0"/>
              <a:t>Have a singleton pregnancy</a:t>
            </a:r>
          </a:p>
          <a:p>
            <a:pPr marL="648000" lvl="1" indent="-288000">
              <a:lnSpc>
                <a:spcPct val="110000"/>
              </a:lnSpc>
              <a:spcAft>
                <a:spcPts val="600"/>
              </a:spcAft>
              <a:buFont typeface="Courier New" panose="02070309020205020404" pitchFamily="49" charset="0"/>
              <a:buChar char="o"/>
            </a:pPr>
            <a:r>
              <a:rPr lang="en-CA" sz="2100" dirty="0"/>
              <a:t>Do not have a known weak D phenotype or </a:t>
            </a:r>
            <a:r>
              <a:rPr lang="en-CA" sz="2100" i="1" dirty="0"/>
              <a:t>RHD</a:t>
            </a:r>
            <a:r>
              <a:rPr lang="en-CA" sz="2100" dirty="0"/>
              <a:t> variant</a:t>
            </a:r>
          </a:p>
          <a:p>
            <a:pPr marL="0" lvl="0" indent="0">
              <a:lnSpc>
                <a:spcPct val="110000"/>
              </a:lnSpc>
              <a:spcAft>
                <a:spcPts val="600"/>
              </a:spcAft>
              <a:buFont typeface="Courier New" panose="02070309020205020404" pitchFamily="49" charset="0"/>
              <a:buNone/>
            </a:pPr>
            <a:endParaRPr lang="en-CA" sz="2100" dirty="0"/>
          </a:p>
          <a:p>
            <a:pPr marL="0" lvl="0" indent="0">
              <a:lnSpc>
                <a:spcPct val="110000"/>
              </a:lnSpc>
              <a:spcAft>
                <a:spcPts val="600"/>
              </a:spcAft>
              <a:buFont typeface="Courier New" panose="02070309020205020404" pitchFamily="49" charset="0"/>
              <a:buNone/>
            </a:pPr>
            <a:r>
              <a:rPr lang="en-CA" sz="2100" b="1" dirty="0"/>
              <a:t>Timing:</a:t>
            </a:r>
          </a:p>
          <a:p>
            <a:pPr>
              <a:lnSpc>
                <a:spcPct val="110000"/>
              </a:lnSpc>
              <a:spcAft>
                <a:spcPts val="600"/>
              </a:spcAft>
            </a:pPr>
            <a:r>
              <a:rPr lang="en-CA" sz="2200" dirty="0"/>
              <a:t>Can be performed after 11 weeks’ gestation</a:t>
            </a:r>
          </a:p>
          <a:p>
            <a:pPr>
              <a:lnSpc>
                <a:spcPct val="110000"/>
              </a:lnSpc>
              <a:spcAft>
                <a:spcPts val="600"/>
              </a:spcAft>
            </a:pPr>
            <a:endParaRPr lang="en-CA" sz="2200" dirty="0"/>
          </a:p>
          <a:p>
            <a:pPr>
              <a:lnSpc>
                <a:spcPct val="110000"/>
              </a:lnSpc>
              <a:spcAft>
                <a:spcPts val="600"/>
              </a:spcAft>
            </a:pPr>
            <a:r>
              <a:rPr lang="en-CA" sz="2200" b="1" dirty="0"/>
              <a:t>Blood Sample:</a:t>
            </a:r>
          </a:p>
          <a:p>
            <a:pPr>
              <a:lnSpc>
                <a:spcPct val="110000"/>
              </a:lnSpc>
              <a:spcAft>
                <a:spcPts val="600"/>
              </a:spcAft>
            </a:pPr>
            <a:r>
              <a:rPr lang="en-CA" sz="2200" dirty="0"/>
              <a:t>Can be drawn at community-based labs</a:t>
            </a:r>
          </a:p>
          <a:p>
            <a:pPr>
              <a:lnSpc>
                <a:spcPct val="110000"/>
              </a:lnSpc>
              <a:spcAft>
                <a:spcPts val="600"/>
              </a:spcAft>
            </a:pPr>
            <a:endParaRPr lang="en-CA" sz="2200" dirty="0"/>
          </a:p>
          <a:p>
            <a:pPr>
              <a:lnSpc>
                <a:spcPct val="110000"/>
              </a:lnSpc>
              <a:spcAft>
                <a:spcPts val="600"/>
              </a:spcAft>
            </a:pPr>
            <a:r>
              <a:rPr lang="en-CA" sz="2200" b="1" dirty="0"/>
              <a:t>Requisitions:</a:t>
            </a:r>
          </a:p>
          <a:p>
            <a:pPr>
              <a:lnSpc>
                <a:spcPct val="110000"/>
              </a:lnSpc>
              <a:spcAft>
                <a:spcPts val="600"/>
              </a:spcAft>
            </a:pPr>
            <a:r>
              <a:rPr lang="en-CA" sz="2200" b="0" dirty="0"/>
              <a:t>Will be available a</a:t>
            </a:r>
            <a:r>
              <a:rPr lang="en-CA" sz="2200" dirty="0"/>
              <a:t>t </a:t>
            </a:r>
            <a:r>
              <a:rPr lang="en-CA" sz="2200" dirty="0">
                <a:hlinkClick r:id="rId3"/>
              </a:rPr>
              <a:t>www.prenatalscreeningontario.ca</a:t>
            </a:r>
            <a:r>
              <a:rPr lang="en-CA" sz="2200" dirty="0"/>
              <a:t> once tests are launched</a:t>
            </a:r>
          </a:p>
          <a:p>
            <a:pPr>
              <a:lnSpc>
                <a:spcPct val="110000"/>
              </a:lnSpc>
              <a:spcAft>
                <a:spcPts val="600"/>
              </a:spcAft>
            </a:pPr>
            <a:endParaRPr lang="en-CA" sz="2200" dirty="0"/>
          </a:p>
          <a:p>
            <a:pPr>
              <a:lnSpc>
                <a:spcPct val="110000"/>
              </a:lnSpc>
              <a:spcAft>
                <a:spcPts val="600"/>
              </a:spcAft>
            </a:pPr>
            <a:r>
              <a:rPr lang="en-CA" sz="2200" b="1" dirty="0"/>
              <a:t>Testing:</a:t>
            </a:r>
          </a:p>
          <a:p>
            <a:pPr>
              <a:lnSpc>
                <a:spcPct val="110000"/>
              </a:lnSpc>
              <a:spcAft>
                <a:spcPts val="600"/>
              </a:spcAft>
            </a:pPr>
            <a:r>
              <a:rPr lang="en-CA" sz="2200" dirty="0"/>
              <a:t>Testing performed at a designated laboratory in Ontario (TBD)</a:t>
            </a:r>
          </a:p>
          <a:p>
            <a:pPr>
              <a:lnSpc>
                <a:spcPct val="110000"/>
              </a:lnSpc>
              <a:spcAft>
                <a:spcPts val="600"/>
              </a:spcAft>
            </a:pPr>
            <a:endParaRPr lang="en-CA" sz="2200" dirty="0"/>
          </a:p>
          <a:p>
            <a:pPr>
              <a:lnSpc>
                <a:spcPct val="110000"/>
              </a:lnSpc>
              <a:spcAft>
                <a:spcPts val="600"/>
              </a:spcAft>
            </a:pPr>
            <a:r>
              <a:rPr lang="en-CA" sz="2200" b="1" dirty="0"/>
              <a:t>Report:</a:t>
            </a:r>
          </a:p>
          <a:p>
            <a:pPr>
              <a:lnSpc>
                <a:spcPct val="110000"/>
              </a:lnSpc>
              <a:spcAft>
                <a:spcPts val="600"/>
              </a:spcAft>
            </a:pPr>
            <a:r>
              <a:rPr lang="en-CA" sz="2200" dirty="0"/>
              <a:t>Results report will include RhIG recommendations</a:t>
            </a:r>
          </a:p>
          <a:p>
            <a:pPr marL="0" indent="0">
              <a:buFontTx/>
              <a:buNone/>
            </a:pPr>
            <a:endParaRPr lang="en-CA" dirty="0"/>
          </a:p>
        </p:txBody>
      </p:sp>
      <p:sp>
        <p:nvSpPr>
          <p:cNvPr id="4" name="Slide Number Placeholder 3"/>
          <p:cNvSpPr>
            <a:spLocks noGrp="1"/>
          </p:cNvSpPr>
          <p:nvPr>
            <p:ph type="sldNum" sz="quarter" idx="5"/>
          </p:nvPr>
        </p:nvSpPr>
        <p:spPr/>
        <p:txBody>
          <a:bodyPr/>
          <a:lstStyle/>
          <a:p>
            <a:fld id="{6D0FE647-0FFE-4AB3-98A4-021F79941B74}" type="slidenum">
              <a:rPr lang="en-US" smtClean="0"/>
              <a:t>4</a:t>
            </a:fld>
            <a:endParaRPr lang="en-US"/>
          </a:p>
        </p:txBody>
      </p:sp>
    </p:spTree>
    <p:extLst>
      <p:ext uri="{BB962C8B-B14F-4D97-AF65-F5344CB8AC3E}">
        <p14:creationId xmlns:p14="http://schemas.microsoft.com/office/powerpoint/2010/main" val="14756655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77EA46-7DE6-2B6F-EFC6-3EF329AA2E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B0DB56-BD70-9A5B-D49E-D248601697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0AB1DA-28AC-D662-9E66-95AC3D918BD7}"/>
              </a:ext>
            </a:extLst>
          </p:cNvPr>
          <p:cNvSpPr>
            <a:spLocks noGrp="1"/>
          </p:cNvSpPr>
          <p:nvPr>
            <p:ph type="body" idx="1"/>
          </p:nvPr>
        </p:nvSpPr>
        <p:spPr/>
        <p:txBody>
          <a:bodyPr/>
          <a:lstStyle/>
          <a:p>
            <a:pPr marL="0" marR="0" lvl="0" indent="0" algn="l" defTabSz="914400" rtl="0" eaLnBrk="1" fontAlgn="auto" latinLnBrk="0" hangingPunct="1">
              <a:lnSpc>
                <a:spcPct val="150000"/>
              </a:lnSpc>
              <a:spcBef>
                <a:spcPts val="0"/>
              </a:spcBef>
              <a:spcAft>
                <a:spcPts val="800"/>
              </a:spcAft>
              <a:buClrTx/>
              <a:buSzTx/>
              <a:buFontTx/>
              <a:buNone/>
              <a:tabLst/>
              <a:defRPr/>
            </a:pPr>
            <a:r>
              <a:rPr lang="en-CA" sz="1100" b="1" dirty="0"/>
              <a:t>Integrating Alloimmunized Fetal Blood Group Genotyping (Allo-FBGG) into Clinical Practice </a:t>
            </a:r>
          </a:p>
          <a:p>
            <a:pPr marL="171450" indent="-171450">
              <a:lnSpc>
                <a:spcPct val="150000"/>
              </a:lnSpc>
              <a:spcAft>
                <a:spcPts val="800"/>
              </a:spcAft>
              <a:buFont typeface="Arial" panose="020B0604020202020204" pitchFamily="34" charset="0"/>
              <a:buChar char="•"/>
            </a:pPr>
            <a:r>
              <a:rPr lang="en-CA" sz="1100" kern="100" dirty="0">
                <a:effectLst/>
                <a:latin typeface="Aptos" panose="020B0004020202020204" pitchFamily="34" charset="0"/>
                <a:ea typeface="Aptos" panose="020B0004020202020204" pitchFamily="34" charset="0"/>
                <a:cs typeface="Times New Roman" panose="02020603050405020304" pitchFamily="18" charset="0"/>
              </a:rPr>
              <a:t>Initial steps remain the same: ABO, RhD, and antibody screening</a:t>
            </a:r>
          </a:p>
          <a:p>
            <a:pPr marL="171450" indent="-171450">
              <a:lnSpc>
                <a:spcPct val="150000"/>
              </a:lnSpc>
              <a:spcAft>
                <a:spcPts val="800"/>
              </a:spcAft>
              <a:buFont typeface="Arial" panose="020B0604020202020204" pitchFamily="34" charset="0"/>
              <a:buChar char="•"/>
            </a:pPr>
            <a:r>
              <a:rPr lang="en-CA" sz="1100" kern="100" dirty="0">
                <a:effectLst/>
                <a:latin typeface="Aptos" panose="020B0004020202020204" pitchFamily="34" charset="0"/>
                <a:ea typeface="Aptos" panose="020B0004020202020204" pitchFamily="34" charset="0"/>
                <a:cs typeface="Times New Roman" panose="02020603050405020304" pitchFamily="18" charset="0"/>
              </a:rPr>
              <a:t>If the pregnant individual tests positive for </a:t>
            </a:r>
            <a:r>
              <a:rPr lang="en-CA" sz="1100" b="1" kern="100" dirty="0">
                <a:effectLst/>
                <a:latin typeface="Aptos" panose="020B0004020202020204" pitchFamily="34" charset="0"/>
                <a:ea typeface="Aptos" panose="020B0004020202020204" pitchFamily="34" charset="0"/>
                <a:cs typeface="Times New Roman" panose="02020603050405020304" pitchFamily="18" charset="0"/>
              </a:rPr>
              <a:t>anti-D, C, c, E, or K (Kell) antibodies</a:t>
            </a:r>
            <a:r>
              <a:rPr lang="en-CA" sz="1100" kern="100" dirty="0">
                <a:effectLst/>
                <a:latin typeface="Aptos" panose="020B0004020202020204" pitchFamily="34" charset="0"/>
                <a:ea typeface="Aptos" panose="020B0004020202020204" pitchFamily="34" charset="0"/>
                <a:cs typeface="Times New Roman" panose="02020603050405020304" pitchFamily="18" charset="0"/>
              </a:rPr>
              <a:t>, the </a:t>
            </a:r>
            <a:r>
              <a:rPr lang="en-CA" sz="1100" b="1" kern="100" dirty="0" err="1">
                <a:effectLst/>
                <a:latin typeface="Aptos" panose="020B0004020202020204" pitchFamily="34" charset="0"/>
                <a:ea typeface="Aptos" panose="020B0004020202020204" pitchFamily="34" charset="0"/>
                <a:cs typeface="Times New Roman" panose="02020603050405020304" pitchFamily="18" charset="0"/>
              </a:rPr>
              <a:t>alloimmunized</a:t>
            </a:r>
            <a:r>
              <a:rPr lang="en-CA" sz="1100" b="1" kern="100" dirty="0">
                <a:effectLst/>
                <a:latin typeface="Aptos" panose="020B0004020202020204" pitchFamily="34" charset="0"/>
                <a:ea typeface="Aptos" panose="020B0004020202020204" pitchFamily="34" charset="0"/>
                <a:cs typeface="Times New Roman" panose="02020603050405020304" pitchFamily="18" charset="0"/>
              </a:rPr>
              <a:t> FBGG test</a:t>
            </a:r>
            <a:r>
              <a:rPr lang="en-CA" sz="1100" kern="100" dirty="0">
                <a:effectLst/>
                <a:latin typeface="Aptos" panose="020B0004020202020204" pitchFamily="34" charset="0"/>
                <a:ea typeface="Aptos" panose="020B0004020202020204" pitchFamily="34" charset="0"/>
                <a:cs typeface="Times New Roman" panose="02020603050405020304" pitchFamily="18" charset="0"/>
              </a:rPr>
              <a:t> can be ordered.</a:t>
            </a:r>
          </a:p>
          <a:p>
            <a:pPr marL="342900" lvl="0" indent="-342900">
              <a:lnSpc>
                <a:spcPct val="150000"/>
              </a:lnSpc>
              <a:spcAft>
                <a:spcPts val="800"/>
              </a:spcAft>
              <a:buSzPts val="1000"/>
              <a:buFont typeface="Symbol" panose="05050102010706020507" pitchFamily="18" charset="2"/>
              <a:buChar char=""/>
              <a:tabLst>
                <a:tab pos="457200" algn="l"/>
              </a:tabLst>
            </a:pPr>
            <a:r>
              <a:rPr lang="en-CA" sz="1100" b="1" kern="100" dirty="0">
                <a:effectLst/>
                <a:latin typeface="Aptos" panose="020B0004020202020204" pitchFamily="34" charset="0"/>
                <a:ea typeface="Aptos" panose="020B0004020202020204" pitchFamily="34" charset="0"/>
                <a:cs typeface="Times New Roman" panose="02020603050405020304" pitchFamily="18" charset="0"/>
              </a:rPr>
              <a:t>Earliest testing:</a:t>
            </a:r>
            <a:endParaRPr lang="en-CA" sz="11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50000"/>
              </a:lnSpc>
              <a:spcAft>
                <a:spcPts val="800"/>
              </a:spcAft>
              <a:buSzPts val="1000"/>
              <a:buFont typeface="Symbol" panose="05050102010706020507" pitchFamily="18" charset="2"/>
              <a:buChar char=""/>
              <a:tabLst>
                <a:tab pos="914400" algn="l"/>
              </a:tabLst>
            </a:pPr>
            <a:r>
              <a:rPr lang="en-CA" sz="1100" b="1" kern="100" dirty="0">
                <a:effectLst/>
                <a:latin typeface="Aptos" panose="020B0004020202020204" pitchFamily="34" charset="0"/>
                <a:ea typeface="Aptos" panose="020B0004020202020204" pitchFamily="34" charset="0"/>
                <a:cs typeface="Times New Roman" panose="02020603050405020304" pitchFamily="18" charset="0"/>
              </a:rPr>
              <a:t>16 weeks</a:t>
            </a:r>
            <a:r>
              <a:rPr lang="en-CA" sz="1100" kern="100" dirty="0">
                <a:effectLst/>
                <a:latin typeface="Aptos" panose="020B0004020202020204" pitchFamily="34" charset="0"/>
                <a:ea typeface="Aptos" panose="020B0004020202020204" pitchFamily="34" charset="0"/>
                <a:cs typeface="Times New Roman" panose="02020603050405020304" pitchFamily="18" charset="0"/>
              </a:rPr>
              <a:t> for RhD/C/c/E antigens</a:t>
            </a:r>
          </a:p>
          <a:p>
            <a:pPr marL="742950" lvl="1" indent="-285750">
              <a:lnSpc>
                <a:spcPct val="150000"/>
              </a:lnSpc>
              <a:spcAft>
                <a:spcPts val="800"/>
              </a:spcAft>
              <a:buSzPts val="1000"/>
              <a:buFont typeface="Symbol" panose="05050102010706020507" pitchFamily="18" charset="2"/>
              <a:buChar char=""/>
              <a:tabLst>
                <a:tab pos="914400" algn="l"/>
              </a:tabLst>
            </a:pPr>
            <a:r>
              <a:rPr lang="en-CA" sz="1100" b="1" kern="100" dirty="0">
                <a:effectLst/>
                <a:latin typeface="Aptos" panose="020B0004020202020204" pitchFamily="34" charset="0"/>
                <a:ea typeface="Aptos" panose="020B0004020202020204" pitchFamily="34" charset="0"/>
                <a:cs typeface="Times New Roman" panose="02020603050405020304" pitchFamily="18" charset="0"/>
              </a:rPr>
              <a:t>20 weeks</a:t>
            </a:r>
            <a:r>
              <a:rPr lang="en-CA" sz="1100" kern="100" dirty="0">
                <a:effectLst/>
                <a:latin typeface="Aptos" panose="020B0004020202020204" pitchFamily="34" charset="0"/>
                <a:ea typeface="Aptos" panose="020B0004020202020204" pitchFamily="34" charset="0"/>
                <a:cs typeface="Times New Roman" panose="02020603050405020304" pitchFamily="18" charset="0"/>
              </a:rPr>
              <a:t> for K (Kell) antigen</a:t>
            </a:r>
          </a:p>
          <a:p>
            <a:pPr marL="342900" lvl="0" indent="-342900">
              <a:lnSpc>
                <a:spcPct val="150000"/>
              </a:lnSpc>
              <a:spcAft>
                <a:spcPts val="800"/>
              </a:spcAft>
              <a:buSzPts val="1000"/>
              <a:buFont typeface="Symbol" panose="05050102010706020507" pitchFamily="18" charset="2"/>
              <a:buChar char=""/>
              <a:tabLst>
                <a:tab pos="457200" algn="l"/>
              </a:tabLst>
            </a:pPr>
            <a:r>
              <a:rPr lang="en-CA" sz="1100" b="1" kern="100" dirty="0">
                <a:effectLst/>
                <a:latin typeface="Aptos" panose="020B0004020202020204" pitchFamily="34" charset="0"/>
                <a:ea typeface="Aptos" panose="020B0004020202020204" pitchFamily="34" charset="0"/>
                <a:cs typeface="Times New Roman" panose="02020603050405020304" pitchFamily="18" charset="0"/>
              </a:rPr>
              <a:t>Who can order:</a:t>
            </a:r>
            <a:r>
              <a:rPr lang="en-CA" sz="1100" kern="100" dirty="0">
                <a:effectLst/>
                <a:latin typeface="Aptos" panose="020B0004020202020204" pitchFamily="34" charset="0"/>
                <a:ea typeface="Aptos" panose="020B0004020202020204" pitchFamily="34" charset="0"/>
                <a:cs typeface="Times New Roman" panose="02020603050405020304" pitchFamily="18" charset="0"/>
              </a:rPr>
              <a:t> Prenatal care providers such as family MD, NP, midwives, OB and MFM, etc.</a:t>
            </a:r>
          </a:p>
          <a:p>
            <a:pPr marL="342900" lvl="0" indent="-342900">
              <a:lnSpc>
                <a:spcPct val="150000"/>
              </a:lnSpc>
              <a:spcAft>
                <a:spcPts val="800"/>
              </a:spcAft>
              <a:buSzPts val="1000"/>
              <a:buFont typeface="Symbol" panose="05050102010706020507" pitchFamily="18" charset="2"/>
              <a:buChar char=""/>
              <a:tabLst>
                <a:tab pos="457200" algn="l"/>
              </a:tabLst>
            </a:pPr>
            <a:r>
              <a:rPr lang="en-CA" sz="1100" b="1" kern="100" dirty="0">
                <a:effectLst/>
                <a:latin typeface="Aptos" panose="020B0004020202020204" pitchFamily="34" charset="0"/>
                <a:ea typeface="Aptos" panose="020B0004020202020204" pitchFamily="34" charset="0"/>
                <a:cs typeface="Times New Roman" panose="02020603050405020304" pitchFamily="18" charset="0"/>
              </a:rPr>
              <a:t>No minimum antibody titre required</a:t>
            </a:r>
            <a:endParaRPr lang="en-CA" sz="11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50000"/>
              </a:lnSpc>
              <a:spcAft>
                <a:spcPts val="800"/>
              </a:spcAft>
              <a:buNone/>
            </a:pPr>
            <a:endParaRPr lang="en-CA" sz="1100" b="1"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50000"/>
              </a:lnSpc>
              <a:spcAft>
                <a:spcPts val="800"/>
              </a:spcAft>
              <a:buNone/>
            </a:pPr>
            <a:r>
              <a:rPr lang="en-CA" sz="1100" b="1" kern="100" dirty="0">
                <a:effectLst/>
                <a:latin typeface="Aptos" panose="020B0004020202020204" pitchFamily="34" charset="0"/>
                <a:ea typeface="Aptos" panose="020B0004020202020204" pitchFamily="34" charset="0"/>
                <a:cs typeface="Times New Roman" panose="02020603050405020304" pitchFamily="18" charset="0"/>
              </a:rPr>
              <a:t>Interpreting results:</a:t>
            </a:r>
            <a:endParaRPr lang="en-CA" sz="11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50000"/>
              </a:lnSpc>
              <a:spcAft>
                <a:spcPts val="800"/>
              </a:spcAft>
              <a:buSzPts val="1000"/>
              <a:buFont typeface="Symbol" panose="05050102010706020507" pitchFamily="18" charset="2"/>
              <a:buChar char=""/>
              <a:tabLst>
                <a:tab pos="457200" algn="l"/>
              </a:tabLst>
            </a:pPr>
            <a:r>
              <a:rPr lang="en-CA" sz="1100" b="1" kern="100" dirty="0">
                <a:effectLst/>
                <a:latin typeface="Aptos" panose="020B0004020202020204" pitchFamily="34" charset="0"/>
                <a:ea typeface="Aptos" panose="020B0004020202020204" pitchFamily="34" charset="0"/>
                <a:cs typeface="Times New Roman" panose="02020603050405020304" pitchFamily="18" charset="0"/>
              </a:rPr>
              <a:t>Positive result:</a:t>
            </a:r>
            <a:r>
              <a:rPr lang="en-CA" sz="1100" kern="100" dirty="0">
                <a:effectLst/>
                <a:latin typeface="Aptos" panose="020B0004020202020204" pitchFamily="34" charset="0"/>
                <a:ea typeface="Aptos" panose="020B0004020202020204" pitchFamily="34" charset="0"/>
                <a:cs typeface="Times New Roman" panose="02020603050405020304" pitchFamily="18" charset="0"/>
              </a:rPr>
              <a:t> Fetal antigen is present → pregnancy is at risk for HDFN → close monitoring is required as per current practice</a:t>
            </a:r>
          </a:p>
          <a:p>
            <a:pPr marL="342900" lvl="0" indent="-342900">
              <a:lnSpc>
                <a:spcPct val="150000"/>
              </a:lnSpc>
              <a:spcAft>
                <a:spcPts val="800"/>
              </a:spcAft>
              <a:buSzPts val="1000"/>
              <a:buFont typeface="Symbol" panose="05050102010706020507" pitchFamily="18" charset="2"/>
              <a:buChar char=""/>
              <a:tabLst>
                <a:tab pos="457200" algn="l"/>
              </a:tabLst>
            </a:pPr>
            <a:r>
              <a:rPr lang="en-CA" sz="1100" b="1" kern="100" dirty="0">
                <a:effectLst/>
                <a:latin typeface="Aptos" panose="020B0004020202020204" pitchFamily="34" charset="0"/>
                <a:ea typeface="Aptos" panose="020B0004020202020204" pitchFamily="34" charset="0"/>
                <a:cs typeface="Times New Roman" panose="02020603050405020304" pitchFamily="18" charset="0"/>
              </a:rPr>
              <a:t>Negative result:</a:t>
            </a:r>
            <a:r>
              <a:rPr lang="en-CA" sz="1100" kern="100" dirty="0">
                <a:effectLst/>
                <a:latin typeface="Aptos" panose="020B0004020202020204" pitchFamily="34" charset="0"/>
                <a:ea typeface="Aptos" panose="020B0004020202020204" pitchFamily="34" charset="0"/>
                <a:cs typeface="Times New Roman" panose="02020603050405020304" pitchFamily="18" charset="0"/>
              </a:rPr>
              <a:t> Fetal antigen is absent → pregnancy is not at risk → routine prenatal care can resume</a:t>
            </a:r>
          </a:p>
          <a:p>
            <a:pPr marL="0" lvl="0" indent="0">
              <a:lnSpc>
                <a:spcPct val="150000"/>
              </a:lnSpc>
              <a:spcAft>
                <a:spcPts val="800"/>
              </a:spcAft>
              <a:buSzPts val="1000"/>
              <a:buFont typeface="Symbol" panose="05050102010706020507" pitchFamily="18" charset="2"/>
              <a:buNone/>
              <a:tabLst>
                <a:tab pos="457200" algn="l"/>
              </a:tabLst>
            </a:pPr>
            <a:endParaRPr lang="en-CA" sz="1100" kern="100" dirty="0">
              <a:effectLst/>
              <a:latin typeface="Aptos" panose="020B0004020202020204" pitchFamily="34" charset="0"/>
              <a:ea typeface="Aptos" panose="020B0004020202020204" pitchFamily="34" charset="0"/>
              <a:cs typeface="Times New Roman" panose="02020603050405020304" pitchFamily="18" charset="0"/>
            </a:endParaRPr>
          </a:p>
          <a:p>
            <a:pPr marL="0" lvl="0" indent="0">
              <a:lnSpc>
                <a:spcPct val="150000"/>
              </a:lnSpc>
              <a:spcAft>
                <a:spcPts val="800"/>
              </a:spcAft>
              <a:buSzPts val="1000"/>
              <a:buFont typeface="Symbol" panose="05050102010706020507" pitchFamily="18" charset="2"/>
              <a:buNone/>
              <a:tabLst>
                <a:tab pos="457200" algn="l"/>
              </a:tabLst>
            </a:pPr>
            <a:r>
              <a:rPr lang="en-CA" sz="1100" kern="100" dirty="0">
                <a:effectLst/>
                <a:latin typeface="Aptos" panose="020B0004020202020204" pitchFamily="34" charset="0"/>
                <a:ea typeface="Aptos" panose="020B0004020202020204" pitchFamily="34" charset="0"/>
                <a:cs typeface="Times New Roman" panose="02020603050405020304" pitchFamily="18" charset="0"/>
              </a:rPr>
              <a:t>During beginning of implementation stage, certain sites will be asked to repeat an antibody titre or Doppler U/S at 28 weeks’ gestation as an extra test validation.  This recommendation will be added to the test report for the sites participating in this phase.  </a:t>
            </a:r>
          </a:p>
          <a:p>
            <a:pPr marL="342900" lvl="0" indent="-342900">
              <a:lnSpc>
                <a:spcPct val="150000"/>
              </a:lnSpc>
              <a:spcAft>
                <a:spcPts val="800"/>
              </a:spcAft>
              <a:buSzPts val="1000"/>
              <a:buFont typeface="Symbol" panose="05050102010706020507" pitchFamily="18" charset="2"/>
              <a:buChar char=""/>
              <a:tabLst>
                <a:tab pos="457200" algn="l"/>
              </a:tabLst>
            </a:pPr>
            <a:endParaRPr lang="en-CA" sz="11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50000"/>
              </a:lnSpc>
              <a:spcAft>
                <a:spcPts val="800"/>
              </a:spcAft>
            </a:pPr>
            <a:r>
              <a:rPr lang="en-CA" sz="1100" b="1" kern="100" dirty="0">
                <a:effectLst/>
                <a:latin typeface="Aptos" panose="020B0004020202020204" pitchFamily="34" charset="0"/>
                <a:ea typeface="Aptos" panose="020B0004020202020204" pitchFamily="34" charset="0"/>
                <a:cs typeface="Times New Roman" panose="02020603050405020304" pitchFamily="18" charset="0"/>
              </a:rPr>
              <a:t>Important:</a:t>
            </a:r>
            <a:r>
              <a:rPr lang="en-CA" sz="1100" kern="100" dirty="0">
                <a:effectLst/>
                <a:latin typeface="Aptos" panose="020B0004020202020204" pitchFamily="34" charset="0"/>
                <a:ea typeface="Aptos" panose="020B0004020202020204" pitchFamily="34" charset="0"/>
                <a:cs typeface="Times New Roman" panose="02020603050405020304" pitchFamily="18" charset="0"/>
              </a:rPr>
              <a:t> Antibody titres and monitoring must continue </a:t>
            </a:r>
            <a:r>
              <a:rPr lang="en-CA" sz="1100" b="1" kern="100" dirty="0">
                <a:effectLst/>
                <a:latin typeface="Aptos" panose="020B0004020202020204" pitchFamily="34" charset="0"/>
                <a:ea typeface="Aptos" panose="020B0004020202020204" pitchFamily="34" charset="0"/>
                <a:cs typeface="Times New Roman" panose="02020603050405020304" pitchFamily="18" charset="0"/>
              </a:rPr>
              <a:t>until FBGG results are available</a:t>
            </a:r>
            <a:r>
              <a:rPr lang="en-CA" sz="1100" kern="100" dirty="0">
                <a:effectLst/>
                <a:latin typeface="Aptos" panose="020B0004020202020204" pitchFamily="34" charset="0"/>
                <a:ea typeface="Aptos" panose="020B0004020202020204" pitchFamily="34" charset="0"/>
                <a:cs typeface="Times New Roman" panose="02020603050405020304" pitchFamily="18" charset="0"/>
              </a:rPr>
              <a:t>. Do not delay ordering or monitoring while waiting for results.</a:t>
            </a:r>
          </a:p>
          <a:p>
            <a:endParaRPr lang="en-CA" noProof="0"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00" dirty="0">
                <a:effectLst/>
                <a:latin typeface="Aptos" panose="020B0004020202020204" pitchFamily="34" charset="0"/>
                <a:ea typeface="Aptos" panose="020B0004020202020204" pitchFamily="34" charset="0"/>
                <a:cs typeface="Times New Roman" panose="02020603050405020304" pitchFamily="18" charset="0"/>
              </a:rPr>
              <a:t>Cord blood testing for related antigen phenotype will</a:t>
            </a:r>
            <a:r>
              <a:rPr lang="en-CA" b="1" dirty="0"/>
              <a:t> </a:t>
            </a:r>
            <a:r>
              <a:rPr lang="en-CA" b="0" dirty="0"/>
              <a:t>serve as test validation</a:t>
            </a:r>
            <a:r>
              <a:rPr lang="en-CA" sz="1200" b="0" kern="100" dirty="0">
                <a:effectLst/>
                <a:latin typeface="Aptos" panose="020B0004020202020204" pitchFamily="34" charset="0"/>
                <a:cs typeface="Times New Roman" panose="02020603050405020304" pitchFamily="18" charset="0"/>
              </a:rPr>
              <a:t>. A</a:t>
            </a:r>
            <a:r>
              <a:rPr lang="en-CA" sz="1200" kern="100" dirty="0">
                <a:effectLst/>
                <a:latin typeface="Aptos" panose="020B0004020202020204" pitchFamily="34" charset="0"/>
                <a:ea typeface="Aptos" panose="020B0004020202020204" pitchFamily="34" charset="0"/>
                <a:cs typeface="Times New Roman" panose="02020603050405020304" pitchFamily="18" charset="0"/>
              </a:rPr>
              <a:t>ny discrepancies should be reported to the testing lab.</a:t>
            </a:r>
            <a:r>
              <a:rPr lang="en-CA" b="1"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b="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CA" noProof="0" dirty="0"/>
          </a:p>
          <a:p>
            <a:endParaRPr lang="en-CA" noProof="0" dirty="0"/>
          </a:p>
        </p:txBody>
      </p:sp>
      <p:sp>
        <p:nvSpPr>
          <p:cNvPr id="4" name="Slide Number Placeholder 3">
            <a:extLst>
              <a:ext uri="{FF2B5EF4-FFF2-40B4-BE49-F238E27FC236}">
                <a16:creationId xmlns:a16="http://schemas.microsoft.com/office/drawing/2014/main" id="{EAC12DE7-251A-B937-F464-8A31561379C9}"/>
              </a:ext>
            </a:extLst>
          </p:cNvPr>
          <p:cNvSpPr>
            <a:spLocks noGrp="1"/>
          </p:cNvSpPr>
          <p:nvPr>
            <p:ph type="sldNum" sz="quarter" idx="5"/>
          </p:nvPr>
        </p:nvSpPr>
        <p:spPr/>
        <p:txBody>
          <a:bodyPr/>
          <a:lstStyle/>
          <a:p>
            <a:fld id="{6D0FE647-0FFE-4AB3-98A4-021F79941B74}" type="slidenum">
              <a:rPr lang="en-US" smtClean="0"/>
              <a:t>5</a:t>
            </a:fld>
            <a:endParaRPr lang="en-US"/>
          </a:p>
        </p:txBody>
      </p:sp>
    </p:spTree>
    <p:extLst>
      <p:ext uri="{BB962C8B-B14F-4D97-AF65-F5344CB8AC3E}">
        <p14:creationId xmlns:p14="http://schemas.microsoft.com/office/powerpoint/2010/main" val="17499920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037C3-D8EC-E2BE-2CDA-7FF1210680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DECA53-0D32-986C-04B1-589722611B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853252-2C57-3A2E-7AD5-2623EDA90C52}"/>
              </a:ext>
            </a:extLst>
          </p:cNvPr>
          <p:cNvSpPr>
            <a:spLocks noGrp="1"/>
          </p:cNvSpPr>
          <p:nvPr>
            <p:ph type="body" idx="1"/>
          </p:nvPr>
        </p:nvSpPr>
        <p:spPr/>
        <p:txBody>
          <a:bodyPr/>
          <a:lstStyle/>
          <a:p>
            <a:pPr>
              <a:lnSpc>
                <a:spcPct val="110000"/>
              </a:lnSpc>
              <a:spcAft>
                <a:spcPts val="600"/>
              </a:spcAft>
            </a:pPr>
            <a:r>
              <a:rPr lang="en-CA" sz="2200" b="1" dirty="0"/>
              <a:t>Test eligibility</a:t>
            </a:r>
          </a:p>
          <a:p>
            <a:pPr lvl="0">
              <a:lnSpc>
                <a:spcPct val="110000"/>
              </a:lnSpc>
              <a:spcAft>
                <a:spcPts val="600"/>
              </a:spcAft>
            </a:pPr>
            <a:r>
              <a:rPr lang="en-CA" sz="2100" dirty="0"/>
              <a:t>Publicly-funded for Ontario residents who are:</a:t>
            </a:r>
          </a:p>
          <a:p>
            <a:pPr marL="648000" marR="0" lvl="1" indent="-288000" algn="l" defTabSz="914400" rtl="0" eaLnBrk="1" fontAlgn="auto" latinLnBrk="0" hangingPunct="1">
              <a:lnSpc>
                <a:spcPct val="110000"/>
              </a:lnSpc>
              <a:spcBef>
                <a:spcPts val="0"/>
              </a:spcBef>
              <a:spcAft>
                <a:spcPts val="600"/>
              </a:spcAft>
              <a:buClrTx/>
              <a:buSzTx/>
              <a:buFont typeface="Courier New" panose="02070309020205020404" pitchFamily="49" charset="0"/>
              <a:buChar char="o"/>
              <a:tabLst/>
              <a:defRPr/>
            </a:pPr>
            <a:r>
              <a:rPr lang="en-CA" sz="2400" dirty="0"/>
              <a:t>Alloimmunized towards one or more of the following antigens: RhD, C, c, E, and/or K (Kell)</a:t>
            </a:r>
            <a:endParaRPr lang="en-CA" sz="2100" dirty="0"/>
          </a:p>
          <a:p>
            <a:pPr marL="648000" lvl="1" indent="-288000">
              <a:lnSpc>
                <a:spcPct val="110000"/>
              </a:lnSpc>
              <a:spcAft>
                <a:spcPts val="600"/>
              </a:spcAft>
              <a:buFont typeface="Courier New" panose="02070309020205020404" pitchFamily="49" charset="0"/>
              <a:buChar char="o"/>
            </a:pPr>
            <a:r>
              <a:rPr lang="en-CA" sz="2100" dirty="0"/>
              <a:t>Multiple pregnancies can be tested</a:t>
            </a:r>
          </a:p>
          <a:p>
            <a:pPr marL="648000" lvl="1" indent="-288000">
              <a:lnSpc>
                <a:spcPct val="110000"/>
              </a:lnSpc>
              <a:spcAft>
                <a:spcPts val="600"/>
              </a:spcAft>
              <a:buFont typeface="Courier New" panose="02070309020205020404" pitchFamily="49" charset="0"/>
              <a:buChar char="o"/>
            </a:pPr>
            <a:r>
              <a:rPr lang="en-CA" sz="2100" dirty="0"/>
              <a:t>For RhD antigens, known weak D phenotype or </a:t>
            </a:r>
            <a:r>
              <a:rPr lang="en-CA" sz="2100" i="1" dirty="0"/>
              <a:t>RHD</a:t>
            </a:r>
            <a:r>
              <a:rPr lang="en-CA" sz="2100" dirty="0"/>
              <a:t> variant cannot be tested</a:t>
            </a:r>
          </a:p>
          <a:p>
            <a:pPr marL="0" lvl="0" indent="0">
              <a:lnSpc>
                <a:spcPct val="110000"/>
              </a:lnSpc>
              <a:spcAft>
                <a:spcPts val="600"/>
              </a:spcAft>
              <a:buFont typeface="Courier New" panose="02070309020205020404" pitchFamily="49" charset="0"/>
              <a:buNone/>
            </a:pPr>
            <a:endParaRPr lang="en-CA" sz="2100" dirty="0"/>
          </a:p>
          <a:p>
            <a:pPr marL="0" lvl="0" indent="0">
              <a:lnSpc>
                <a:spcPct val="110000"/>
              </a:lnSpc>
              <a:spcAft>
                <a:spcPts val="600"/>
              </a:spcAft>
              <a:buFont typeface="Courier New" panose="02070309020205020404" pitchFamily="49" charset="0"/>
              <a:buNone/>
            </a:pPr>
            <a:r>
              <a:rPr lang="en-CA" sz="2100" b="1" dirty="0"/>
              <a:t>Timing:</a:t>
            </a:r>
          </a:p>
          <a:p>
            <a:pPr>
              <a:lnSpc>
                <a:spcPct val="120000"/>
              </a:lnSpc>
              <a:spcBef>
                <a:spcPts val="0"/>
              </a:spcBef>
              <a:spcAft>
                <a:spcPts val="1200"/>
              </a:spcAft>
            </a:pPr>
            <a:r>
              <a:rPr lang="en-CA" sz="2400" dirty="0"/>
              <a:t>Can be performed </a:t>
            </a:r>
            <a:r>
              <a:rPr lang="en-CA" sz="2400" dirty="0">
                <a:latin typeface="Calibri" panose="020F0502020204030204" pitchFamily="34" charset="0"/>
                <a:cs typeface="Calibri" panose="020F0502020204030204" pitchFamily="34" charset="0"/>
              </a:rPr>
              <a:t>≥ </a:t>
            </a:r>
            <a:r>
              <a:rPr lang="en-CA" sz="2400" dirty="0"/>
              <a:t>16 weeks’ gestation for RhD, C, c, E and </a:t>
            </a:r>
            <a:r>
              <a:rPr lang="en-CA" sz="2400" dirty="0">
                <a:latin typeface="Calibri" panose="020F0502020204030204" pitchFamily="34" charset="0"/>
                <a:cs typeface="Calibri" panose="020F0502020204030204" pitchFamily="34" charset="0"/>
              </a:rPr>
              <a:t>≥</a:t>
            </a:r>
            <a:r>
              <a:rPr lang="en-CA" sz="2400" dirty="0"/>
              <a:t> 20 weeks’ gestation for K (Kell)</a:t>
            </a:r>
          </a:p>
          <a:p>
            <a:pPr>
              <a:lnSpc>
                <a:spcPct val="110000"/>
              </a:lnSpc>
              <a:spcAft>
                <a:spcPts val="600"/>
              </a:spcAft>
            </a:pPr>
            <a:endParaRPr lang="en-CA" sz="2200" dirty="0"/>
          </a:p>
          <a:p>
            <a:pPr>
              <a:lnSpc>
                <a:spcPct val="110000"/>
              </a:lnSpc>
              <a:spcAft>
                <a:spcPts val="600"/>
              </a:spcAft>
            </a:pPr>
            <a:r>
              <a:rPr lang="en-CA" sz="2200" b="1" dirty="0"/>
              <a:t>Blood Sample:</a:t>
            </a:r>
          </a:p>
          <a:p>
            <a:pPr>
              <a:lnSpc>
                <a:spcPct val="110000"/>
              </a:lnSpc>
              <a:spcAft>
                <a:spcPts val="600"/>
              </a:spcAft>
            </a:pPr>
            <a:r>
              <a:rPr lang="en-CA" sz="2200" dirty="0"/>
              <a:t>Can be drawn at community-based labs</a:t>
            </a:r>
          </a:p>
          <a:p>
            <a:pPr>
              <a:lnSpc>
                <a:spcPct val="110000"/>
              </a:lnSpc>
              <a:spcAft>
                <a:spcPts val="600"/>
              </a:spcAft>
            </a:pPr>
            <a:endParaRPr lang="en-CA" sz="2200" dirty="0"/>
          </a:p>
          <a:p>
            <a:pPr>
              <a:lnSpc>
                <a:spcPct val="110000"/>
              </a:lnSpc>
              <a:spcAft>
                <a:spcPts val="600"/>
              </a:spcAft>
            </a:pPr>
            <a:r>
              <a:rPr lang="en-CA" sz="2200" b="1" dirty="0"/>
              <a:t>Requisitions:</a:t>
            </a:r>
          </a:p>
          <a:p>
            <a:pPr>
              <a:lnSpc>
                <a:spcPct val="110000"/>
              </a:lnSpc>
              <a:spcAft>
                <a:spcPts val="600"/>
              </a:spcAft>
            </a:pPr>
            <a:r>
              <a:rPr lang="en-CA" sz="2200" b="0" dirty="0"/>
              <a:t>Will be available a</a:t>
            </a:r>
            <a:r>
              <a:rPr lang="en-CA" sz="2200" dirty="0"/>
              <a:t>t </a:t>
            </a:r>
            <a:r>
              <a:rPr lang="en-CA" sz="2200" dirty="0">
                <a:hlinkClick r:id="rId3"/>
              </a:rPr>
              <a:t>www.prenatalscreeningontario.ca</a:t>
            </a:r>
            <a:r>
              <a:rPr lang="en-CA" sz="2200" dirty="0"/>
              <a:t> once tests are launched</a:t>
            </a:r>
          </a:p>
          <a:p>
            <a:pPr>
              <a:lnSpc>
                <a:spcPct val="110000"/>
              </a:lnSpc>
              <a:spcAft>
                <a:spcPts val="600"/>
              </a:spcAft>
            </a:pPr>
            <a:endParaRPr lang="en-CA" sz="2200" dirty="0"/>
          </a:p>
          <a:p>
            <a:pPr>
              <a:lnSpc>
                <a:spcPct val="110000"/>
              </a:lnSpc>
              <a:spcAft>
                <a:spcPts val="600"/>
              </a:spcAft>
            </a:pPr>
            <a:r>
              <a:rPr lang="en-CA" sz="2200" b="1" dirty="0"/>
              <a:t>Testing:</a:t>
            </a:r>
          </a:p>
          <a:p>
            <a:pPr>
              <a:lnSpc>
                <a:spcPct val="110000"/>
              </a:lnSpc>
              <a:spcAft>
                <a:spcPts val="600"/>
              </a:spcAft>
            </a:pPr>
            <a:r>
              <a:rPr lang="en-CA" sz="2200" dirty="0"/>
              <a:t>Testing performed at a designated laboratory in Ontario (TBD)</a:t>
            </a:r>
          </a:p>
          <a:p>
            <a:pPr>
              <a:lnSpc>
                <a:spcPct val="110000"/>
              </a:lnSpc>
              <a:spcAft>
                <a:spcPts val="600"/>
              </a:spcAft>
            </a:pPr>
            <a:endParaRPr lang="en-CA" sz="2200" dirty="0"/>
          </a:p>
          <a:p>
            <a:pPr>
              <a:lnSpc>
                <a:spcPct val="110000"/>
              </a:lnSpc>
              <a:spcAft>
                <a:spcPts val="600"/>
              </a:spcAft>
            </a:pPr>
            <a:r>
              <a:rPr lang="en-CA" sz="2200" b="1" dirty="0"/>
              <a:t>Report:</a:t>
            </a:r>
          </a:p>
          <a:p>
            <a:pPr>
              <a:lnSpc>
                <a:spcPct val="120000"/>
              </a:lnSpc>
              <a:spcBef>
                <a:spcPts val="0"/>
              </a:spcBef>
              <a:spcAft>
                <a:spcPts val="1200"/>
              </a:spcAft>
            </a:pPr>
            <a:r>
              <a:rPr lang="en-CA" sz="2400" dirty="0"/>
              <a:t>Results report will include clinical recommendations to guide next steps in pregnancy care </a:t>
            </a:r>
          </a:p>
          <a:p>
            <a:endParaRPr lang="en-CA" dirty="0"/>
          </a:p>
        </p:txBody>
      </p:sp>
      <p:sp>
        <p:nvSpPr>
          <p:cNvPr id="4" name="Slide Number Placeholder 3">
            <a:extLst>
              <a:ext uri="{FF2B5EF4-FFF2-40B4-BE49-F238E27FC236}">
                <a16:creationId xmlns:a16="http://schemas.microsoft.com/office/drawing/2014/main" id="{0625AC53-F007-489A-8669-01003BD56F35}"/>
              </a:ext>
            </a:extLst>
          </p:cNvPr>
          <p:cNvSpPr>
            <a:spLocks noGrp="1"/>
          </p:cNvSpPr>
          <p:nvPr>
            <p:ph type="sldNum" sz="quarter" idx="5"/>
          </p:nvPr>
        </p:nvSpPr>
        <p:spPr/>
        <p:txBody>
          <a:bodyPr/>
          <a:lstStyle/>
          <a:p>
            <a:fld id="{6D0FE647-0FFE-4AB3-98A4-021F79941B74}" type="slidenum">
              <a:rPr lang="en-US" smtClean="0"/>
              <a:t>6</a:t>
            </a:fld>
            <a:endParaRPr lang="en-US"/>
          </a:p>
        </p:txBody>
      </p:sp>
    </p:spTree>
    <p:extLst>
      <p:ext uri="{BB962C8B-B14F-4D97-AF65-F5344CB8AC3E}">
        <p14:creationId xmlns:p14="http://schemas.microsoft.com/office/powerpoint/2010/main" val="24124068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spcAft>
                <a:spcPts val="800"/>
              </a:spcAft>
              <a:buNone/>
            </a:pPr>
            <a:r>
              <a:rPr lang="en-CA" sz="1100" kern="100" dirty="0">
                <a:effectLst/>
                <a:latin typeface="Aptos" panose="020B0004020202020204" pitchFamily="34" charset="0"/>
                <a:ea typeface="Aptos" panose="020B0004020202020204" pitchFamily="34" charset="0"/>
                <a:cs typeface="Times New Roman" panose="02020603050405020304" pitchFamily="18" charset="0"/>
              </a:rPr>
              <a:t>For more information:</a:t>
            </a:r>
          </a:p>
          <a:p>
            <a:pPr marL="342900" lvl="0" indent="-342900">
              <a:lnSpc>
                <a:spcPct val="150000"/>
              </a:lnSpc>
              <a:spcAft>
                <a:spcPts val="800"/>
              </a:spcAft>
              <a:buSzPts val="1000"/>
              <a:buFont typeface="Symbol" panose="05050102010706020507" pitchFamily="18" charset="2"/>
              <a:buChar char=""/>
              <a:tabLst>
                <a:tab pos="457200" algn="l"/>
              </a:tabLst>
            </a:pPr>
            <a:r>
              <a:rPr lang="en-CA" sz="1100" b="1" kern="100" dirty="0">
                <a:effectLst/>
                <a:latin typeface="Aptos" panose="020B0004020202020204" pitchFamily="34" charset="0"/>
                <a:ea typeface="Aptos" panose="020B0004020202020204" pitchFamily="34" charset="0"/>
                <a:cs typeface="Times New Roman" panose="02020603050405020304" pitchFamily="18" charset="0"/>
              </a:rPr>
              <a:t>Subscribe to PSO</a:t>
            </a:r>
            <a:r>
              <a:rPr lang="en-CA" sz="1100" kern="100" dirty="0">
                <a:effectLst/>
                <a:latin typeface="Aptos" panose="020B0004020202020204" pitchFamily="34" charset="0"/>
                <a:ea typeface="Aptos" panose="020B0004020202020204" pitchFamily="34" charset="0"/>
                <a:cs typeface="Times New Roman" panose="02020603050405020304" pitchFamily="18" charset="0"/>
              </a:rPr>
              <a:t> using the QR code to receive updates as soon as the tests become available.</a:t>
            </a:r>
          </a:p>
          <a:p>
            <a:pPr marL="342900" lvl="0" indent="-342900">
              <a:lnSpc>
                <a:spcPct val="150000"/>
              </a:lnSpc>
              <a:spcAft>
                <a:spcPts val="800"/>
              </a:spcAft>
              <a:buSzPts val="1000"/>
              <a:buFont typeface="Symbol" panose="05050102010706020507" pitchFamily="18" charset="2"/>
              <a:buChar char=""/>
              <a:tabLst>
                <a:tab pos="457200" algn="l"/>
              </a:tabLst>
            </a:pPr>
            <a:r>
              <a:rPr lang="en-CA" sz="1100" kern="100" dirty="0">
                <a:effectLst/>
                <a:latin typeface="Aptos" panose="020B0004020202020204" pitchFamily="34" charset="0"/>
                <a:ea typeface="Aptos" panose="020B0004020202020204" pitchFamily="34" charset="0"/>
                <a:cs typeface="Times New Roman" panose="02020603050405020304" pitchFamily="18" charset="0"/>
              </a:rPr>
              <a:t>Contact </a:t>
            </a:r>
            <a:r>
              <a:rPr lang="en-CA" sz="1100" b="1" kern="100" dirty="0">
                <a:effectLst/>
                <a:latin typeface="Aptos" panose="020B0004020202020204" pitchFamily="34" charset="0"/>
                <a:ea typeface="Aptos" panose="020B0004020202020204" pitchFamily="34" charset="0"/>
                <a:cs typeface="Times New Roman" panose="02020603050405020304" pitchFamily="18" charset="0"/>
              </a:rPr>
              <a:t>Prenatal Screening Ontario</a:t>
            </a:r>
            <a:r>
              <a:rPr lang="en-CA" sz="1100" kern="100" dirty="0">
                <a:effectLst/>
                <a:latin typeface="Aptos" panose="020B0004020202020204" pitchFamily="34" charset="0"/>
                <a:ea typeface="Aptos" panose="020B0004020202020204" pitchFamily="34" charset="0"/>
                <a:cs typeface="Times New Roman" panose="02020603050405020304" pitchFamily="18" charset="0"/>
              </a:rPr>
              <a:t> via:</a:t>
            </a:r>
          </a:p>
          <a:p>
            <a:pPr marL="742950" lvl="1" indent="-285750">
              <a:lnSpc>
                <a:spcPct val="150000"/>
              </a:lnSpc>
              <a:spcAft>
                <a:spcPts val="800"/>
              </a:spcAft>
              <a:buSzPts val="1000"/>
              <a:buFont typeface="Symbol" panose="05050102010706020507" pitchFamily="18" charset="2"/>
              <a:buChar char=""/>
              <a:tabLst>
                <a:tab pos="914400" algn="l"/>
              </a:tabLst>
            </a:pPr>
            <a:r>
              <a:rPr lang="en-CA" sz="1100" b="1" kern="100" dirty="0">
                <a:effectLst/>
                <a:latin typeface="Aptos" panose="020B0004020202020204" pitchFamily="34" charset="0"/>
                <a:ea typeface="Aptos" panose="020B0004020202020204" pitchFamily="34" charset="0"/>
                <a:cs typeface="Times New Roman" panose="02020603050405020304" pitchFamily="18" charset="0"/>
              </a:rPr>
              <a:t>Email</a:t>
            </a:r>
            <a:endParaRPr lang="en-CA" sz="1100" kern="100" dirty="0">
              <a:effectLst/>
              <a:latin typeface="Aptos" panose="020B0004020202020204" pitchFamily="34" charset="0"/>
              <a:ea typeface="Aptos" panose="020B0004020202020204" pitchFamily="34" charset="0"/>
              <a:cs typeface="Times New Roman" panose="02020603050405020304" pitchFamily="18" charset="0"/>
            </a:endParaRPr>
          </a:p>
          <a:p>
            <a:pPr marL="742950" lvl="1" indent="-285750">
              <a:lnSpc>
                <a:spcPct val="150000"/>
              </a:lnSpc>
              <a:spcAft>
                <a:spcPts val="800"/>
              </a:spcAft>
              <a:buSzPts val="1000"/>
              <a:buFont typeface="Symbol" panose="05050102010706020507" pitchFamily="18" charset="2"/>
              <a:buChar char=""/>
              <a:tabLst>
                <a:tab pos="914400" algn="l"/>
              </a:tabLst>
            </a:pPr>
            <a:r>
              <a:rPr lang="en-CA" sz="1100" b="1" kern="100" dirty="0">
                <a:effectLst/>
                <a:latin typeface="Aptos" panose="020B0004020202020204" pitchFamily="34" charset="0"/>
                <a:ea typeface="Aptos" panose="020B0004020202020204" pitchFamily="34" charset="0"/>
                <a:cs typeface="Times New Roman" panose="02020603050405020304" pitchFamily="18" charset="0"/>
              </a:rPr>
              <a:t>Phone line</a:t>
            </a:r>
            <a:endParaRPr lang="en-CA" sz="11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50000"/>
              </a:lnSpc>
              <a:spcAft>
                <a:spcPts val="800"/>
              </a:spcAft>
              <a:buNone/>
            </a:pPr>
            <a:endParaRPr lang="en-CA" sz="11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50000"/>
              </a:lnSpc>
              <a:spcAft>
                <a:spcPts val="800"/>
              </a:spcAft>
              <a:buNone/>
            </a:pPr>
            <a:r>
              <a:rPr lang="en-CA" sz="1100" kern="100" dirty="0">
                <a:effectLst/>
                <a:latin typeface="Aptos" panose="020B0004020202020204" pitchFamily="34" charset="0"/>
                <a:ea typeface="Aptos" panose="020B0004020202020204" pitchFamily="34" charset="0"/>
                <a:cs typeface="Times New Roman" panose="02020603050405020304" pitchFamily="18" charset="0"/>
              </a:rPr>
              <a:t>It’s an exciting time with these new tools becoming available. Our goal is to ensure providers are not only </a:t>
            </a:r>
            <a:r>
              <a:rPr lang="en-CA" sz="1100" b="1" kern="100" dirty="0">
                <a:effectLst/>
                <a:latin typeface="Aptos" panose="020B0004020202020204" pitchFamily="34" charset="0"/>
                <a:ea typeface="Aptos" panose="020B0004020202020204" pitchFamily="34" charset="0"/>
                <a:cs typeface="Times New Roman" panose="02020603050405020304" pitchFamily="18" charset="0"/>
              </a:rPr>
              <a:t>aware</a:t>
            </a:r>
            <a:r>
              <a:rPr lang="en-CA" sz="1100" kern="100" dirty="0">
                <a:effectLst/>
                <a:latin typeface="Aptos" panose="020B0004020202020204" pitchFamily="34" charset="0"/>
                <a:ea typeface="Aptos" panose="020B0004020202020204" pitchFamily="34" charset="0"/>
                <a:cs typeface="Times New Roman" panose="02020603050405020304" pitchFamily="18" charset="0"/>
              </a:rPr>
              <a:t> of these tests but also </a:t>
            </a:r>
            <a:r>
              <a:rPr lang="en-CA" sz="1100" b="1" kern="100" dirty="0">
                <a:effectLst/>
                <a:latin typeface="Aptos" panose="020B0004020202020204" pitchFamily="34" charset="0"/>
                <a:ea typeface="Aptos" panose="020B0004020202020204" pitchFamily="34" charset="0"/>
                <a:cs typeface="Times New Roman" panose="02020603050405020304" pitchFamily="18" charset="0"/>
              </a:rPr>
              <a:t>comfortable ordering them</a:t>
            </a:r>
            <a:r>
              <a:rPr lang="en-CA" sz="1100" kern="100" dirty="0">
                <a:effectLst/>
                <a:latin typeface="Aptos" panose="020B0004020202020204" pitchFamily="34" charset="0"/>
                <a:ea typeface="Aptos" panose="020B0004020202020204" pitchFamily="34" charset="0"/>
                <a:cs typeface="Times New Roman" panose="02020603050405020304" pitchFamily="18" charset="0"/>
              </a:rPr>
              <a:t> for their patients.</a:t>
            </a:r>
          </a:p>
        </p:txBody>
      </p:sp>
      <p:sp>
        <p:nvSpPr>
          <p:cNvPr id="4" name="Slide Number Placeholder 3"/>
          <p:cNvSpPr>
            <a:spLocks noGrp="1"/>
          </p:cNvSpPr>
          <p:nvPr>
            <p:ph type="sldNum" sz="quarter" idx="5"/>
          </p:nvPr>
        </p:nvSpPr>
        <p:spPr/>
        <p:txBody>
          <a:bodyPr/>
          <a:lstStyle/>
          <a:p>
            <a:fld id="{6D0FE647-0FFE-4AB3-98A4-021F79941B74}" type="slidenum">
              <a:rPr lang="en-US" smtClean="0"/>
              <a:t>7</a:t>
            </a:fld>
            <a:endParaRPr lang="en-US"/>
          </a:p>
        </p:txBody>
      </p:sp>
    </p:spTree>
    <p:extLst>
      <p:ext uri="{BB962C8B-B14F-4D97-AF65-F5344CB8AC3E}">
        <p14:creationId xmlns:p14="http://schemas.microsoft.com/office/powerpoint/2010/main" val="15869482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4A305-F770-4CDC-5795-54C9E0C1B0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D81DEFAB-E3AD-1018-B9F5-36BD79752A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2F6E7A73-23A2-21C3-16D2-E815C8B0CB3E}"/>
              </a:ext>
            </a:extLst>
          </p:cNvPr>
          <p:cNvSpPr>
            <a:spLocks noGrp="1"/>
          </p:cNvSpPr>
          <p:nvPr>
            <p:ph type="dt" sz="half" idx="10"/>
          </p:nvPr>
        </p:nvSpPr>
        <p:spPr/>
        <p:txBody>
          <a:bodyPr/>
          <a:lstStyle/>
          <a:p>
            <a:fld id="{4AB420BB-09B7-4B6F-889B-D66E1F3FA796}" type="datetimeFigureOut">
              <a:rPr lang="en-CA" smtClean="0"/>
              <a:t>2025-07-31</a:t>
            </a:fld>
            <a:endParaRPr lang="en-CA"/>
          </a:p>
        </p:txBody>
      </p:sp>
      <p:sp>
        <p:nvSpPr>
          <p:cNvPr id="5" name="Footer Placeholder 4">
            <a:extLst>
              <a:ext uri="{FF2B5EF4-FFF2-40B4-BE49-F238E27FC236}">
                <a16:creationId xmlns:a16="http://schemas.microsoft.com/office/drawing/2014/main" id="{25BF95FB-D0F8-4217-B016-E1EB8AB27A1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4AEB5B4-989A-BAF6-86EA-2B1377F0333A}"/>
              </a:ext>
            </a:extLst>
          </p:cNvPr>
          <p:cNvSpPr>
            <a:spLocks noGrp="1"/>
          </p:cNvSpPr>
          <p:nvPr>
            <p:ph type="sldNum" sz="quarter" idx="12"/>
          </p:nvPr>
        </p:nvSpPr>
        <p:spPr/>
        <p:txBody>
          <a:bodyPr/>
          <a:lstStyle/>
          <a:p>
            <a:fld id="{215FE299-AD73-4EAD-9517-37B9461C73B6}" type="slidenum">
              <a:rPr lang="en-CA" smtClean="0"/>
              <a:t>‹#›</a:t>
            </a:fld>
            <a:endParaRPr lang="en-CA"/>
          </a:p>
        </p:txBody>
      </p:sp>
    </p:spTree>
    <p:extLst>
      <p:ext uri="{BB962C8B-B14F-4D97-AF65-F5344CB8AC3E}">
        <p14:creationId xmlns:p14="http://schemas.microsoft.com/office/powerpoint/2010/main" val="3151621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AAA7F-0A70-F9E0-C609-0352595D8842}"/>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ABEB07DD-C32E-F7CA-A1A8-EDE7B215B8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A1CBB9C-D2FD-E65B-E08D-299493BF7069}"/>
              </a:ext>
            </a:extLst>
          </p:cNvPr>
          <p:cNvSpPr>
            <a:spLocks noGrp="1"/>
          </p:cNvSpPr>
          <p:nvPr>
            <p:ph type="dt" sz="half" idx="10"/>
          </p:nvPr>
        </p:nvSpPr>
        <p:spPr/>
        <p:txBody>
          <a:bodyPr/>
          <a:lstStyle/>
          <a:p>
            <a:fld id="{4AB420BB-09B7-4B6F-889B-D66E1F3FA796}" type="datetimeFigureOut">
              <a:rPr lang="en-CA" smtClean="0"/>
              <a:t>2025-07-31</a:t>
            </a:fld>
            <a:endParaRPr lang="en-CA"/>
          </a:p>
        </p:txBody>
      </p:sp>
      <p:sp>
        <p:nvSpPr>
          <p:cNvPr id="5" name="Footer Placeholder 4">
            <a:extLst>
              <a:ext uri="{FF2B5EF4-FFF2-40B4-BE49-F238E27FC236}">
                <a16:creationId xmlns:a16="http://schemas.microsoft.com/office/drawing/2014/main" id="{0BDB6619-2D60-0CF3-4C24-7608803DAC6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7231809-BFDF-4ACA-8803-08652B38A908}"/>
              </a:ext>
            </a:extLst>
          </p:cNvPr>
          <p:cNvSpPr>
            <a:spLocks noGrp="1"/>
          </p:cNvSpPr>
          <p:nvPr>
            <p:ph type="sldNum" sz="quarter" idx="12"/>
          </p:nvPr>
        </p:nvSpPr>
        <p:spPr/>
        <p:txBody>
          <a:bodyPr/>
          <a:lstStyle/>
          <a:p>
            <a:fld id="{215FE299-AD73-4EAD-9517-37B9461C73B6}" type="slidenum">
              <a:rPr lang="en-CA" smtClean="0"/>
              <a:t>‹#›</a:t>
            </a:fld>
            <a:endParaRPr lang="en-CA"/>
          </a:p>
        </p:txBody>
      </p:sp>
    </p:spTree>
    <p:extLst>
      <p:ext uri="{BB962C8B-B14F-4D97-AF65-F5344CB8AC3E}">
        <p14:creationId xmlns:p14="http://schemas.microsoft.com/office/powerpoint/2010/main" val="1828693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09009C-FFA7-2111-9540-A6565CFB4AF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F1211032-1D97-A492-491B-E55C7914751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72378E0-0962-B2B2-B13D-B3C569564050}"/>
              </a:ext>
            </a:extLst>
          </p:cNvPr>
          <p:cNvSpPr>
            <a:spLocks noGrp="1"/>
          </p:cNvSpPr>
          <p:nvPr>
            <p:ph type="dt" sz="half" idx="10"/>
          </p:nvPr>
        </p:nvSpPr>
        <p:spPr/>
        <p:txBody>
          <a:bodyPr/>
          <a:lstStyle/>
          <a:p>
            <a:fld id="{4AB420BB-09B7-4B6F-889B-D66E1F3FA796}" type="datetimeFigureOut">
              <a:rPr lang="en-CA" smtClean="0"/>
              <a:t>2025-07-31</a:t>
            </a:fld>
            <a:endParaRPr lang="en-CA"/>
          </a:p>
        </p:txBody>
      </p:sp>
      <p:sp>
        <p:nvSpPr>
          <p:cNvPr id="5" name="Footer Placeholder 4">
            <a:extLst>
              <a:ext uri="{FF2B5EF4-FFF2-40B4-BE49-F238E27FC236}">
                <a16:creationId xmlns:a16="http://schemas.microsoft.com/office/drawing/2014/main" id="{2CDD88C2-08CE-EF66-1F63-EBB5068BBB1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41E0A34-B416-3EDE-1F49-4E714A77C9D6}"/>
              </a:ext>
            </a:extLst>
          </p:cNvPr>
          <p:cNvSpPr>
            <a:spLocks noGrp="1"/>
          </p:cNvSpPr>
          <p:nvPr>
            <p:ph type="sldNum" sz="quarter" idx="12"/>
          </p:nvPr>
        </p:nvSpPr>
        <p:spPr/>
        <p:txBody>
          <a:bodyPr/>
          <a:lstStyle/>
          <a:p>
            <a:fld id="{215FE299-AD73-4EAD-9517-37B9461C73B6}" type="slidenum">
              <a:rPr lang="en-CA" smtClean="0"/>
              <a:t>‹#›</a:t>
            </a:fld>
            <a:endParaRPr lang="en-CA"/>
          </a:p>
        </p:txBody>
      </p:sp>
    </p:spTree>
    <p:extLst>
      <p:ext uri="{BB962C8B-B14F-4D97-AF65-F5344CB8AC3E}">
        <p14:creationId xmlns:p14="http://schemas.microsoft.com/office/powerpoint/2010/main" val="2159132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11705-7C46-AB32-3C2D-124E933FAECA}"/>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B7F76A51-6E58-8867-7B82-53300DFFC3E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94BE2438-A585-3472-020B-ED15E99FBB4F}"/>
              </a:ext>
            </a:extLst>
          </p:cNvPr>
          <p:cNvSpPr>
            <a:spLocks noGrp="1"/>
          </p:cNvSpPr>
          <p:nvPr>
            <p:ph type="dt" sz="half" idx="10"/>
          </p:nvPr>
        </p:nvSpPr>
        <p:spPr/>
        <p:txBody>
          <a:bodyPr/>
          <a:lstStyle/>
          <a:p>
            <a:fld id="{4AB420BB-09B7-4B6F-889B-D66E1F3FA796}" type="datetimeFigureOut">
              <a:rPr lang="en-CA" smtClean="0"/>
              <a:t>2025-07-31</a:t>
            </a:fld>
            <a:endParaRPr lang="en-CA"/>
          </a:p>
        </p:txBody>
      </p:sp>
      <p:sp>
        <p:nvSpPr>
          <p:cNvPr id="5" name="Footer Placeholder 4">
            <a:extLst>
              <a:ext uri="{FF2B5EF4-FFF2-40B4-BE49-F238E27FC236}">
                <a16:creationId xmlns:a16="http://schemas.microsoft.com/office/drawing/2014/main" id="{BDC53FEB-D6F9-2E3F-667E-AA52F724C3A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0E6CAC5-6878-4812-BFBB-72B43FFF46A3}"/>
              </a:ext>
            </a:extLst>
          </p:cNvPr>
          <p:cNvSpPr>
            <a:spLocks noGrp="1"/>
          </p:cNvSpPr>
          <p:nvPr>
            <p:ph type="sldNum" sz="quarter" idx="12"/>
          </p:nvPr>
        </p:nvSpPr>
        <p:spPr/>
        <p:txBody>
          <a:bodyPr/>
          <a:lstStyle/>
          <a:p>
            <a:fld id="{215FE299-AD73-4EAD-9517-37B9461C73B6}" type="slidenum">
              <a:rPr lang="en-CA" smtClean="0"/>
              <a:t>‹#›</a:t>
            </a:fld>
            <a:endParaRPr lang="en-CA"/>
          </a:p>
        </p:txBody>
      </p:sp>
    </p:spTree>
    <p:extLst>
      <p:ext uri="{BB962C8B-B14F-4D97-AF65-F5344CB8AC3E}">
        <p14:creationId xmlns:p14="http://schemas.microsoft.com/office/powerpoint/2010/main" val="307153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1B89D-146C-68CE-3520-BF5E3E110A9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308F0774-56DF-D93C-ABBB-F9B8B1AD757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36221A-062B-C8FF-DA5F-84D7693DCE33}"/>
              </a:ext>
            </a:extLst>
          </p:cNvPr>
          <p:cNvSpPr>
            <a:spLocks noGrp="1"/>
          </p:cNvSpPr>
          <p:nvPr>
            <p:ph type="dt" sz="half" idx="10"/>
          </p:nvPr>
        </p:nvSpPr>
        <p:spPr/>
        <p:txBody>
          <a:bodyPr/>
          <a:lstStyle/>
          <a:p>
            <a:fld id="{4AB420BB-09B7-4B6F-889B-D66E1F3FA796}" type="datetimeFigureOut">
              <a:rPr lang="en-CA" smtClean="0"/>
              <a:t>2025-07-31</a:t>
            </a:fld>
            <a:endParaRPr lang="en-CA"/>
          </a:p>
        </p:txBody>
      </p:sp>
      <p:sp>
        <p:nvSpPr>
          <p:cNvPr id="5" name="Footer Placeholder 4">
            <a:extLst>
              <a:ext uri="{FF2B5EF4-FFF2-40B4-BE49-F238E27FC236}">
                <a16:creationId xmlns:a16="http://schemas.microsoft.com/office/drawing/2014/main" id="{04BB0D70-1FC7-9720-ED45-9ED42CB63594}"/>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188CD74-7FF7-C1B2-57D4-915BEFFB1E97}"/>
              </a:ext>
            </a:extLst>
          </p:cNvPr>
          <p:cNvSpPr>
            <a:spLocks noGrp="1"/>
          </p:cNvSpPr>
          <p:nvPr>
            <p:ph type="sldNum" sz="quarter" idx="12"/>
          </p:nvPr>
        </p:nvSpPr>
        <p:spPr/>
        <p:txBody>
          <a:bodyPr/>
          <a:lstStyle/>
          <a:p>
            <a:fld id="{215FE299-AD73-4EAD-9517-37B9461C73B6}" type="slidenum">
              <a:rPr lang="en-CA" smtClean="0"/>
              <a:t>‹#›</a:t>
            </a:fld>
            <a:endParaRPr lang="en-CA"/>
          </a:p>
        </p:txBody>
      </p:sp>
    </p:spTree>
    <p:extLst>
      <p:ext uri="{BB962C8B-B14F-4D97-AF65-F5344CB8AC3E}">
        <p14:creationId xmlns:p14="http://schemas.microsoft.com/office/powerpoint/2010/main" val="269982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D44B6-1A29-06B3-C528-AAC33E3EF247}"/>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C1A26BB4-FE2E-9024-17BA-548AF1BDF49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60CFE184-2AC9-09B1-73AD-8A4F213E43C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FFAE1160-A42C-530A-A136-4A8BB08B7606}"/>
              </a:ext>
            </a:extLst>
          </p:cNvPr>
          <p:cNvSpPr>
            <a:spLocks noGrp="1"/>
          </p:cNvSpPr>
          <p:nvPr>
            <p:ph type="dt" sz="half" idx="10"/>
          </p:nvPr>
        </p:nvSpPr>
        <p:spPr/>
        <p:txBody>
          <a:bodyPr/>
          <a:lstStyle/>
          <a:p>
            <a:fld id="{4AB420BB-09B7-4B6F-889B-D66E1F3FA796}" type="datetimeFigureOut">
              <a:rPr lang="en-CA" smtClean="0"/>
              <a:t>2025-07-31</a:t>
            </a:fld>
            <a:endParaRPr lang="en-CA"/>
          </a:p>
        </p:txBody>
      </p:sp>
      <p:sp>
        <p:nvSpPr>
          <p:cNvPr id="6" name="Footer Placeholder 5">
            <a:extLst>
              <a:ext uri="{FF2B5EF4-FFF2-40B4-BE49-F238E27FC236}">
                <a16:creationId xmlns:a16="http://schemas.microsoft.com/office/drawing/2014/main" id="{9AF85731-FD92-E8D9-B508-03B835C64395}"/>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EE0AD758-4ABF-1A27-503C-1A52F1422CDF}"/>
              </a:ext>
            </a:extLst>
          </p:cNvPr>
          <p:cNvSpPr>
            <a:spLocks noGrp="1"/>
          </p:cNvSpPr>
          <p:nvPr>
            <p:ph type="sldNum" sz="quarter" idx="12"/>
          </p:nvPr>
        </p:nvSpPr>
        <p:spPr/>
        <p:txBody>
          <a:bodyPr/>
          <a:lstStyle/>
          <a:p>
            <a:fld id="{215FE299-AD73-4EAD-9517-37B9461C73B6}" type="slidenum">
              <a:rPr lang="en-CA" smtClean="0"/>
              <a:t>‹#›</a:t>
            </a:fld>
            <a:endParaRPr lang="en-CA"/>
          </a:p>
        </p:txBody>
      </p:sp>
    </p:spTree>
    <p:extLst>
      <p:ext uri="{BB962C8B-B14F-4D97-AF65-F5344CB8AC3E}">
        <p14:creationId xmlns:p14="http://schemas.microsoft.com/office/powerpoint/2010/main" val="3245846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30EF7-B95F-4F29-9921-44D37544D502}"/>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1EA1A450-5C36-5EB6-166C-FC705AF8A5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A5037A7-F8EC-D039-2F0F-176F38E5EB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1D43C486-3358-32AE-936D-FEBB15CE44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722C2A-BB2D-AA80-F2E3-7DC01C07BFD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50777302-ECB2-C874-C7A4-781DE3E011FC}"/>
              </a:ext>
            </a:extLst>
          </p:cNvPr>
          <p:cNvSpPr>
            <a:spLocks noGrp="1"/>
          </p:cNvSpPr>
          <p:nvPr>
            <p:ph type="dt" sz="half" idx="10"/>
          </p:nvPr>
        </p:nvSpPr>
        <p:spPr/>
        <p:txBody>
          <a:bodyPr/>
          <a:lstStyle/>
          <a:p>
            <a:fld id="{4AB420BB-09B7-4B6F-889B-D66E1F3FA796}" type="datetimeFigureOut">
              <a:rPr lang="en-CA" smtClean="0"/>
              <a:t>2025-07-31</a:t>
            </a:fld>
            <a:endParaRPr lang="en-CA"/>
          </a:p>
        </p:txBody>
      </p:sp>
      <p:sp>
        <p:nvSpPr>
          <p:cNvPr id="8" name="Footer Placeholder 7">
            <a:extLst>
              <a:ext uri="{FF2B5EF4-FFF2-40B4-BE49-F238E27FC236}">
                <a16:creationId xmlns:a16="http://schemas.microsoft.com/office/drawing/2014/main" id="{9B817B9D-6A13-319A-C57B-6E5C33700E0A}"/>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E8832EEA-EA80-0925-26D1-07FE7DAB452C}"/>
              </a:ext>
            </a:extLst>
          </p:cNvPr>
          <p:cNvSpPr>
            <a:spLocks noGrp="1"/>
          </p:cNvSpPr>
          <p:nvPr>
            <p:ph type="sldNum" sz="quarter" idx="12"/>
          </p:nvPr>
        </p:nvSpPr>
        <p:spPr/>
        <p:txBody>
          <a:bodyPr/>
          <a:lstStyle/>
          <a:p>
            <a:fld id="{215FE299-AD73-4EAD-9517-37B9461C73B6}" type="slidenum">
              <a:rPr lang="en-CA" smtClean="0"/>
              <a:t>‹#›</a:t>
            </a:fld>
            <a:endParaRPr lang="en-CA"/>
          </a:p>
        </p:txBody>
      </p:sp>
    </p:spTree>
    <p:extLst>
      <p:ext uri="{BB962C8B-B14F-4D97-AF65-F5344CB8AC3E}">
        <p14:creationId xmlns:p14="http://schemas.microsoft.com/office/powerpoint/2010/main" val="2053470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9D3B1-E614-F0E3-9839-1B1F9F3C0F99}"/>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72B32F3A-D366-D157-C49E-CF6B699489E6}"/>
              </a:ext>
            </a:extLst>
          </p:cNvPr>
          <p:cNvSpPr>
            <a:spLocks noGrp="1"/>
          </p:cNvSpPr>
          <p:nvPr>
            <p:ph type="dt" sz="half" idx="10"/>
          </p:nvPr>
        </p:nvSpPr>
        <p:spPr/>
        <p:txBody>
          <a:bodyPr/>
          <a:lstStyle/>
          <a:p>
            <a:fld id="{4AB420BB-09B7-4B6F-889B-D66E1F3FA796}" type="datetimeFigureOut">
              <a:rPr lang="en-CA" smtClean="0"/>
              <a:t>2025-07-31</a:t>
            </a:fld>
            <a:endParaRPr lang="en-CA"/>
          </a:p>
        </p:txBody>
      </p:sp>
      <p:sp>
        <p:nvSpPr>
          <p:cNvPr id="4" name="Footer Placeholder 3">
            <a:extLst>
              <a:ext uri="{FF2B5EF4-FFF2-40B4-BE49-F238E27FC236}">
                <a16:creationId xmlns:a16="http://schemas.microsoft.com/office/drawing/2014/main" id="{2E71F4EC-84A9-63AE-3F86-FACD78A8D574}"/>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49DAEFC4-C114-7FE8-C1C0-6C3E057E8F12}"/>
              </a:ext>
            </a:extLst>
          </p:cNvPr>
          <p:cNvSpPr>
            <a:spLocks noGrp="1"/>
          </p:cNvSpPr>
          <p:nvPr>
            <p:ph type="sldNum" sz="quarter" idx="12"/>
          </p:nvPr>
        </p:nvSpPr>
        <p:spPr/>
        <p:txBody>
          <a:bodyPr/>
          <a:lstStyle/>
          <a:p>
            <a:fld id="{215FE299-AD73-4EAD-9517-37B9461C73B6}" type="slidenum">
              <a:rPr lang="en-CA" smtClean="0"/>
              <a:t>‹#›</a:t>
            </a:fld>
            <a:endParaRPr lang="en-CA"/>
          </a:p>
        </p:txBody>
      </p:sp>
    </p:spTree>
    <p:extLst>
      <p:ext uri="{BB962C8B-B14F-4D97-AF65-F5344CB8AC3E}">
        <p14:creationId xmlns:p14="http://schemas.microsoft.com/office/powerpoint/2010/main" val="9874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FB384E-EEBF-C4D7-E815-FC26B955F86E}"/>
              </a:ext>
            </a:extLst>
          </p:cNvPr>
          <p:cNvSpPr>
            <a:spLocks noGrp="1"/>
          </p:cNvSpPr>
          <p:nvPr>
            <p:ph type="dt" sz="half" idx="10"/>
          </p:nvPr>
        </p:nvSpPr>
        <p:spPr/>
        <p:txBody>
          <a:bodyPr/>
          <a:lstStyle/>
          <a:p>
            <a:fld id="{4AB420BB-09B7-4B6F-889B-D66E1F3FA796}" type="datetimeFigureOut">
              <a:rPr lang="en-CA" smtClean="0"/>
              <a:t>2025-07-31</a:t>
            </a:fld>
            <a:endParaRPr lang="en-CA"/>
          </a:p>
        </p:txBody>
      </p:sp>
      <p:sp>
        <p:nvSpPr>
          <p:cNvPr id="3" name="Footer Placeholder 2">
            <a:extLst>
              <a:ext uri="{FF2B5EF4-FFF2-40B4-BE49-F238E27FC236}">
                <a16:creationId xmlns:a16="http://schemas.microsoft.com/office/drawing/2014/main" id="{3B49CA9E-D18C-5636-05D1-9CEC11932650}"/>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1204E71B-3E35-07B6-656C-EDB0A75F5DC6}"/>
              </a:ext>
            </a:extLst>
          </p:cNvPr>
          <p:cNvSpPr>
            <a:spLocks noGrp="1"/>
          </p:cNvSpPr>
          <p:nvPr>
            <p:ph type="sldNum" sz="quarter" idx="12"/>
          </p:nvPr>
        </p:nvSpPr>
        <p:spPr/>
        <p:txBody>
          <a:bodyPr/>
          <a:lstStyle/>
          <a:p>
            <a:fld id="{215FE299-AD73-4EAD-9517-37B9461C73B6}" type="slidenum">
              <a:rPr lang="en-CA" smtClean="0"/>
              <a:t>‹#›</a:t>
            </a:fld>
            <a:endParaRPr lang="en-CA"/>
          </a:p>
        </p:txBody>
      </p:sp>
    </p:spTree>
    <p:extLst>
      <p:ext uri="{BB962C8B-B14F-4D97-AF65-F5344CB8AC3E}">
        <p14:creationId xmlns:p14="http://schemas.microsoft.com/office/powerpoint/2010/main" val="2912463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C7859-473E-2A51-5BA4-4404E570C6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B3F4F793-2264-A507-F2B7-31F3D8CDCF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F4DC75FD-B0DB-B9DF-4EA4-57FD273120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BC2C68-CA60-561B-AE5D-B582292B2B0B}"/>
              </a:ext>
            </a:extLst>
          </p:cNvPr>
          <p:cNvSpPr>
            <a:spLocks noGrp="1"/>
          </p:cNvSpPr>
          <p:nvPr>
            <p:ph type="dt" sz="half" idx="10"/>
          </p:nvPr>
        </p:nvSpPr>
        <p:spPr/>
        <p:txBody>
          <a:bodyPr/>
          <a:lstStyle/>
          <a:p>
            <a:fld id="{4AB420BB-09B7-4B6F-889B-D66E1F3FA796}" type="datetimeFigureOut">
              <a:rPr lang="en-CA" smtClean="0"/>
              <a:t>2025-07-31</a:t>
            </a:fld>
            <a:endParaRPr lang="en-CA"/>
          </a:p>
        </p:txBody>
      </p:sp>
      <p:sp>
        <p:nvSpPr>
          <p:cNvPr id="6" name="Footer Placeholder 5">
            <a:extLst>
              <a:ext uri="{FF2B5EF4-FFF2-40B4-BE49-F238E27FC236}">
                <a16:creationId xmlns:a16="http://schemas.microsoft.com/office/drawing/2014/main" id="{5ED0D4AB-9520-0A01-6169-9CAD3D610EF9}"/>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7B9D06A0-BCA9-7190-C077-556901679412}"/>
              </a:ext>
            </a:extLst>
          </p:cNvPr>
          <p:cNvSpPr>
            <a:spLocks noGrp="1"/>
          </p:cNvSpPr>
          <p:nvPr>
            <p:ph type="sldNum" sz="quarter" idx="12"/>
          </p:nvPr>
        </p:nvSpPr>
        <p:spPr/>
        <p:txBody>
          <a:bodyPr/>
          <a:lstStyle/>
          <a:p>
            <a:fld id="{215FE299-AD73-4EAD-9517-37B9461C73B6}" type="slidenum">
              <a:rPr lang="en-CA" smtClean="0"/>
              <a:t>‹#›</a:t>
            </a:fld>
            <a:endParaRPr lang="en-CA"/>
          </a:p>
        </p:txBody>
      </p:sp>
    </p:spTree>
    <p:extLst>
      <p:ext uri="{BB962C8B-B14F-4D97-AF65-F5344CB8AC3E}">
        <p14:creationId xmlns:p14="http://schemas.microsoft.com/office/powerpoint/2010/main" val="2149025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E08E7-E3AD-3B4B-9A60-97FEF7374D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D1A198CB-96EB-3171-DAB2-3257F79BC4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20B87862-509E-18E1-EE6E-F464F8987A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58FBAC-09F5-DA2B-A794-C4339DD8A7A0}"/>
              </a:ext>
            </a:extLst>
          </p:cNvPr>
          <p:cNvSpPr>
            <a:spLocks noGrp="1"/>
          </p:cNvSpPr>
          <p:nvPr>
            <p:ph type="dt" sz="half" idx="10"/>
          </p:nvPr>
        </p:nvSpPr>
        <p:spPr/>
        <p:txBody>
          <a:bodyPr/>
          <a:lstStyle/>
          <a:p>
            <a:fld id="{4AB420BB-09B7-4B6F-889B-D66E1F3FA796}" type="datetimeFigureOut">
              <a:rPr lang="en-CA" smtClean="0"/>
              <a:t>2025-07-31</a:t>
            </a:fld>
            <a:endParaRPr lang="en-CA"/>
          </a:p>
        </p:txBody>
      </p:sp>
      <p:sp>
        <p:nvSpPr>
          <p:cNvPr id="6" name="Footer Placeholder 5">
            <a:extLst>
              <a:ext uri="{FF2B5EF4-FFF2-40B4-BE49-F238E27FC236}">
                <a16:creationId xmlns:a16="http://schemas.microsoft.com/office/drawing/2014/main" id="{BEEA94B2-89AD-FA11-E3AF-3681053D076B}"/>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D62F7F57-A664-8126-86DA-D42D8AFC04AE}"/>
              </a:ext>
            </a:extLst>
          </p:cNvPr>
          <p:cNvSpPr>
            <a:spLocks noGrp="1"/>
          </p:cNvSpPr>
          <p:nvPr>
            <p:ph type="sldNum" sz="quarter" idx="12"/>
          </p:nvPr>
        </p:nvSpPr>
        <p:spPr/>
        <p:txBody>
          <a:bodyPr/>
          <a:lstStyle/>
          <a:p>
            <a:fld id="{215FE299-AD73-4EAD-9517-37B9461C73B6}" type="slidenum">
              <a:rPr lang="en-CA" smtClean="0"/>
              <a:t>‹#›</a:t>
            </a:fld>
            <a:endParaRPr lang="en-CA"/>
          </a:p>
        </p:txBody>
      </p:sp>
    </p:spTree>
    <p:extLst>
      <p:ext uri="{BB962C8B-B14F-4D97-AF65-F5344CB8AC3E}">
        <p14:creationId xmlns:p14="http://schemas.microsoft.com/office/powerpoint/2010/main" val="4022336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A57562E-FB35-3798-64D7-CE5014506B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F16E1FA6-D442-E587-A125-5661EEDC06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5F0CE29-7487-EC89-4B7F-B8D23ED14C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AB420BB-09B7-4B6F-889B-D66E1F3FA796}" type="datetimeFigureOut">
              <a:rPr lang="en-CA" smtClean="0"/>
              <a:t>2025-07-31</a:t>
            </a:fld>
            <a:endParaRPr lang="en-CA"/>
          </a:p>
        </p:txBody>
      </p:sp>
      <p:sp>
        <p:nvSpPr>
          <p:cNvPr id="5" name="Footer Placeholder 4">
            <a:extLst>
              <a:ext uri="{FF2B5EF4-FFF2-40B4-BE49-F238E27FC236}">
                <a16:creationId xmlns:a16="http://schemas.microsoft.com/office/drawing/2014/main" id="{C9EBE7DE-1781-50D3-9826-A22FDE7788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08304701-ADAE-7043-5C81-39E137E136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5FE299-AD73-4EAD-9517-37B9461C73B6}" type="slidenum">
              <a:rPr lang="en-CA" smtClean="0"/>
              <a:t>‹#›</a:t>
            </a:fld>
            <a:endParaRPr lang="en-CA"/>
          </a:p>
        </p:txBody>
      </p:sp>
    </p:spTree>
    <p:extLst>
      <p:ext uri="{BB962C8B-B14F-4D97-AF65-F5344CB8AC3E}">
        <p14:creationId xmlns:p14="http://schemas.microsoft.com/office/powerpoint/2010/main" val="10268033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hyperlink" Target="http://www.prenatalscreeningontario.ca/"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hyperlink" Target="http://www.prenatalscreeningontario.ca/"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www.prenatalscreeeingontario.ca/" TargetMode="Externa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CA827-2667-6FFC-4890-CD2E0AD2A7E8}"/>
              </a:ext>
            </a:extLst>
          </p:cNvPr>
          <p:cNvSpPr>
            <a:spLocks noGrp="1"/>
          </p:cNvSpPr>
          <p:nvPr>
            <p:ph type="title"/>
          </p:nvPr>
        </p:nvSpPr>
        <p:spPr>
          <a:xfrm>
            <a:off x="838199" y="2021840"/>
            <a:ext cx="10789693" cy="2032645"/>
          </a:xfrm>
        </p:spPr>
        <p:txBody>
          <a:bodyPr vert="horz" lIns="91440" tIns="45720" rIns="91440" bIns="45720" rtlCol="0" anchor="b">
            <a:normAutofit/>
          </a:bodyPr>
          <a:lstStyle/>
          <a:p>
            <a:pPr defTabSz="914400"/>
            <a:r>
              <a:rPr lang="en-US" sz="3600" kern="1200" dirty="0">
                <a:solidFill>
                  <a:schemeClr val="tx1"/>
                </a:solidFill>
                <a:latin typeface="+mj-lt"/>
                <a:ea typeface="+mj-ea"/>
                <a:cs typeface="+mj-cs"/>
              </a:rPr>
              <a:t>Introducing </a:t>
            </a:r>
            <a:br>
              <a:rPr lang="en-US" sz="3600" kern="1200" dirty="0">
                <a:solidFill>
                  <a:schemeClr val="tx1"/>
                </a:solidFill>
                <a:latin typeface="+mj-lt"/>
                <a:ea typeface="+mj-ea"/>
                <a:cs typeface="+mj-cs"/>
              </a:rPr>
            </a:br>
            <a:r>
              <a:rPr lang="en-US" sz="3600" kern="1200" dirty="0">
                <a:solidFill>
                  <a:schemeClr val="tx1"/>
                </a:solidFill>
                <a:latin typeface="+mj-lt"/>
                <a:ea typeface="+mj-ea"/>
                <a:cs typeface="+mj-cs"/>
              </a:rPr>
              <a:t>Non-Invasive Fetal Blood Group Genotyping In Ontario</a:t>
            </a:r>
          </a:p>
        </p:txBody>
      </p:sp>
      <p:pic>
        <p:nvPicPr>
          <p:cNvPr id="3" name="Picture 2" descr="A logo of a pregnant person&#10;&#10;AI-generated content may be incorrect.">
            <a:extLst>
              <a:ext uri="{FF2B5EF4-FFF2-40B4-BE49-F238E27FC236}">
                <a16:creationId xmlns:a16="http://schemas.microsoft.com/office/drawing/2014/main" id="{260DF00D-BFE3-DD0B-3A90-478EF77D48BC}"/>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180192" y="6208144"/>
            <a:ext cx="2597354" cy="454480"/>
          </a:xfrm>
          <a:prstGeom prst="rect">
            <a:avLst/>
          </a:prstGeom>
        </p:spPr>
      </p:pic>
      <p:sp>
        <p:nvSpPr>
          <p:cNvPr id="5" name="Rectangle 4">
            <a:extLst>
              <a:ext uri="{FF2B5EF4-FFF2-40B4-BE49-F238E27FC236}">
                <a16:creationId xmlns:a16="http://schemas.microsoft.com/office/drawing/2014/main" id="{ECC120B3-6295-45F8-E8F3-FA1B374148EB}"/>
              </a:ext>
            </a:extLst>
          </p:cNvPr>
          <p:cNvSpPr/>
          <p:nvPr/>
        </p:nvSpPr>
        <p:spPr>
          <a:xfrm>
            <a:off x="975360" y="4150360"/>
            <a:ext cx="10038080" cy="192024"/>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17471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9826E-50D8-889A-9076-9079BAF9A93A}"/>
              </a:ext>
            </a:extLst>
          </p:cNvPr>
          <p:cNvSpPr>
            <a:spLocks noGrp="1"/>
          </p:cNvSpPr>
          <p:nvPr>
            <p:ph type="title"/>
          </p:nvPr>
        </p:nvSpPr>
        <p:spPr/>
        <p:txBody>
          <a:bodyPr>
            <a:normAutofit fontScale="90000"/>
          </a:bodyPr>
          <a:lstStyle/>
          <a:p>
            <a:r>
              <a:rPr lang="en-CA" sz="3600" dirty="0"/>
              <a:t>Non-Invasive Fetal Blood Group Genotyping Tests Coming to Ontario (Late 2025)</a:t>
            </a:r>
          </a:p>
        </p:txBody>
      </p:sp>
      <p:graphicFrame>
        <p:nvGraphicFramePr>
          <p:cNvPr id="4" name="Content Placeholder 2">
            <a:extLst>
              <a:ext uri="{FF2B5EF4-FFF2-40B4-BE49-F238E27FC236}">
                <a16:creationId xmlns:a16="http://schemas.microsoft.com/office/drawing/2014/main" id="{756B88AF-D42C-AD88-8B2E-A95C904BF0FB}"/>
              </a:ext>
            </a:extLst>
          </p:cNvPr>
          <p:cNvGraphicFramePr/>
          <p:nvPr>
            <p:extLst>
              <p:ext uri="{D42A27DB-BD31-4B8C-83A1-F6EECF244321}">
                <p14:modId xmlns:p14="http://schemas.microsoft.com/office/powerpoint/2010/main" val="3155462757"/>
              </p:ext>
            </p:extLst>
          </p:nvPr>
        </p:nvGraphicFramePr>
        <p:xfrm>
          <a:off x="838200" y="1690692"/>
          <a:ext cx="9738331" cy="37419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F3C91E92-70D5-3BB4-F510-5A1AF75A5CB4}"/>
              </a:ext>
            </a:extLst>
          </p:cNvPr>
          <p:cNvSpPr txBox="1"/>
          <p:nvPr/>
        </p:nvSpPr>
        <p:spPr>
          <a:xfrm>
            <a:off x="838200" y="5623369"/>
            <a:ext cx="10515600" cy="584775"/>
          </a:xfrm>
          <a:prstGeom prst="rect">
            <a:avLst/>
          </a:prstGeom>
          <a:noFill/>
        </p:spPr>
        <p:txBody>
          <a:bodyPr wrap="square" rtlCol="0">
            <a:spAutoFit/>
          </a:bodyPr>
          <a:lstStyle/>
          <a:p>
            <a:r>
              <a:rPr lang="en-CA" sz="1600" dirty="0"/>
              <a:t>Each test will be performed at a designated central laboratory location in Ontario </a:t>
            </a:r>
            <a:r>
              <a:rPr lang="en-CA" sz="1600" b="1" dirty="0"/>
              <a:t>(to be </a:t>
            </a:r>
            <a:r>
              <a:rPr lang="en-CA" sz="1600" b="1" dirty="0" smtClean="0"/>
              <a:t>determined) a</a:t>
            </a:r>
            <a:r>
              <a:rPr lang="en-CA" sz="1600" dirty="0" smtClean="0"/>
              <a:t>nd </a:t>
            </a:r>
            <a:r>
              <a:rPr lang="en-CA" sz="1600" dirty="0"/>
              <a:t>will require a separate requisition.</a:t>
            </a:r>
          </a:p>
        </p:txBody>
      </p:sp>
      <p:pic>
        <p:nvPicPr>
          <p:cNvPr id="5" name="Picture 4" descr="A logo of a pregnant person&#10;&#10;AI-generated content may be incorrect.">
            <a:extLst>
              <a:ext uri="{FF2B5EF4-FFF2-40B4-BE49-F238E27FC236}">
                <a16:creationId xmlns:a16="http://schemas.microsoft.com/office/drawing/2014/main" id="{78014529-746D-3D37-9235-4B2B6CBB12F6}"/>
              </a:ext>
            </a:extLst>
          </p:cNvPr>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9180192" y="6208144"/>
            <a:ext cx="2597354" cy="454480"/>
          </a:xfrm>
          <a:prstGeom prst="rect">
            <a:avLst/>
          </a:prstGeom>
        </p:spPr>
      </p:pic>
    </p:spTree>
    <p:extLst>
      <p:ext uri="{BB962C8B-B14F-4D97-AF65-F5344CB8AC3E}">
        <p14:creationId xmlns:p14="http://schemas.microsoft.com/office/powerpoint/2010/main" val="3899885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a:extLst>
              <a:ext uri="{FF2B5EF4-FFF2-40B4-BE49-F238E27FC236}">
                <a16:creationId xmlns:a16="http://schemas.microsoft.com/office/drawing/2014/main" id="{B468DB57-23DF-F1AB-2D30-3059E23876B4}"/>
              </a:ext>
            </a:extLst>
          </p:cNvPr>
          <p:cNvSpPr/>
          <p:nvPr/>
        </p:nvSpPr>
        <p:spPr>
          <a:xfrm>
            <a:off x="5415819" y="1312020"/>
            <a:ext cx="1974574" cy="62616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 name="Title 1">
            <a:extLst>
              <a:ext uri="{FF2B5EF4-FFF2-40B4-BE49-F238E27FC236}">
                <a16:creationId xmlns:a16="http://schemas.microsoft.com/office/drawing/2014/main" id="{39991478-D066-EF7D-7C01-529372DA321E}"/>
              </a:ext>
            </a:extLst>
          </p:cNvPr>
          <p:cNvSpPr txBox="1">
            <a:spLocks/>
          </p:cNvSpPr>
          <p:nvPr/>
        </p:nvSpPr>
        <p:spPr>
          <a:xfrm>
            <a:off x="634766" y="633162"/>
            <a:ext cx="11536680" cy="63658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4000" dirty="0"/>
              <a:t>Integrating Fetal </a:t>
            </a:r>
            <a:r>
              <a:rPr lang="en-CA" sz="4000" i="1" dirty="0"/>
              <a:t>RHD</a:t>
            </a:r>
            <a:r>
              <a:rPr lang="en-CA" sz="4000" dirty="0"/>
              <a:t> Screening into Clinical Practice</a:t>
            </a:r>
          </a:p>
        </p:txBody>
      </p:sp>
      <p:pic>
        <p:nvPicPr>
          <p:cNvPr id="4" name="Picture 3" descr="A logo of a pregnant person&#10;&#10;AI-generated content may be incorrect.">
            <a:extLst>
              <a:ext uri="{FF2B5EF4-FFF2-40B4-BE49-F238E27FC236}">
                <a16:creationId xmlns:a16="http://schemas.microsoft.com/office/drawing/2014/main" id="{0405877E-B7E9-2F41-6971-5C7A7BA8ADD4}"/>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180192" y="6208144"/>
            <a:ext cx="2597354" cy="454480"/>
          </a:xfrm>
          <a:prstGeom prst="rect">
            <a:avLst/>
          </a:prstGeom>
        </p:spPr>
      </p:pic>
      <p:pic>
        <p:nvPicPr>
          <p:cNvPr id="5" name="Picture 4" descr="A diagram of a fetus&#10;&#10;AI-generated content may be incorrect.">
            <a:extLst>
              <a:ext uri="{FF2B5EF4-FFF2-40B4-BE49-F238E27FC236}">
                <a16:creationId xmlns:a16="http://schemas.microsoft.com/office/drawing/2014/main" id="{72958CA0-6474-4441-580F-DE97A015401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8132" y="1850374"/>
            <a:ext cx="11415736" cy="3157251"/>
          </a:xfrm>
          <a:prstGeom prst="rect">
            <a:avLst/>
          </a:prstGeom>
          <a:ln w="28575">
            <a:solidFill>
              <a:srgbClr val="108B93"/>
            </a:solidFill>
          </a:ln>
        </p:spPr>
      </p:pic>
      <p:sp>
        <p:nvSpPr>
          <p:cNvPr id="6" name="TextBox 5">
            <a:extLst>
              <a:ext uri="{FF2B5EF4-FFF2-40B4-BE49-F238E27FC236}">
                <a16:creationId xmlns:a16="http://schemas.microsoft.com/office/drawing/2014/main" id="{E059E5BB-E287-8A72-923B-69D0ECC5B055}"/>
              </a:ext>
            </a:extLst>
          </p:cNvPr>
          <p:cNvSpPr txBox="1"/>
          <p:nvPr/>
        </p:nvSpPr>
        <p:spPr>
          <a:xfrm>
            <a:off x="388132" y="5238552"/>
            <a:ext cx="10053040" cy="738664"/>
          </a:xfrm>
          <a:prstGeom prst="rect">
            <a:avLst/>
          </a:prstGeom>
          <a:noFill/>
        </p:spPr>
        <p:txBody>
          <a:bodyPr wrap="square">
            <a:spAutoFit/>
          </a:bodyPr>
          <a:lstStyle/>
          <a:p>
            <a:pPr marL="0" indent="0">
              <a:buNone/>
            </a:pPr>
            <a:r>
              <a:rPr lang="en-CA" sz="1400" dirty="0"/>
              <a:t>*The information presented on this slide is based on current planning and is subject to change. Some details may be updated once agreements are fully executed with testing laboratories. Changes are expected to be minimal and will not significantly alter the overall goals of this new testing.</a:t>
            </a:r>
          </a:p>
        </p:txBody>
      </p:sp>
    </p:spTree>
    <p:extLst>
      <p:ext uri="{BB962C8B-B14F-4D97-AF65-F5344CB8AC3E}">
        <p14:creationId xmlns:p14="http://schemas.microsoft.com/office/powerpoint/2010/main" val="37315508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0EC4EB95-806B-1823-E515-04D5BF94F6E7}"/>
              </a:ext>
            </a:extLst>
          </p:cNvPr>
          <p:cNvSpPr>
            <a:spLocks noGrp="1"/>
          </p:cNvSpPr>
          <p:nvPr>
            <p:ph idx="1"/>
          </p:nvPr>
        </p:nvSpPr>
        <p:spPr>
          <a:xfrm>
            <a:off x="838199" y="1522877"/>
            <a:ext cx="7580243" cy="4685267"/>
          </a:xfrm>
        </p:spPr>
        <p:txBody>
          <a:bodyPr>
            <a:normAutofit fontScale="77500" lnSpcReduction="20000"/>
          </a:bodyPr>
          <a:lstStyle/>
          <a:p>
            <a:pPr>
              <a:lnSpc>
                <a:spcPct val="110000"/>
              </a:lnSpc>
              <a:spcAft>
                <a:spcPts val="600"/>
              </a:spcAft>
            </a:pPr>
            <a:r>
              <a:rPr lang="en-CA" sz="2200" dirty="0"/>
              <a:t>Publicly funded in Ontario for all RhD negative pregnant individuals who:</a:t>
            </a:r>
          </a:p>
          <a:p>
            <a:pPr marL="648000" lvl="1" indent="-288000">
              <a:lnSpc>
                <a:spcPct val="110000"/>
              </a:lnSpc>
              <a:spcAft>
                <a:spcPts val="600"/>
              </a:spcAft>
              <a:buFont typeface="Courier New" panose="02070309020205020404" pitchFamily="49" charset="0"/>
              <a:buChar char="o"/>
            </a:pPr>
            <a:r>
              <a:rPr lang="en-CA" sz="2100" dirty="0"/>
              <a:t>Have not developed antibodies towards the RhD antigen (anti-D)</a:t>
            </a:r>
          </a:p>
          <a:p>
            <a:pPr marL="648000" lvl="1" indent="-288000">
              <a:lnSpc>
                <a:spcPct val="110000"/>
              </a:lnSpc>
              <a:spcAft>
                <a:spcPts val="600"/>
              </a:spcAft>
              <a:buFont typeface="Courier New" panose="02070309020205020404" pitchFamily="49" charset="0"/>
              <a:buChar char="o"/>
            </a:pPr>
            <a:r>
              <a:rPr lang="en-CA" sz="2100" dirty="0"/>
              <a:t>Have a singleton pregnancy</a:t>
            </a:r>
          </a:p>
          <a:p>
            <a:pPr marL="648000" lvl="1" indent="-288000">
              <a:lnSpc>
                <a:spcPct val="110000"/>
              </a:lnSpc>
              <a:spcAft>
                <a:spcPts val="600"/>
              </a:spcAft>
              <a:buFont typeface="Courier New" panose="02070309020205020404" pitchFamily="49" charset="0"/>
              <a:buChar char="o"/>
            </a:pPr>
            <a:r>
              <a:rPr lang="en-CA" sz="2100" dirty="0"/>
              <a:t>Do not have a known weak D phenotype or </a:t>
            </a:r>
            <a:r>
              <a:rPr lang="en-CA" sz="2100" i="1" dirty="0"/>
              <a:t>RHD</a:t>
            </a:r>
            <a:r>
              <a:rPr lang="en-CA" sz="2100" dirty="0"/>
              <a:t> variant</a:t>
            </a:r>
          </a:p>
          <a:p>
            <a:pPr>
              <a:lnSpc>
                <a:spcPct val="110000"/>
              </a:lnSpc>
              <a:spcAft>
                <a:spcPts val="600"/>
              </a:spcAft>
            </a:pPr>
            <a:r>
              <a:rPr lang="en-CA" sz="2200" dirty="0"/>
              <a:t>Can be performed after 11 weeks’ gestation and blood samples can be drawn at community-based labs</a:t>
            </a:r>
          </a:p>
          <a:p>
            <a:pPr>
              <a:lnSpc>
                <a:spcPct val="110000"/>
              </a:lnSpc>
              <a:spcAft>
                <a:spcPts val="600"/>
              </a:spcAft>
            </a:pPr>
            <a:r>
              <a:rPr lang="en-CA" sz="2200" dirty="0"/>
              <a:t>Requisitions can be found at </a:t>
            </a:r>
            <a:r>
              <a:rPr lang="en-CA" sz="2200" dirty="0">
                <a:hlinkClick r:id="rId3"/>
              </a:rPr>
              <a:t>www.prenatalscreeningontario.ca</a:t>
            </a:r>
            <a:r>
              <a:rPr lang="en-CA" sz="2200" dirty="0"/>
              <a:t> once tests are available</a:t>
            </a:r>
          </a:p>
          <a:p>
            <a:pPr>
              <a:lnSpc>
                <a:spcPct val="110000"/>
              </a:lnSpc>
              <a:spcAft>
                <a:spcPts val="600"/>
              </a:spcAft>
            </a:pPr>
            <a:r>
              <a:rPr lang="en-CA" sz="2200" dirty="0"/>
              <a:t>Testing performed at a designated laboratory in Ontario (TBD)</a:t>
            </a:r>
          </a:p>
          <a:p>
            <a:pPr>
              <a:lnSpc>
                <a:spcPct val="110000"/>
              </a:lnSpc>
              <a:spcAft>
                <a:spcPts val="600"/>
              </a:spcAft>
            </a:pPr>
            <a:r>
              <a:rPr lang="en-CA" sz="2200" dirty="0"/>
              <a:t>Results report will include RhIG recommendations</a:t>
            </a:r>
          </a:p>
        </p:txBody>
      </p:sp>
      <p:sp>
        <p:nvSpPr>
          <p:cNvPr id="7" name="Title 1">
            <a:extLst>
              <a:ext uri="{FF2B5EF4-FFF2-40B4-BE49-F238E27FC236}">
                <a16:creationId xmlns:a16="http://schemas.microsoft.com/office/drawing/2014/main" id="{BAEDD746-E177-6727-9477-163E58A37FE3}"/>
              </a:ext>
            </a:extLst>
          </p:cNvPr>
          <p:cNvSpPr>
            <a:spLocks noGrp="1"/>
          </p:cNvSpPr>
          <p:nvPr>
            <p:ph type="title"/>
          </p:nvPr>
        </p:nvSpPr>
        <p:spPr>
          <a:xfrm>
            <a:off x="838199" y="304910"/>
            <a:ext cx="10908632" cy="1325563"/>
          </a:xfrm>
        </p:spPr>
        <p:txBody>
          <a:bodyPr vert="horz" lIns="91440" tIns="45720" rIns="91440" bIns="45720" rtlCol="0" anchor="ctr">
            <a:normAutofit/>
          </a:bodyPr>
          <a:lstStyle/>
          <a:p>
            <a:pPr defTabSz="914400"/>
            <a:r>
              <a:rPr lang="en-US" sz="4000" kern="1200" dirty="0">
                <a:solidFill>
                  <a:schemeClr val="tx1"/>
                </a:solidFill>
                <a:latin typeface="+mj-lt"/>
                <a:ea typeface="+mj-ea"/>
                <a:cs typeface="+mj-cs"/>
              </a:rPr>
              <a:t>Key Information About Fetal </a:t>
            </a:r>
            <a:r>
              <a:rPr lang="en-US" sz="4000" i="1" kern="1200" dirty="0">
                <a:solidFill>
                  <a:schemeClr val="tx1"/>
                </a:solidFill>
                <a:latin typeface="+mj-lt"/>
                <a:ea typeface="+mj-ea"/>
                <a:cs typeface="+mj-cs"/>
              </a:rPr>
              <a:t>RHD</a:t>
            </a:r>
            <a:r>
              <a:rPr lang="en-US" sz="4000" kern="1200" dirty="0">
                <a:solidFill>
                  <a:schemeClr val="tx1"/>
                </a:solidFill>
                <a:latin typeface="+mj-lt"/>
                <a:ea typeface="+mj-ea"/>
                <a:cs typeface="+mj-cs"/>
              </a:rPr>
              <a:t> Screening</a:t>
            </a:r>
          </a:p>
        </p:txBody>
      </p:sp>
      <p:sp>
        <p:nvSpPr>
          <p:cNvPr id="2" name="Rectangle 1">
            <a:extLst>
              <a:ext uri="{FF2B5EF4-FFF2-40B4-BE49-F238E27FC236}">
                <a16:creationId xmlns:a16="http://schemas.microsoft.com/office/drawing/2014/main" id="{954C8159-780D-D16C-3FC8-C7235067F57E}"/>
              </a:ext>
            </a:extLst>
          </p:cNvPr>
          <p:cNvSpPr/>
          <p:nvPr/>
        </p:nvSpPr>
        <p:spPr>
          <a:xfrm>
            <a:off x="8904157" y="1259175"/>
            <a:ext cx="2556323" cy="2510186"/>
          </a:xfrm>
          <a:prstGeom prst="rect">
            <a:avLst/>
          </a:prstGeom>
          <a:noFill/>
          <a:ln w="28575">
            <a:solidFill>
              <a:srgbClr val="FFB66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CA" sz="1600" dirty="0">
                <a:solidFill>
                  <a:schemeClr val="tx1"/>
                </a:solidFill>
              </a:rPr>
              <a:t>Pregnant individuals with other clinically significant antibodies (e.g., C, c, E, K) remain eligible for fetal </a:t>
            </a:r>
            <a:r>
              <a:rPr lang="en-CA" sz="1600" i="1" dirty="0">
                <a:solidFill>
                  <a:schemeClr val="tx1"/>
                </a:solidFill>
              </a:rPr>
              <a:t>RHD</a:t>
            </a:r>
            <a:r>
              <a:rPr lang="en-CA" sz="1600" dirty="0">
                <a:solidFill>
                  <a:schemeClr val="tx1"/>
                </a:solidFill>
              </a:rPr>
              <a:t> screening, provided anti-D is negative.</a:t>
            </a:r>
          </a:p>
        </p:txBody>
      </p:sp>
      <p:pic>
        <p:nvPicPr>
          <p:cNvPr id="3" name="Picture 2" descr="A logo of a pregnant person&#10;&#10;AI-generated content may be incorrect.">
            <a:extLst>
              <a:ext uri="{FF2B5EF4-FFF2-40B4-BE49-F238E27FC236}">
                <a16:creationId xmlns:a16="http://schemas.microsoft.com/office/drawing/2014/main" id="{ACAA8500-D266-220F-2B2C-5346920888AE}"/>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180192" y="6208144"/>
            <a:ext cx="2597354" cy="454480"/>
          </a:xfrm>
          <a:prstGeom prst="rect">
            <a:avLst/>
          </a:prstGeom>
        </p:spPr>
      </p:pic>
    </p:spTree>
    <p:extLst>
      <p:ext uri="{BB962C8B-B14F-4D97-AF65-F5344CB8AC3E}">
        <p14:creationId xmlns:p14="http://schemas.microsoft.com/office/powerpoint/2010/main" val="1955511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440A4-077D-BAE8-1278-4A6400A3CF68}"/>
            </a:ext>
          </a:extLst>
        </p:cNvPr>
        <p:cNvGrpSpPr/>
        <p:nvPr/>
      </p:nvGrpSpPr>
      <p:grpSpPr>
        <a:xfrm>
          <a:off x="0" y="0"/>
          <a:ext cx="0" cy="0"/>
          <a:chOff x="0" y="0"/>
          <a:chExt cx="0" cy="0"/>
        </a:xfrm>
      </p:grpSpPr>
      <p:pic>
        <p:nvPicPr>
          <p:cNvPr id="8" name="Picture 7" descr="A diagram of a pregnancy test&#10;&#10;AI-generated content may be incorrect.">
            <a:extLst>
              <a:ext uri="{FF2B5EF4-FFF2-40B4-BE49-F238E27FC236}">
                <a16:creationId xmlns:a16="http://schemas.microsoft.com/office/drawing/2014/main" id="{58347F31-C60D-1455-158B-B6C7353AF5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697262"/>
            <a:ext cx="12192000" cy="3403030"/>
          </a:xfrm>
          <a:prstGeom prst="rect">
            <a:avLst/>
          </a:prstGeom>
        </p:spPr>
      </p:pic>
      <p:sp>
        <p:nvSpPr>
          <p:cNvPr id="5" name="Title 1">
            <a:extLst>
              <a:ext uri="{FF2B5EF4-FFF2-40B4-BE49-F238E27FC236}">
                <a16:creationId xmlns:a16="http://schemas.microsoft.com/office/drawing/2014/main" id="{50819AE6-CEE1-D685-2D54-F164737C270A}"/>
              </a:ext>
            </a:extLst>
          </p:cNvPr>
          <p:cNvSpPr txBox="1">
            <a:spLocks/>
          </p:cNvSpPr>
          <p:nvPr/>
        </p:nvSpPr>
        <p:spPr>
          <a:xfrm>
            <a:off x="1787377" y="373472"/>
            <a:ext cx="10205042" cy="132379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600" dirty="0"/>
              <a:t>Integrating Alloimmunized Fetal Blood Group Genotyping (Allo-FBGG) into Clinical Practice </a:t>
            </a:r>
          </a:p>
        </p:txBody>
      </p:sp>
      <p:sp>
        <p:nvSpPr>
          <p:cNvPr id="2" name="Speech Bubble: Rectangle 1">
            <a:extLst>
              <a:ext uri="{FF2B5EF4-FFF2-40B4-BE49-F238E27FC236}">
                <a16:creationId xmlns:a16="http://schemas.microsoft.com/office/drawing/2014/main" id="{5847831D-948D-5DCE-7C52-368CFFDE8F90}"/>
              </a:ext>
            </a:extLst>
          </p:cNvPr>
          <p:cNvSpPr/>
          <p:nvPr/>
        </p:nvSpPr>
        <p:spPr>
          <a:xfrm>
            <a:off x="4290046" y="4695865"/>
            <a:ext cx="2493526" cy="808854"/>
          </a:xfrm>
          <a:prstGeom prst="wedgeRectCallout">
            <a:avLst>
              <a:gd name="adj1" fmla="val 1931"/>
              <a:gd name="adj2" fmla="val -122618"/>
            </a:avLst>
          </a:prstGeom>
          <a:solidFill>
            <a:srgbClr val="EFF8FA"/>
          </a:solidFill>
          <a:ln w="28575">
            <a:solidFill>
              <a:srgbClr val="108B9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CA" sz="1400" dirty="0">
                <a:solidFill>
                  <a:schemeClr val="tx1"/>
                </a:solidFill>
              </a:rPr>
              <a:t>Regardless of titre, </a:t>
            </a:r>
          </a:p>
          <a:p>
            <a:pPr algn="ctr"/>
            <a:r>
              <a:rPr lang="en-CA" sz="1400" dirty="0">
                <a:solidFill>
                  <a:schemeClr val="tx1"/>
                </a:solidFill>
              </a:rPr>
              <a:t>can be ordered by primary care or MFM, accessible to all</a:t>
            </a:r>
          </a:p>
        </p:txBody>
      </p:sp>
      <p:pic>
        <p:nvPicPr>
          <p:cNvPr id="4" name="Picture 3" descr="A logo of a pregnant person&#10;&#10;AI-generated content may be incorrect.">
            <a:extLst>
              <a:ext uri="{FF2B5EF4-FFF2-40B4-BE49-F238E27FC236}">
                <a16:creationId xmlns:a16="http://schemas.microsoft.com/office/drawing/2014/main" id="{3733339B-1807-E1EF-AA23-9CE09C7C855D}"/>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767208" y="6310858"/>
            <a:ext cx="2010338" cy="351765"/>
          </a:xfrm>
          <a:prstGeom prst="rect">
            <a:avLst/>
          </a:prstGeom>
        </p:spPr>
      </p:pic>
      <p:sp>
        <p:nvSpPr>
          <p:cNvPr id="3" name="TextBox 2">
            <a:extLst>
              <a:ext uri="{FF2B5EF4-FFF2-40B4-BE49-F238E27FC236}">
                <a16:creationId xmlns:a16="http://schemas.microsoft.com/office/drawing/2014/main" id="{4F299E98-AAA1-9CD8-32F3-CDEACA9F004E}"/>
              </a:ext>
            </a:extLst>
          </p:cNvPr>
          <p:cNvSpPr txBox="1"/>
          <p:nvPr/>
        </p:nvSpPr>
        <p:spPr>
          <a:xfrm>
            <a:off x="249909" y="5696720"/>
            <a:ext cx="10053040" cy="738664"/>
          </a:xfrm>
          <a:prstGeom prst="rect">
            <a:avLst/>
          </a:prstGeom>
          <a:noFill/>
        </p:spPr>
        <p:txBody>
          <a:bodyPr wrap="square">
            <a:spAutoFit/>
          </a:bodyPr>
          <a:lstStyle/>
          <a:p>
            <a:pPr marL="0" indent="0">
              <a:buNone/>
            </a:pPr>
            <a:r>
              <a:rPr lang="en-CA" sz="1400" dirty="0"/>
              <a:t>*The information presented on this slide is based on current planning and is subject to change. </a:t>
            </a:r>
          </a:p>
          <a:p>
            <a:pPr marL="0" indent="0">
              <a:buNone/>
            </a:pPr>
            <a:r>
              <a:rPr lang="en-CA" sz="1400" dirty="0"/>
              <a:t>Some details may be updated once agreements are fully executed with testing laboratories. </a:t>
            </a:r>
          </a:p>
          <a:p>
            <a:pPr marL="0" indent="0">
              <a:buNone/>
            </a:pPr>
            <a:r>
              <a:rPr lang="en-CA" sz="1400" dirty="0"/>
              <a:t>Changes are expected to be minimal and will not significantly alter the overall goals of this new testing.</a:t>
            </a:r>
          </a:p>
        </p:txBody>
      </p:sp>
    </p:spTree>
    <p:extLst>
      <p:ext uri="{BB962C8B-B14F-4D97-AF65-F5344CB8AC3E}">
        <p14:creationId xmlns:p14="http://schemas.microsoft.com/office/powerpoint/2010/main" val="3066917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BD3838-FDC0-365C-C46D-483DE2E97481}"/>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2BB0B868-8E9B-A6C5-49A8-BE4313D30748}"/>
              </a:ext>
            </a:extLst>
          </p:cNvPr>
          <p:cNvSpPr>
            <a:spLocks noGrp="1"/>
          </p:cNvSpPr>
          <p:nvPr>
            <p:ph idx="1"/>
          </p:nvPr>
        </p:nvSpPr>
        <p:spPr>
          <a:xfrm>
            <a:off x="838200" y="1698018"/>
            <a:ext cx="10515600" cy="4371378"/>
          </a:xfrm>
        </p:spPr>
        <p:txBody>
          <a:bodyPr>
            <a:normAutofit fontScale="70000" lnSpcReduction="20000"/>
          </a:bodyPr>
          <a:lstStyle/>
          <a:p>
            <a:pPr>
              <a:lnSpc>
                <a:spcPct val="120000"/>
              </a:lnSpc>
              <a:spcBef>
                <a:spcPts val="0"/>
              </a:spcBef>
              <a:spcAft>
                <a:spcPts val="1200"/>
              </a:spcAft>
            </a:pPr>
            <a:r>
              <a:rPr lang="en-CA" dirty="0"/>
              <a:t>Publicly funded in Ontario for all pregnant individuals who are </a:t>
            </a:r>
            <a:r>
              <a:rPr lang="en-CA" dirty="0" err="1"/>
              <a:t>alloimmunized</a:t>
            </a:r>
            <a:r>
              <a:rPr lang="en-CA" dirty="0"/>
              <a:t> towards one or more of the following antigens: RhD, C, c, E, and/or K (Kell)</a:t>
            </a:r>
          </a:p>
          <a:p>
            <a:pPr>
              <a:lnSpc>
                <a:spcPct val="120000"/>
              </a:lnSpc>
              <a:spcBef>
                <a:spcPts val="0"/>
              </a:spcBef>
              <a:spcAft>
                <a:spcPts val="1200"/>
              </a:spcAft>
            </a:pPr>
            <a:r>
              <a:rPr lang="en-CA" dirty="0"/>
              <a:t>Can be performed </a:t>
            </a:r>
            <a:r>
              <a:rPr lang="en-CA" dirty="0">
                <a:latin typeface="Calibri" panose="020F0502020204030204" pitchFamily="34" charset="0"/>
                <a:cs typeface="Calibri" panose="020F0502020204030204" pitchFamily="34" charset="0"/>
              </a:rPr>
              <a:t>≥ </a:t>
            </a:r>
            <a:r>
              <a:rPr lang="en-CA" dirty="0"/>
              <a:t>16 weeks’ gestation for RhD, C, c, E and </a:t>
            </a:r>
            <a:r>
              <a:rPr lang="en-CA" dirty="0">
                <a:latin typeface="Calibri" panose="020F0502020204030204" pitchFamily="34" charset="0"/>
                <a:cs typeface="Calibri" panose="020F0502020204030204" pitchFamily="34" charset="0"/>
              </a:rPr>
              <a:t>≥</a:t>
            </a:r>
            <a:r>
              <a:rPr lang="en-CA" dirty="0"/>
              <a:t> 20 weeks’ gestation for K (Kell)</a:t>
            </a:r>
          </a:p>
          <a:p>
            <a:pPr>
              <a:lnSpc>
                <a:spcPct val="120000"/>
              </a:lnSpc>
              <a:spcBef>
                <a:spcPts val="0"/>
              </a:spcBef>
              <a:spcAft>
                <a:spcPts val="1200"/>
              </a:spcAft>
            </a:pPr>
            <a:r>
              <a:rPr lang="en-CA" dirty="0"/>
              <a:t>Blood samples can be drawn at hospital or community-based labs</a:t>
            </a:r>
          </a:p>
          <a:p>
            <a:pPr>
              <a:lnSpc>
                <a:spcPct val="120000"/>
              </a:lnSpc>
              <a:spcBef>
                <a:spcPts val="0"/>
              </a:spcBef>
              <a:spcAft>
                <a:spcPts val="1200"/>
              </a:spcAft>
            </a:pPr>
            <a:r>
              <a:rPr lang="en-CA" dirty="0"/>
              <a:t>Testing performed at a designated laboratory in Ontario (TBD) </a:t>
            </a:r>
          </a:p>
          <a:p>
            <a:pPr>
              <a:lnSpc>
                <a:spcPct val="120000"/>
              </a:lnSpc>
              <a:spcBef>
                <a:spcPts val="0"/>
              </a:spcBef>
              <a:spcAft>
                <a:spcPts val="1200"/>
              </a:spcAft>
            </a:pPr>
            <a:r>
              <a:rPr lang="en-CA" dirty="0"/>
              <a:t>Requisitions can be found at </a:t>
            </a:r>
            <a:r>
              <a:rPr lang="en-CA" dirty="0">
                <a:hlinkClick r:id="rId3"/>
              </a:rPr>
              <a:t>www.prenatalscreeningontario.ca</a:t>
            </a:r>
            <a:r>
              <a:rPr lang="en-CA" dirty="0"/>
              <a:t> once tests are available</a:t>
            </a:r>
          </a:p>
          <a:p>
            <a:pPr>
              <a:lnSpc>
                <a:spcPct val="120000"/>
              </a:lnSpc>
              <a:spcBef>
                <a:spcPts val="0"/>
              </a:spcBef>
              <a:spcAft>
                <a:spcPts val="1200"/>
              </a:spcAft>
            </a:pPr>
            <a:r>
              <a:rPr lang="en-CA" dirty="0"/>
              <a:t>Results report will include clinical recommendations to guide next steps in pregnancy care </a:t>
            </a:r>
          </a:p>
        </p:txBody>
      </p:sp>
      <p:sp>
        <p:nvSpPr>
          <p:cNvPr id="7" name="Title 1">
            <a:extLst>
              <a:ext uri="{FF2B5EF4-FFF2-40B4-BE49-F238E27FC236}">
                <a16:creationId xmlns:a16="http://schemas.microsoft.com/office/drawing/2014/main" id="{7B77D4BA-BDCD-417F-BB21-947FC9CC454E}"/>
              </a:ext>
            </a:extLst>
          </p:cNvPr>
          <p:cNvSpPr>
            <a:spLocks noGrp="1"/>
          </p:cNvSpPr>
          <p:nvPr>
            <p:ph type="title"/>
          </p:nvPr>
        </p:nvSpPr>
        <p:spPr>
          <a:xfrm>
            <a:off x="838200" y="303081"/>
            <a:ext cx="10908632" cy="1325563"/>
          </a:xfrm>
        </p:spPr>
        <p:txBody>
          <a:bodyPr vert="horz" lIns="91440" tIns="45720" rIns="91440" bIns="45720" rtlCol="0" anchor="ctr">
            <a:normAutofit/>
          </a:bodyPr>
          <a:lstStyle/>
          <a:p>
            <a:pPr defTabSz="914400"/>
            <a:r>
              <a:rPr lang="en-US" sz="4000" kern="1200" dirty="0">
                <a:solidFill>
                  <a:schemeClr val="tx1"/>
                </a:solidFill>
                <a:latin typeface="+mj-lt"/>
                <a:ea typeface="+mj-ea"/>
                <a:cs typeface="+mj-cs"/>
              </a:rPr>
              <a:t>Key Information About </a:t>
            </a:r>
            <a:r>
              <a:rPr lang="en-US" sz="4000" kern="1200" dirty="0" err="1">
                <a:solidFill>
                  <a:schemeClr val="tx1"/>
                </a:solidFill>
                <a:latin typeface="+mj-lt"/>
                <a:ea typeface="+mj-ea"/>
                <a:cs typeface="+mj-cs"/>
              </a:rPr>
              <a:t>Allo</a:t>
            </a:r>
            <a:r>
              <a:rPr lang="en-US" sz="4000" kern="1200" dirty="0">
                <a:solidFill>
                  <a:schemeClr val="tx1"/>
                </a:solidFill>
                <a:latin typeface="+mj-lt"/>
                <a:ea typeface="+mj-ea"/>
                <a:cs typeface="+mj-cs"/>
              </a:rPr>
              <a:t>-FBGG</a:t>
            </a:r>
          </a:p>
        </p:txBody>
      </p:sp>
      <p:pic>
        <p:nvPicPr>
          <p:cNvPr id="2" name="Picture 1" descr="A logo of a pregnant person&#10;&#10;AI-generated content may be incorrect.">
            <a:extLst>
              <a:ext uri="{FF2B5EF4-FFF2-40B4-BE49-F238E27FC236}">
                <a16:creationId xmlns:a16="http://schemas.microsoft.com/office/drawing/2014/main" id="{E3B71EE7-7355-1182-CC3E-28FB5D2756F2}"/>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180192" y="6208144"/>
            <a:ext cx="2597354" cy="454480"/>
          </a:xfrm>
          <a:prstGeom prst="rect">
            <a:avLst/>
          </a:prstGeom>
        </p:spPr>
      </p:pic>
    </p:spTree>
    <p:extLst>
      <p:ext uri="{BB962C8B-B14F-4D97-AF65-F5344CB8AC3E}">
        <p14:creationId xmlns:p14="http://schemas.microsoft.com/office/powerpoint/2010/main" val="5989490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D95B84F5-F015-AC5F-829F-F6D80FD536CA}"/>
              </a:ext>
            </a:extLst>
          </p:cNvPr>
          <p:cNvGrpSpPr/>
          <p:nvPr/>
        </p:nvGrpSpPr>
        <p:grpSpPr>
          <a:xfrm>
            <a:off x="1280457" y="1850223"/>
            <a:ext cx="10186042" cy="4022257"/>
            <a:chOff x="343767" y="836027"/>
            <a:chExt cx="10186042" cy="4022257"/>
          </a:xfrm>
        </p:grpSpPr>
        <p:grpSp>
          <p:nvGrpSpPr>
            <p:cNvPr id="5" name="Group 4">
              <a:extLst>
                <a:ext uri="{FF2B5EF4-FFF2-40B4-BE49-F238E27FC236}">
                  <a16:creationId xmlns:a16="http://schemas.microsoft.com/office/drawing/2014/main" id="{AF208E56-3C96-3629-8E3B-AD96D5CB954D}"/>
                </a:ext>
              </a:extLst>
            </p:cNvPr>
            <p:cNvGrpSpPr/>
            <p:nvPr/>
          </p:nvGrpSpPr>
          <p:grpSpPr>
            <a:xfrm>
              <a:off x="343767" y="836027"/>
              <a:ext cx="2980218" cy="4022257"/>
              <a:chOff x="329517" y="496880"/>
              <a:chExt cx="2980218" cy="4022257"/>
            </a:xfrm>
          </p:grpSpPr>
          <p:sp>
            <p:nvSpPr>
              <p:cNvPr id="7" name="Google Shape;5412;p61">
                <a:extLst>
                  <a:ext uri="{FF2B5EF4-FFF2-40B4-BE49-F238E27FC236}">
                    <a16:creationId xmlns:a16="http://schemas.microsoft.com/office/drawing/2014/main" id="{FB03601E-6E67-DF50-1D0F-29D29361521D}"/>
                  </a:ext>
                </a:extLst>
              </p:cNvPr>
              <p:cNvSpPr txBox="1">
                <a:spLocks/>
              </p:cNvSpPr>
              <p:nvPr/>
            </p:nvSpPr>
            <p:spPr>
              <a:xfrm>
                <a:off x="329517" y="496880"/>
                <a:ext cx="2980218" cy="1643891"/>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a:r>
                  <a:rPr lang="en-CA" sz="2400" b="1" dirty="0">
                    <a:solidFill>
                      <a:schemeClr val="tx1"/>
                    </a:solidFill>
                    <a:latin typeface="+mj-lt"/>
                    <a:cs typeface="Calibri Light" panose="020F0302020204030204" pitchFamily="34" charset="0"/>
                  </a:rPr>
                  <a:t>Subscribe to </a:t>
                </a:r>
                <a:r>
                  <a:rPr lang="en-CA" sz="2400" b="1" dirty="0">
                    <a:solidFill>
                      <a:schemeClr val="tx1"/>
                    </a:solidFill>
                    <a:latin typeface="+mj-lt"/>
                  </a:rPr>
                  <a:t>PSO to get notified when testing becomes available</a:t>
                </a:r>
              </a:p>
            </p:txBody>
          </p:sp>
          <p:sp>
            <p:nvSpPr>
              <p:cNvPr id="8" name="Freeform 12">
                <a:extLst>
                  <a:ext uri="{FF2B5EF4-FFF2-40B4-BE49-F238E27FC236}">
                    <a16:creationId xmlns:a16="http://schemas.microsoft.com/office/drawing/2014/main" id="{EF32B457-EF72-0779-44F6-C9E3AE9731F9}"/>
                  </a:ext>
                </a:extLst>
              </p:cNvPr>
              <p:cNvSpPr/>
              <p:nvPr/>
            </p:nvSpPr>
            <p:spPr>
              <a:xfrm>
                <a:off x="329517" y="2163725"/>
                <a:ext cx="2656840" cy="2355412"/>
              </a:xfrm>
              <a:custGeom>
                <a:avLst/>
                <a:gdLst/>
                <a:ahLst/>
                <a:cxnLst/>
                <a:rect l="l" t="t" r="r" b="b"/>
                <a:pathLst>
                  <a:path w="3362719" h="3362719">
                    <a:moveTo>
                      <a:pt x="0" y="0"/>
                    </a:moveTo>
                    <a:lnTo>
                      <a:pt x="3362719" y="0"/>
                    </a:lnTo>
                    <a:lnTo>
                      <a:pt x="3362719" y="3362719"/>
                    </a:lnTo>
                    <a:lnTo>
                      <a:pt x="0" y="3362719"/>
                    </a:lnTo>
                    <a:lnTo>
                      <a:pt x="0" y="0"/>
                    </a:lnTo>
                    <a:close/>
                  </a:path>
                </a:pathLst>
              </a:custGeom>
              <a:blipFill>
                <a:blip r:embed="rId3">
                  <a:extLst>
                    <a:ext uri="{96DAC541-7B7A-43D3-8B79-37D633B846F1}">
                      <asvg:svgBlip xmlns:asvg="http://schemas.microsoft.com/office/drawing/2016/SVG/main" xmlns="" r:embed="rId4"/>
                    </a:ext>
                  </a:extLst>
                </a:blip>
                <a:stretch>
                  <a:fillRect/>
                </a:stretch>
              </a:blipFill>
            </p:spPr>
            <p:txBody>
              <a:bodyPr/>
              <a:lstStyle/>
              <a:p>
                <a:endParaRPr lang="en-US" sz="1200">
                  <a:solidFill>
                    <a:schemeClr val="tx1">
                      <a:lumMod val="75000"/>
                      <a:lumOff val="25000"/>
                    </a:schemeClr>
                  </a:solidFill>
                </a:endParaRPr>
              </a:p>
            </p:txBody>
          </p:sp>
        </p:grpSp>
        <p:sp>
          <p:nvSpPr>
            <p:cNvPr id="6" name="TextBox 5">
              <a:extLst>
                <a:ext uri="{FF2B5EF4-FFF2-40B4-BE49-F238E27FC236}">
                  <a16:creationId xmlns:a16="http://schemas.microsoft.com/office/drawing/2014/main" id="{5C9BD443-83ED-A2F9-5E3E-5F9B6F67E0C2}"/>
                </a:ext>
              </a:extLst>
            </p:cNvPr>
            <p:cNvSpPr txBox="1"/>
            <p:nvPr/>
          </p:nvSpPr>
          <p:spPr>
            <a:xfrm>
              <a:off x="4366077" y="3110955"/>
              <a:ext cx="6163732" cy="830997"/>
            </a:xfrm>
            <a:prstGeom prst="rect">
              <a:avLst/>
            </a:prstGeom>
            <a:noFill/>
          </p:spPr>
          <p:txBody>
            <a:bodyPr wrap="square">
              <a:spAutoFit/>
            </a:bodyPr>
            <a:lstStyle/>
            <a:p>
              <a:r>
                <a:rPr lang="en-CA" sz="2400" b="1">
                  <a:latin typeface="+mn-lt"/>
                </a:rPr>
                <a:t>For Up-</a:t>
              </a:r>
              <a:r>
                <a:rPr lang="en-CA" sz="2400" b="1"/>
                <a:t>To-Date Information</a:t>
              </a:r>
              <a:endParaRPr lang="en-CA" sz="2400" b="1">
                <a:latin typeface="+mn-lt"/>
              </a:endParaRPr>
            </a:p>
            <a:p>
              <a:pPr marL="0"/>
              <a:r>
                <a:rPr lang="en-CA" sz="2400">
                  <a:latin typeface="+mn-lt"/>
                </a:rPr>
                <a:t>Visit </a:t>
              </a:r>
              <a:r>
                <a:rPr lang="en-CA" sz="2400">
                  <a:solidFill>
                    <a:srgbClr val="2998E3"/>
                  </a:solidFill>
                  <a:latin typeface="+mn-lt"/>
                  <a:hlinkClick r:id="rId5">
                    <a:extLst>
                      <a:ext uri="{A12FA001-AC4F-418D-AE19-62706E023703}">
                        <ahyp:hlinkClr xmlns:ahyp="http://schemas.microsoft.com/office/drawing/2018/hyperlinkcolor" xmlns="" val="tx"/>
                      </a:ext>
                    </a:extLst>
                  </a:hlinkClick>
                </a:rPr>
                <a:t>www.PrenatalScreeningOntario.ca</a:t>
              </a:r>
              <a:endParaRPr lang="en-CA" sz="2400">
                <a:solidFill>
                  <a:schemeClr val="tx1">
                    <a:lumMod val="75000"/>
                    <a:lumOff val="25000"/>
                  </a:schemeClr>
                </a:solidFill>
                <a:latin typeface="+mn-lt"/>
              </a:endParaRPr>
            </a:p>
          </p:txBody>
        </p:sp>
      </p:grpSp>
      <p:grpSp>
        <p:nvGrpSpPr>
          <p:cNvPr id="9" name="Group 8">
            <a:extLst>
              <a:ext uri="{FF2B5EF4-FFF2-40B4-BE49-F238E27FC236}">
                <a16:creationId xmlns:a16="http://schemas.microsoft.com/office/drawing/2014/main" id="{933DA476-49AE-88EF-6769-BD7D707BBECE}"/>
              </a:ext>
            </a:extLst>
          </p:cNvPr>
          <p:cNvGrpSpPr/>
          <p:nvPr/>
        </p:nvGrpSpPr>
        <p:grpSpPr>
          <a:xfrm>
            <a:off x="5202679" y="1604135"/>
            <a:ext cx="6216406" cy="1613924"/>
            <a:chOff x="1273663" y="5024882"/>
            <a:chExt cx="5581717" cy="1613924"/>
          </a:xfrm>
        </p:grpSpPr>
        <p:sp>
          <p:nvSpPr>
            <p:cNvPr id="10" name="Google Shape;9056;p68">
              <a:extLst>
                <a:ext uri="{FF2B5EF4-FFF2-40B4-BE49-F238E27FC236}">
                  <a16:creationId xmlns:a16="http://schemas.microsoft.com/office/drawing/2014/main" id="{15219D42-E008-C9C4-8F48-3CC03FF1A2AB}"/>
                </a:ext>
              </a:extLst>
            </p:cNvPr>
            <p:cNvSpPr/>
            <p:nvPr/>
          </p:nvSpPr>
          <p:spPr>
            <a:xfrm>
              <a:off x="1363532" y="5579294"/>
              <a:ext cx="437079" cy="300384"/>
            </a:xfrm>
            <a:custGeom>
              <a:avLst/>
              <a:gdLst/>
              <a:ahLst/>
              <a:cxnLst/>
              <a:rect l="l" t="t" r="r" b="b"/>
              <a:pathLst>
                <a:path w="19325" h="12456" extrusionOk="0">
                  <a:moveTo>
                    <a:pt x="17057" y="1133"/>
                  </a:moveTo>
                  <a:lnTo>
                    <a:pt x="9662" y="6652"/>
                  </a:lnTo>
                  <a:lnTo>
                    <a:pt x="2268" y="1133"/>
                  </a:lnTo>
                  <a:close/>
                  <a:moveTo>
                    <a:pt x="18192" y="1697"/>
                  </a:moveTo>
                  <a:lnTo>
                    <a:pt x="18192" y="10756"/>
                  </a:lnTo>
                  <a:cubicBezTo>
                    <a:pt x="18192" y="11070"/>
                    <a:pt x="17939" y="11323"/>
                    <a:pt x="17628" y="11323"/>
                  </a:cubicBezTo>
                  <a:lnTo>
                    <a:pt x="1700" y="11323"/>
                  </a:lnTo>
                  <a:cubicBezTo>
                    <a:pt x="1386" y="11323"/>
                    <a:pt x="1132" y="11070"/>
                    <a:pt x="1132" y="10756"/>
                  </a:cubicBezTo>
                  <a:lnTo>
                    <a:pt x="1132" y="1697"/>
                  </a:lnTo>
                  <a:lnTo>
                    <a:pt x="9324" y="7812"/>
                  </a:lnTo>
                  <a:cubicBezTo>
                    <a:pt x="9424" y="7887"/>
                    <a:pt x="9543" y="7925"/>
                    <a:pt x="9663" y="7925"/>
                  </a:cubicBezTo>
                  <a:cubicBezTo>
                    <a:pt x="9782" y="7925"/>
                    <a:pt x="9902" y="7887"/>
                    <a:pt x="10004" y="7812"/>
                  </a:cubicBezTo>
                  <a:lnTo>
                    <a:pt x="18192" y="1697"/>
                  </a:lnTo>
                  <a:close/>
                  <a:moveTo>
                    <a:pt x="1688" y="0"/>
                  </a:moveTo>
                  <a:cubicBezTo>
                    <a:pt x="1287" y="0"/>
                    <a:pt x="900" y="145"/>
                    <a:pt x="598" y="405"/>
                  </a:cubicBezTo>
                  <a:cubicBezTo>
                    <a:pt x="583" y="417"/>
                    <a:pt x="571" y="429"/>
                    <a:pt x="556" y="444"/>
                  </a:cubicBezTo>
                  <a:cubicBezTo>
                    <a:pt x="202" y="764"/>
                    <a:pt x="0" y="1220"/>
                    <a:pt x="0" y="1697"/>
                  </a:cubicBezTo>
                  <a:lnTo>
                    <a:pt x="0" y="10756"/>
                  </a:lnTo>
                  <a:cubicBezTo>
                    <a:pt x="0" y="11695"/>
                    <a:pt x="761" y="12453"/>
                    <a:pt x="1700" y="12456"/>
                  </a:cubicBezTo>
                  <a:lnTo>
                    <a:pt x="17628" y="12456"/>
                  </a:lnTo>
                  <a:cubicBezTo>
                    <a:pt x="18564" y="12453"/>
                    <a:pt x="19325" y="11695"/>
                    <a:pt x="19325" y="10756"/>
                  </a:cubicBezTo>
                  <a:lnTo>
                    <a:pt x="19325" y="1697"/>
                  </a:lnTo>
                  <a:cubicBezTo>
                    <a:pt x="19325" y="1220"/>
                    <a:pt x="19122" y="764"/>
                    <a:pt x="18769" y="441"/>
                  </a:cubicBezTo>
                  <a:cubicBezTo>
                    <a:pt x="18757" y="429"/>
                    <a:pt x="18742" y="417"/>
                    <a:pt x="18727" y="405"/>
                  </a:cubicBezTo>
                  <a:cubicBezTo>
                    <a:pt x="18422" y="145"/>
                    <a:pt x="18037" y="0"/>
                    <a:pt x="17640" y="0"/>
                  </a:cubicBezTo>
                  <a:cubicBezTo>
                    <a:pt x="17636" y="0"/>
                    <a:pt x="17632" y="0"/>
                    <a:pt x="17628" y="1"/>
                  </a:cubicBezTo>
                  <a:lnTo>
                    <a:pt x="1700" y="1"/>
                  </a:lnTo>
                  <a:cubicBezTo>
                    <a:pt x="1696" y="0"/>
                    <a:pt x="1692" y="0"/>
                    <a:pt x="1688" y="0"/>
                  </a:cubicBezTo>
                  <a:close/>
                </a:path>
              </a:pathLst>
            </a:custGeom>
            <a:solidFill>
              <a:srgbClr val="ED7000"/>
            </a:solidFill>
            <a:ln>
              <a:solidFill>
                <a:srgbClr val="ED7D31"/>
              </a:solid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sz="2000">
                <a:solidFill>
                  <a:schemeClr val="tx1">
                    <a:lumMod val="75000"/>
                    <a:lumOff val="25000"/>
                  </a:schemeClr>
                </a:solidFill>
              </a:endParaRPr>
            </a:p>
          </p:txBody>
        </p:sp>
        <p:sp>
          <p:nvSpPr>
            <p:cNvPr id="11" name="Google Shape;9057;p68">
              <a:extLst>
                <a:ext uri="{FF2B5EF4-FFF2-40B4-BE49-F238E27FC236}">
                  <a16:creationId xmlns:a16="http://schemas.microsoft.com/office/drawing/2014/main" id="{B6E8BBCC-673C-527A-65C0-7E11C6EB810F}"/>
                </a:ext>
              </a:extLst>
            </p:cNvPr>
            <p:cNvSpPr/>
            <p:nvPr/>
          </p:nvSpPr>
          <p:spPr>
            <a:xfrm>
              <a:off x="1363532" y="6005756"/>
              <a:ext cx="437078" cy="537703"/>
            </a:xfrm>
            <a:custGeom>
              <a:avLst/>
              <a:gdLst/>
              <a:ahLst/>
              <a:cxnLst/>
              <a:rect l="l" t="t" r="r" b="b"/>
              <a:pathLst>
                <a:path w="20089" h="19323" extrusionOk="0">
                  <a:moveTo>
                    <a:pt x="4477" y="1134"/>
                  </a:moveTo>
                  <a:cubicBezTo>
                    <a:pt x="4624" y="1134"/>
                    <a:pt x="4765" y="1194"/>
                    <a:pt x="4868" y="1300"/>
                  </a:cubicBezTo>
                  <a:lnTo>
                    <a:pt x="7268" y="3694"/>
                  </a:lnTo>
                  <a:cubicBezTo>
                    <a:pt x="7489" y="3915"/>
                    <a:pt x="7489" y="4271"/>
                    <a:pt x="7268" y="4494"/>
                  </a:cubicBezTo>
                  <a:lnTo>
                    <a:pt x="6870" y="4893"/>
                  </a:lnTo>
                  <a:lnTo>
                    <a:pt x="3669" y="1692"/>
                  </a:lnTo>
                  <a:lnTo>
                    <a:pt x="4068" y="1300"/>
                  </a:lnTo>
                  <a:cubicBezTo>
                    <a:pt x="4173" y="1191"/>
                    <a:pt x="4315" y="1134"/>
                    <a:pt x="4466" y="1134"/>
                  </a:cubicBezTo>
                  <a:cubicBezTo>
                    <a:pt x="4470" y="1134"/>
                    <a:pt x="4473" y="1134"/>
                    <a:pt x="4477" y="1134"/>
                  </a:cubicBezTo>
                  <a:close/>
                  <a:moveTo>
                    <a:pt x="15822" y="12484"/>
                  </a:moveTo>
                  <a:cubicBezTo>
                    <a:pt x="15973" y="12484"/>
                    <a:pt x="16118" y="12544"/>
                    <a:pt x="16224" y="12650"/>
                  </a:cubicBezTo>
                  <a:lnTo>
                    <a:pt x="18624" y="15053"/>
                  </a:lnTo>
                  <a:cubicBezTo>
                    <a:pt x="18845" y="15274"/>
                    <a:pt x="18845" y="15633"/>
                    <a:pt x="18624" y="15854"/>
                  </a:cubicBezTo>
                  <a:lnTo>
                    <a:pt x="18226" y="16255"/>
                  </a:lnTo>
                  <a:lnTo>
                    <a:pt x="15022" y="13051"/>
                  </a:lnTo>
                  <a:lnTo>
                    <a:pt x="15421" y="12650"/>
                  </a:lnTo>
                  <a:cubicBezTo>
                    <a:pt x="15526" y="12544"/>
                    <a:pt x="15671" y="12484"/>
                    <a:pt x="15822" y="12484"/>
                  </a:cubicBezTo>
                  <a:close/>
                  <a:moveTo>
                    <a:pt x="2881" y="2508"/>
                  </a:moveTo>
                  <a:lnTo>
                    <a:pt x="6073" y="5699"/>
                  </a:lnTo>
                  <a:cubicBezTo>
                    <a:pt x="5227" y="6656"/>
                    <a:pt x="5275" y="8103"/>
                    <a:pt x="6175" y="9005"/>
                  </a:cubicBezTo>
                  <a:lnTo>
                    <a:pt x="10910" y="13743"/>
                  </a:lnTo>
                  <a:cubicBezTo>
                    <a:pt x="11379" y="14214"/>
                    <a:pt x="11998" y="14451"/>
                    <a:pt x="12618" y="14451"/>
                  </a:cubicBezTo>
                  <a:cubicBezTo>
                    <a:pt x="13188" y="14451"/>
                    <a:pt x="13758" y="14252"/>
                    <a:pt x="14216" y="13849"/>
                  </a:cubicBezTo>
                  <a:lnTo>
                    <a:pt x="17408" y="17040"/>
                  </a:lnTo>
                  <a:cubicBezTo>
                    <a:pt x="16480" y="17810"/>
                    <a:pt x="15350" y="18190"/>
                    <a:pt x="14222" y="18190"/>
                  </a:cubicBezTo>
                  <a:cubicBezTo>
                    <a:pt x="12939" y="18190"/>
                    <a:pt x="11660" y="17697"/>
                    <a:pt x="10689" y="16726"/>
                  </a:cubicBezTo>
                  <a:lnTo>
                    <a:pt x="10692" y="16726"/>
                  </a:lnTo>
                  <a:lnTo>
                    <a:pt x="3192" y="9226"/>
                  </a:lnTo>
                  <a:cubicBezTo>
                    <a:pt x="1371" y="7402"/>
                    <a:pt x="1235" y="4491"/>
                    <a:pt x="2881" y="2508"/>
                  </a:cubicBezTo>
                  <a:close/>
                  <a:moveTo>
                    <a:pt x="4468" y="1"/>
                  </a:moveTo>
                  <a:cubicBezTo>
                    <a:pt x="4034" y="1"/>
                    <a:pt x="3600" y="166"/>
                    <a:pt x="3267" y="497"/>
                  </a:cubicBezTo>
                  <a:lnTo>
                    <a:pt x="2473" y="1285"/>
                  </a:lnTo>
                  <a:lnTo>
                    <a:pt x="2464" y="1294"/>
                  </a:lnTo>
                  <a:lnTo>
                    <a:pt x="2458" y="1300"/>
                  </a:lnTo>
                  <a:lnTo>
                    <a:pt x="2392" y="1366"/>
                  </a:lnTo>
                  <a:cubicBezTo>
                    <a:pt x="0" y="3758"/>
                    <a:pt x="0" y="7635"/>
                    <a:pt x="2392" y="10026"/>
                  </a:cubicBezTo>
                  <a:lnTo>
                    <a:pt x="9889" y="17529"/>
                  </a:lnTo>
                  <a:cubicBezTo>
                    <a:pt x="11086" y="18725"/>
                    <a:pt x="12654" y="19323"/>
                    <a:pt x="14222" y="19323"/>
                  </a:cubicBezTo>
                  <a:cubicBezTo>
                    <a:pt x="15789" y="19323"/>
                    <a:pt x="17356" y="18725"/>
                    <a:pt x="18552" y="17529"/>
                  </a:cubicBezTo>
                  <a:lnTo>
                    <a:pt x="18624" y="17457"/>
                  </a:lnTo>
                  <a:lnTo>
                    <a:pt x="19425" y="16657"/>
                  </a:lnTo>
                  <a:cubicBezTo>
                    <a:pt x="20089" y="15992"/>
                    <a:pt x="20089" y="14917"/>
                    <a:pt x="19425" y="14253"/>
                  </a:cubicBezTo>
                  <a:lnTo>
                    <a:pt x="17024" y="11850"/>
                  </a:lnTo>
                  <a:cubicBezTo>
                    <a:pt x="16692" y="11518"/>
                    <a:pt x="16257" y="11352"/>
                    <a:pt x="15822" y="11352"/>
                  </a:cubicBezTo>
                  <a:cubicBezTo>
                    <a:pt x="15388" y="11352"/>
                    <a:pt x="14953" y="11518"/>
                    <a:pt x="14621" y="11850"/>
                  </a:cubicBezTo>
                  <a:lnTo>
                    <a:pt x="13820" y="12650"/>
                  </a:lnTo>
                  <a:lnTo>
                    <a:pt x="13531" y="12943"/>
                  </a:lnTo>
                  <a:cubicBezTo>
                    <a:pt x="13278" y="13193"/>
                    <a:pt x="12949" y="13319"/>
                    <a:pt x="12620" y="13319"/>
                  </a:cubicBezTo>
                  <a:cubicBezTo>
                    <a:pt x="12291" y="13319"/>
                    <a:pt x="11962" y="13193"/>
                    <a:pt x="11710" y="12943"/>
                  </a:cubicBezTo>
                  <a:lnTo>
                    <a:pt x="6978" y="8205"/>
                  </a:lnTo>
                  <a:cubicBezTo>
                    <a:pt x="6474" y="7704"/>
                    <a:pt x="6474" y="6889"/>
                    <a:pt x="6978" y="6385"/>
                  </a:cubicBezTo>
                  <a:lnTo>
                    <a:pt x="7268" y="6095"/>
                  </a:lnTo>
                  <a:lnTo>
                    <a:pt x="8068" y="5294"/>
                  </a:lnTo>
                  <a:cubicBezTo>
                    <a:pt x="8733" y="4630"/>
                    <a:pt x="8733" y="3555"/>
                    <a:pt x="8068" y="2891"/>
                  </a:cubicBezTo>
                  <a:lnTo>
                    <a:pt x="5668" y="497"/>
                  </a:lnTo>
                  <a:cubicBezTo>
                    <a:pt x="5336" y="166"/>
                    <a:pt x="4902" y="1"/>
                    <a:pt x="4468" y="1"/>
                  </a:cubicBezTo>
                  <a:close/>
                </a:path>
              </a:pathLst>
            </a:custGeom>
            <a:solidFill>
              <a:srgbClr val="ED7000"/>
            </a:solidFill>
            <a:ln>
              <a:solidFill>
                <a:srgbClr val="ED7D31"/>
              </a:solid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sz="2000">
                <a:solidFill>
                  <a:schemeClr val="tx1">
                    <a:lumMod val="75000"/>
                    <a:lumOff val="25000"/>
                  </a:schemeClr>
                </a:solidFill>
              </a:endParaRPr>
            </a:p>
          </p:txBody>
        </p:sp>
        <p:sp>
          <p:nvSpPr>
            <p:cNvPr id="12" name="Google Shape;5412;p61">
              <a:extLst>
                <a:ext uri="{FF2B5EF4-FFF2-40B4-BE49-F238E27FC236}">
                  <a16:creationId xmlns:a16="http://schemas.microsoft.com/office/drawing/2014/main" id="{518A5E2A-C7B6-962E-2FC0-6496418B243E}"/>
                </a:ext>
              </a:extLst>
            </p:cNvPr>
            <p:cNvSpPr txBox="1">
              <a:spLocks/>
            </p:cNvSpPr>
            <p:nvPr/>
          </p:nvSpPr>
          <p:spPr>
            <a:xfrm>
              <a:off x="1817630" y="5470632"/>
              <a:ext cx="3638400" cy="36737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a:buClr>
                  <a:schemeClr val="dk1"/>
                </a:buClr>
                <a:buSzPts val="1100"/>
                <a:buFont typeface="Arial"/>
                <a:buNone/>
              </a:pPr>
              <a:r>
                <a:rPr lang="en-CA" sz="2400">
                  <a:solidFill>
                    <a:schemeClr val="tx1"/>
                  </a:solidFill>
                  <a:latin typeface="+mn-lt"/>
                </a:rPr>
                <a:t>PSO@BORNontario.ca</a:t>
              </a:r>
            </a:p>
            <a:p>
              <a:pPr marL="0"/>
              <a:endParaRPr lang="en-CA" sz="2000">
                <a:solidFill>
                  <a:schemeClr val="tx1">
                    <a:lumMod val="75000"/>
                    <a:lumOff val="25000"/>
                  </a:schemeClr>
                </a:solidFill>
              </a:endParaRPr>
            </a:p>
          </p:txBody>
        </p:sp>
        <p:sp>
          <p:nvSpPr>
            <p:cNvPr id="13" name="Google Shape;5412;p61">
              <a:extLst>
                <a:ext uri="{FF2B5EF4-FFF2-40B4-BE49-F238E27FC236}">
                  <a16:creationId xmlns:a16="http://schemas.microsoft.com/office/drawing/2014/main" id="{86FF2720-294A-7601-5FF8-C8B753497475}"/>
                </a:ext>
              </a:extLst>
            </p:cNvPr>
            <p:cNvSpPr txBox="1">
              <a:spLocks/>
            </p:cNvSpPr>
            <p:nvPr/>
          </p:nvSpPr>
          <p:spPr>
            <a:xfrm>
              <a:off x="1800611" y="6018531"/>
              <a:ext cx="5054769" cy="62027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buClr>
                  <a:schemeClr val="dk1"/>
                </a:buClr>
                <a:buSzPts val="1100"/>
              </a:pPr>
              <a:r>
                <a:rPr lang="en-CA" sz="2000">
                  <a:solidFill>
                    <a:schemeClr val="tx1">
                      <a:lumMod val="75000"/>
                      <a:lumOff val="25000"/>
                    </a:schemeClr>
                  </a:solidFill>
                  <a:latin typeface="+mn-lt"/>
                </a:rPr>
                <a:t> </a:t>
              </a:r>
              <a:r>
                <a:rPr lang="en-CA" sz="2400">
                  <a:solidFill>
                    <a:schemeClr val="tx1"/>
                  </a:solidFill>
                  <a:latin typeface="+mn-lt"/>
                </a:rPr>
                <a:t>613-737-2281 / Toll free: 1-933-351-6490</a:t>
              </a:r>
            </a:p>
            <a:p>
              <a:pPr marL="0"/>
              <a:endParaRPr lang="en-CA" sz="2000">
                <a:solidFill>
                  <a:schemeClr val="tx1">
                    <a:lumMod val="75000"/>
                    <a:lumOff val="25000"/>
                  </a:schemeClr>
                </a:solidFill>
                <a:latin typeface="+mn-lt"/>
              </a:endParaRPr>
            </a:p>
          </p:txBody>
        </p:sp>
        <p:sp>
          <p:nvSpPr>
            <p:cNvPr id="14" name="Title 5">
              <a:extLst>
                <a:ext uri="{FF2B5EF4-FFF2-40B4-BE49-F238E27FC236}">
                  <a16:creationId xmlns:a16="http://schemas.microsoft.com/office/drawing/2014/main" id="{04D35561-899C-67CE-ABF3-7E85071BA69E}"/>
                </a:ext>
              </a:extLst>
            </p:cNvPr>
            <p:cNvSpPr txBox="1">
              <a:spLocks/>
            </p:cNvSpPr>
            <p:nvPr/>
          </p:nvSpPr>
          <p:spPr>
            <a:xfrm>
              <a:off x="1273663" y="5024882"/>
              <a:ext cx="2091431" cy="492176"/>
            </a:xfrm>
            <a:prstGeom prst="rect">
              <a:avLst/>
            </a:prstGeom>
          </p:spPr>
          <p:txBody>
            <a:bodyPr vert="horz" lIns="91440" tIns="45720" rIns="91440" bIns="45720" rtlCol="0" anchor="ctr">
              <a:normAutofit/>
            </a:bodyPr>
            <a:lstStyle>
              <a:lvl1pPr algn="l" defTabSz="685766" rtl="0" eaLnBrk="1" latinLnBrk="0" hangingPunct="1">
                <a:lnSpc>
                  <a:spcPct val="90000"/>
                </a:lnSpc>
                <a:spcBef>
                  <a:spcPct val="0"/>
                </a:spcBef>
                <a:buNone/>
                <a:defRPr sz="3300" b="1" kern="1200">
                  <a:solidFill>
                    <a:schemeClr val="tx1"/>
                  </a:solidFill>
                  <a:latin typeface="+mj-lt"/>
                  <a:ea typeface="+mj-ea"/>
                  <a:cs typeface="+mj-cs"/>
                </a:defRPr>
              </a:lvl1pPr>
            </a:lstStyle>
            <a:p>
              <a:r>
                <a:rPr lang="en-US" sz="2400">
                  <a:latin typeface="+mn-lt"/>
                </a:rPr>
                <a:t>Contact Us</a:t>
              </a:r>
            </a:p>
          </p:txBody>
        </p:sp>
      </p:grpSp>
      <p:sp>
        <p:nvSpPr>
          <p:cNvPr id="16" name="Title 15">
            <a:extLst>
              <a:ext uri="{FF2B5EF4-FFF2-40B4-BE49-F238E27FC236}">
                <a16:creationId xmlns:a16="http://schemas.microsoft.com/office/drawing/2014/main" id="{1A0C53A9-7CB2-D4A3-0B19-C7067BA0B8FF}"/>
              </a:ext>
            </a:extLst>
          </p:cNvPr>
          <p:cNvSpPr>
            <a:spLocks noGrp="1"/>
          </p:cNvSpPr>
          <p:nvPr>
            <p:ph type="title"/>
          </p:nvPr>
        </p:nvSpPr>
        <p:spPr/>
        <p:txBody>
          <a:bodyPr>
            <a:normAutofit/>
          </a:bodyPr>
          <a:lstStyle/>
          <a:p>
            <a:r>
              <a:rPr lang="en-US" sz="4000"/>
              <a:t>More Information</a:t>
            </a:r>
          </a:p>
        </p:txBody>
      </p:sp>
      <p:sp>
        <p:nvSpPr>
          <p:cNvPr id="17" name="Rectangle: Rounded Corners 16">
            <a:extLst>
              <a:ext uri="{FF2B5EF4-FFF2-40B4-BE49-F238E27FC236}">
                <a16:creationId xmlns:a16="http://schemas.microsoft.com/office/drawing/2014/main" id="{44D3C671-1352-84E1-C845-EA1C1DBA415E}"/>
              </a:ext>
            </a:extLst>
          </p:cNvPr>
          <p:cNvSpPr/>
          <p:nvPr/>
        </p:nvSpPr>
        <p:spPr>
          <a:xfrm>
            <a:off x="837174" y="1598106"/>
            <a:ext cx="3633226" cy="4589333"/>
          </a:xfrm>
          <a:prstGeom prst="roundRect">
            <a:avLst/>
          </a:prstGeom>
          <a:noFill/>
          <a:ln w="28575">
            <a:solidFill>
              <a:srgbClr val="108B9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Rounded Corners 17">
            <a:extLst>
              <a:ext uri="{FF2B5EF4-FFF2-40B4-BE49-F238E27FC236}">
                <a16:creationId xmlns:a16="http://schemas.microsoft.com/office/drawing/2014/main" id="{583233CE-7029-A8FC-3873-14EFDF6EA780}"/>
              </a:ext>
            </a:extLst>
          </p:cNvPr>
          <p:cNvSpPr/>
          <p:nvPr/>
        </p:nvSpPr>
        <p:spPr>
          <a:xfrm>
            <a:off x="4903525" y="1361054"/>
            <a:ext cx="6866581" cy="4094866"/>
          </a:xfrm>
          <a:prstGeom prst="roundRect">
            <a:avLst/>
          </a:prstGeom>
          <a:noFill/>
          <a:ln w="28575">
            <a:solidFill>
              <a:srgbClr val="108B9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813182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3ACB2E752D3CC6419FAF40FD2D60CC9B" ma:contentTypeVersion="13" ma:contentTypeDescription="Create a new document." ma:contentTypeScope="" ma:versionID="1f29f51a100bbec879adac135c64d5d3">
  <xsd:schema xmlns:xsd="http://www.w3.org/2001/XMLSchema" xmlns:xs="http://www.w3.org/2001/XMLSchema" xmlns:p="http://schemas.microsoft.com/office/2006/metadata/properties" xmlns:ns2="67e28040-20cc-4bcf-bef0-93dc1c69b136" xmlns:ns3="19cba4b7-81cf-4626-8b23-b6dc7c04b179" targetNamespace="http://schemas.microsoft.com/office/2006/metadata/properties" ma:root="true" ma:fieldsID="610fe7ab5e013c51336df5abcf95d39a" ns2:_="" ns3:_="">
    <xsd:import namespace="67e28040-20cc-4bcf-bef0-93dc1c69b136"/>
    <xsd:import namespace="19cba4b7-81cf-4626-8b23-b6dc7c04b179"/>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ObjectDetectorVersions" minOccurs="0"/>
                <xsd:element ref="ns2:SharedWithUsers" minOccurs="0"/>
                <xsd:element ref="ns2:SharedWithDetail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SearchPropertie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e28040-20cc-4bcf-bef0-93dc1c69b136"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41f7dd9d-47b3-466a-ba4b-51324e19cbf6}" ma:internalName="TaxCatchAll" ma:showField="CatchAllData" ma:web="67e28040-20cc-4bcf-bef0-93dc1c69b136">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9cba4b7-81cf-4626-8b23-b6dc7c04b179"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affb9944-b075-4f56-b00c-41cffaffdfc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DateTaken" ma:index="23" nillable="true" ma:displayName="MediaServiceDateTaken" ma:hidden="true" ma:indexed="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_dlc_DocId xmlns="67e28040-20cc-4bcf-bef0-93dc1c69b136">S3SCQYCD3A47-135859646-3225</_dlc_DocId>
    <lcf76f155ced4ddcb4097134ff3c332f xmlns="19cba4b7-81cf-4626-8b23-b6dc7c04b179">
      <Terms xmlns="http://schemas.microsoft.com/office/infopath/2007/PartnerControls"/>
    </lcf76f155ced4ddcb4097134ff3c332f>
    <TaxCatchAll xmlns="67e28040-20cc-4bcf-bef0-93dc1c69b136" xsi:nil="true"/>
    <_dlc_DocIdUrl xmlns="67e28040-20cc-4bcf-bef0-93dc1c69b136">
      <Url>https://mycheo.sharepoint.com/sites/SS_BORN_BORN/_layouts/15/DocIdRedir.aspx?ID=S3SCQYCD3A47-135859646-3225</Url>
      <Description>S3SCQYCD3A47-135859646-3225</Description>
    </_dlc_DocIdUrl>
  </documentManagement>
</p:properties>
</file>

<file path=customXml/itemProps1.xml><?xml version="1.0" encoding="utf-8"?>
<ds:datastoreItem xmlns:ds="http://schemas.openxmlformats.org/officeDocument/2006/customXml" ds:itemID="{5423051C-295A-4288-81FE-B1D86AE01202}">
  <ds:schemaRefs>
    <ds:schemaRef ds:uri="http://schemas.microsoft.com/sharepoint/v3/contenttype/forms"/>
  </ds:schemaRefs>
</ds:datastoreItem>
</file>

<file path=customXml/itemProps2.xml><?xml version="1.0" encoding="utf-8"?>
<ds:datastoreItem xmlns:ds="http://schemas.openxmlformats.org/officeDocument/2006/customXml" ds:itemID="{9E32EBFB-5784-4272-AA5F-D00B75C5DFBA}">
  <ds:schemaRefs>
    <ds:schemaRef ds:uri="http://schemas.microsoft.com/sharepoint/events"/>
  </ds:schemaRefs>
</ds:datastoreItem>
</file>

<file path=customXml/itemProps3.xml><?xml version="1.0" encoding="utf-8"?>
<ds:datastoreItem xmlns:ds="http://schemas.openxmlformats.org/officeDocument/2006/customXml" ds:itemID="{5C880198-EE63-4C08-A6E5-5F5A81E7616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e28040-20cc-4bcf-bef0-93dc1c69b136"/>
    <ds:schemaRef ds:uri="19cba4b7-81cf-4626-8b23-b6dc7c04b1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20985817-4E0B-4AF6-91E4-18F4E9DB46D4}">
  <ds:schemaRefs>
    <ds:schemaRef ds:uri="http://schemas.microsoft.com/office/2006/metadata/properties"/>
    <ds:schemaRef ds:uri="http://schemas.microsoft.com/office/infopath/2007/PartnerControls"/>
    <ds:schemaRef ds:uri="67e28040-20cc-4bcf-bef0-93dc1c69b136"/>
    <ds:schemaRef ds:uri="19cba4b7-81cf-4626-8b23-b6dc7c04b179"/>
  </ds:schemaRefs>
</ds:datastoreItem>
</file>

<file path=docProps/app.xml><?xml version="1.0" encoding="utf-8"?>
<Properties xmlns="http://schemas.openxmlformats.org/officeDocument/2006/extended-properties" xmlns:vt="http://schemas.openxmlformats.org/officeDocument/2006/docPropsVTypes">
  <TotalTime>3158</TotalTime>
  <Words>1401</Words>
  <Application>Microsoft Office PowerPoint</Application>
  <PresentationFormat>Widescreen</PresentationFormat>
  <Paragraphs>143</Paragraphs>
  <Slides>7</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Aptos</vt:lpstr>
      <vt:lpstr>Aptos Display</vt:lpstr>
      <vt:lpstr>Arial</vt:lpstr>
      <vt:lpstr>Calibri</vt:lpstr>
      <vt:lpstr>Calibri Light</vt:lpstr>
      <vt:lpstr>Courier New</vt:lpstr>
      <vt:lpstr>Symbol</vt:lpstr>
      <vt:lpstr>Times New Roman</vt:lpstr>
      <vt:lpstr>Office Theme</vt:lpstr>
      <vt:lpstr>Introducing  Non-Invasive Fetal Blood Group Genotyping In Ontario</vt:lpstr>
      <vt:lpstr>Non-Invasive Fetal Blood Group Genotyping Tests Coming to Ontario (Late 2025)</vt:lpstr>
      <vt:lpstr>PowerPoint Presentation</vt:lpstr>
      <vt:lpstr>Key Information About Fetal RHD Screening</vt:lpstr>
      <vt:lpstr>PowerPoint Presentation</vt:lpstr>
      <vt:lpstr>Key Information About Allo-FBGG</vt:lpstr>
      <vt:lpstr>More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Introducing  Non-Invasive Fetal Blood Group Genotyping In Ontario</dc:title>
  <dc:creator>Ward, Vicky</dc:creator>
  <cp:lastModifiedBy>Thompson, Troy</cp:lastModifiedBy>
  <cp:revision>3</cp:revision>
  <dcterms:created xsi:type="dcterms:W3CDTF">2025-06-10T15:02:02Z</dcterms:created>
  <dcterms:modified xsi:type="dcterms:W3CDTF">2025-07-31T13:40:53Z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0x0101003ACB2E752D3CC6419FAF40FD2D60CC9B</vt:lpwstr>
  </property>
  <property fmtid="{D5CDD505-2E9C-101B-9397-08002B2CF9AE}" pid="3" name="_dlc_DocIdItemGuid">
    <vt:lpwstr>e1e50112-6641-4d9d-b119-1b42f247539b</vt:lpwstr>
  </property>
  <property fmtid="{D5CDD505-2E9C-101B-9397-08002B2CF9AE}" pid="4" name="MediaServiceImageTags">
    <vt:lpwstr/>
  </property>
</Properties>
</file>