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 id="2147483696" r:id="rId8"/>
  </p:sldMasterIdLst>
  <p:notesMasterIdLst>
    <p:notesMasterId r:id="rId139"/>
  </p:notesMasterIdLst>
  <p:sldIdLst>
    <p:sldId id="1573" r:id="rId9"/>
    <p:sldId id="261" r:id="rId10"/>
    <p:sldId id="1614" r:id="rId11"/>
    <p:sldId id="1616" r:id="rId12"/>
    <p:sldId id="273" r:id="rId13"/>
    <p:sldId id="304" r:id="rId14"/>
    <p:sldId id="415" r:id="rId15"/>
    <p:sldId id="267" r:id="rId16"/>
    <p:sldId id="279" r:id="rId17"/>
    <p:sldId id="363" r:id="rId18"/>
    <p:sldId id="266" r:id="rId19"/>
    <p:sldId id="364" r:id="rId20"/>
    <p:sldId id="263" r:id="rId21"/>
    <p:sldId id="365" r:id="rId22"/>
    <p:sldId id="270" r:id="rId23"/>
    <p:sldId id="366" r:id="rId24"/>
    <p:sldId id="271" r:id="rId25"/>
    <p:sldId id="367" r:id="rId26"/>
    <p:sldId id="272" r:id="rId27"/>
    <p:sldId id="406" r:id="rId28"/>
    <p:sldId id="386" r:id="rId29"/>
    <p:sldId id="1641" r:id="rId30"/>
    <p:sldId id="1642" r:id="rId31"/>
    <p:sldId id="1624" r:id="rId32"/>
    <p:sldId id="1625" r:id="rId33"/>
    <p:sldId id="1626" r:id="rId34"/>
    <p:sldId id="1627" r:id="rId35"/>
    <p:sldId id="1628" r:id="rId36"/>
    <p:sldId id="1629" r:id="rId37"/>
    <p:sldId id="1630" r:id="rId38"/>
    <p:sldId id="1631" r:id="rId39"/>
    <p:sldId id="1632" r:id="rId40"/>
    <p:sldId id="1633" r:id="rId41"/>
    <p:sldId id="1634" r:id="rId42"/>
    <p:sldId id="1635" r:id="rId43"/>
    <p:sldId id="1636" r:id="rId44"/>
    <p:sldId id="1637" r:id="rId45"/>
    <p:sldId id="1638" r:id="rId46"/>
    <p:sldId id="276" r:id="rId47"/>
    <p:sldId id="381" r:id="rId48"/>
    <p:sldId id="1639" r:id="rId49"/>
    <p:sldId id="278" r:id="rId50"/>
    <p:sldId id="280" r:id="rId51"/>
    <p:sldId id="368" r:id="rId52"/>
    <p:sldId id="281" r:id="rId53"/>
    <p:sldId id="369" r:id="rId54"/>
    <p:sldId id="282" r:id="rId55"/>
    <p:sldId id="283" r:id="rId56"/>
    <p:sldId id="370" r:id="rId57"/>
    <p:sldId id="284" r:id="rId58"/>
    <p:sldId id="371" r:id="rId59"/>
    <p:sldId id="285" r:id="rId60"/>
    <p:sldId id="390" r:id="rId61"/>
    <p:sldId id="408" r:id="rId62"/>
    <p:sldId id="286" r:id="rId63"/>
    <p:sldId id="380" r:id="rId64"/>
    <p:sldId id="1640" r:id="rId65"/>
    <p:sldId id="305" r:id="rId66"/>
    <p:sldId id="303" r:id="rId67"/>
    <p:sldId id="372" r:id="rId68"/>
    <p:sldId id="306" r:id="rId69"/>
    <p:sldId id="373" r:id="rId70"/>
    <p:sldId id="308" r:id="rId71"/>
    <p:sldId id="374" r:id="rId72"/>
    <p:sldId id="310" r:id="rId73"/>
    <p:sldId id="375" r:id="rId74"/>
    <p:sldId id="313" r:id="rId75"/>
    <p:sldId id="314" r:id="rId76"/>
    <p:sldId id="401" r:id="rId77"/>
    <p:sldId id="409" r:id="rId78"/>
    <p:sldId id="315" r:id="rId79"/>
    <p:sldId id="316" r:id="rId80"/>
    <p:sldId id="1643" r:id="rId81"/>
    <p:sldId id="288" r:id="rId82"/>
    <p:sldId id="292" r:id="rId83"/>
    <p:sldId id="376" r:id="rId84"/>
    <p:sldId id="293" r:id="rId85"/>
    <p:sldId id="377" r:id="rId86"/>
    <p:sldId id="294" r:id="rId87"/>
    <p:sldId id="378" r:id="rId88"/>
    <p:sldId id="296" r:id="rId89"/>
    <p:sldId id="379" r:id="rId90"/>
    <p:sldId id="362" r:id="rId91"/>
    <p:sldId id="297" r:id="rId92"/>
    <p:sldId id="394" r:id="rId93"/>
    <p:sldId id="412" r:id="rId94"/>
    <p:sldId id="298" r:id="rId95"/>
    <p:sldId id="299" r:id="rId96"/>
    <p:sldId id="1644" r:id="rId97"/>
    <p:sldId id="1647" r:id="rId98"/>
    <p:sldId id="1648" r:id="rId99"/>
    <p:sldId id="1649" r:id="rId100"/>
    <p:sldId id="1650" r:id="rId101"/>
    <p:sldId id="1651" r:id="rId102"/>
    <p:sldId id="1652" r:id="rId103"/>
    <p:sldId id="1653" r:id="rId104"/>
    <p:sldId id="1654" r:id="rId105"/>
    <p:sldId id="424" r:id="rId106"/>
    <p:sldId id="426" r:id="rId107"/>
    <p:sldId id="428" r:id="rId108"/>
    <p:sldId id="1655" r:id="rId109"/>
    <p:sldId id="431" r:id="rId110"/>
    <p:sldId id="433" r:id="rId111"/>
    <p:sldId id="1645" r:id="rId112"/>
    <p:sldId id="1646" r:id="rId113"/>
    <p:sldId id="324" r:id="rId114"/>
    <p:sldId id="340" r:id="rId115"/>
    <p:sldId id="341" r:id="rId116"/>
    <p:sldId id="326" r:id="rId117"/>
    <p:sldId id="325" r:id="rId118"/>
    <p:sldId id="382" r:id="rId119"/>
    <p:sldId id="1622" r:id="rId120"/>
    <p:sldId id="1619" r:id="rId121"/>
    <p:sldId id="1618" r:id="rId122"/>
    <p:sldId id="1620" r:id="rId123"/>
    <p:sldId id="335" r:id="rId124"/>
    <p:sldId id="383" r:id="rId125"/>
    <p:sldId id="334" r:id="rId126"/>
    <p:sldId id="1621" r:id="rId127"/>
    <p:sldId id="265" r:id="rId128"/>
    <p:sldId id="384" r:id="rId129"/>
    <p:sldId id="345" r:id="rId130"/>
    <p:sldId id="352" r:id="rId131"/>
    <p:sldId id="351" r:id="rId132"/>
    <p:sldId id="357" r:id="rId133"/>
    <p:sldId id="264" r:id="rId134"/>
    <p:sldId id="339" r:id="rId135"/>
    <p:sldId id="349" r:id="rId136"/>
    <p:sldId id="356" r:id="rId137"/>
    <p:sldId id="1623" r:id="rId1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0000"/>
    <a:srgbClr val="B32017"/>
    <a:srgbClr val="FFFFFF"/>
    <a:srgbClr val="C00000"/>
    <a:srgbClr val="083459"/>
    <a:srgbClr val="FF0000"/>
    <a:srgbClr val="83BF87"/>
    <a:srgbClr val="53917E"/>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AB956-18B0-4FE2-9B32-BD34980FFBA5}" v="4" dt="2025-12-01T16:06:16.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5773" autoAdjust="0"/>
  </p:normalViewPr>
  <p:slideViewPr>
    <p:cSldViewPr snapToGrid="0">
      <p:cViewPr varScale="1">
        <p:scale>
          <a:sx n="165" d="100"/>
          <a:sy n="165" d="100"/>
        </p:scale>
        <p:origin x="19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notesMaster" Target="notesMasters/notesMaster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slide" Target="slides/slide127.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6"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64AE9-C6D1-44B4-858B-F60944347B2E}" type="datetimeFigureOut">
              <a:rPr lang="en-CA" smtClean="0"/>
              <a:t>2025-12-11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9D2F9-F8A5-4224-80A8-560F94415CDB}" type="slidenum">
              <a:rPr lang="en-CA" smtClean="0"/>
              <a:t>‹#›</a:t>
            </a:fld>
            <a:endParaRPr lang="en-CA" dirty="0"/>
          </a:p>
        </p:txBody>
      </p:sp>
    </p:spTree>
    <p:extLst>
      <p:ext uri="{BB962C8B-B14F-4D97-AF65-F5344CB8AC3E}">
        <p14:creationId xmlns:p14="http://schemas.microsoft.com/office/powerpoint/2010/main" val="373678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91727-86B9-EDE7-F4CB-35632317F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B5346-9A23-1970-3BDA-D70849269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D9877-87F8-DBA0-E713-200B2723D2D5}"/>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06811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23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D897C-0067-5830-DE40-402263A92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A038F-A1D0-3288-4331-4E0EF5A9B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DB3D0-8F49-A701-7765-5826647A161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49CADD0-6B11-D3A4-9174-0DD7AB7122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22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89D2F9-F8A5-4224-80A8-560F94415CDB}" type="slidenum">
              <a:rPr lang="en-CA" smtClean="0"/>
              <a:t>68</a:t>
            </a:fld>
            <a:endParaRPr lang="en-CA" dirty="0"/>
          </a:p>
        </p:txBody>
      </p:sp>
    </p:spTree>
    <p:extLst>
      <p:ext uri="{BB962C8B-B14F-4D97-AF65-F5344CB8AC3E}">
        <p14:creationId xmlns:p14="http://schemas.microsoft.com/office/powerpoint/2010/main" val="373679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034F-065A-DA5D-408E-1B8BCF885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35B61-4497-F931-E178-74B2D0C02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14180-AB56-8483-891D-8F64108670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22D5303F-BC1F-BC44-CBE4-EF0AF0056A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64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AE848-BB36-1F67-D579-A15AE52D3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EB182-2CAE-CCFD-00FB-34293F04B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5D778-AD37-2DFA-050E-1117FFB62F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2A9A3E09-C3C2-4137-508F-34E251403A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40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89D2F9-F8A5-4224-80A8-560F94415CDB}" type="slidenum">
              <a:rPr lang="en-CA" smtClean="0"/>
              <a:t>78</a:t>
            </a:fld>
            <a:endParaRPr lang="en-CA" dirty="0"/>
          </a:p>
        </p:txBody>
      </p:sp>
    </p:spTree>
    <p:extLst>
      <p:ext uri="{BB962C8B-B14F-4D97-AF65-F5344CB8AC3E}">
        <p14:creationId xmlns:p14="http://schemas.microsoft.com/office/powerpoint/2010/main" val="628940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70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C6CF-9A8E-A60F-CF16-3B438410D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ABC93-5449-59F0-AA07-56A366A50D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455DC-40F3-C84D-AEB5-745B24EA41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4637C7A6-5D51-BD78-4072-24DF7F5CCE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95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94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9D4B0-3A05-064D-E9D1-0AD6F862A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43E3A-6320-5DC2-1338-88ED351CD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B1A53-D289-8BBA-159C-AC4F4CF9678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053590E-FE94-8CCC-E503-22525346D9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77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89D2F9-F8A5-4224-80A8-560F94415CDB}" type="slidenum">
              <a:rPr lang="en-CA" smtClean="0"/>
              <a:t>15</a:t>
            </a:fld>
            <a:endParaRPr lang="en-CA" dirty="0"/>
          </a:p>
        </p:txBody>
      </p:sp>
    </p:spTree>
    <p:extLst>
      <p:ext uri="{BB962C8B-B14F-4D97-AF65-F5344CB8AC3E}">
        <p14:creationId xmlns:p14="http://schemas.microsoft.com/office/powerpoint/2010/main" val="220275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703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51C20-7685-27E6-AF4B-A75829C3D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17CE6-F743-AFBE-3D31-5C6B8FB71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90E22-B869-FA7A-CD95-7E941AF652F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2185CD4-3C43-4F98-5276-C208A4268F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886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18DD-D778-BDCB-0037-27B7F40AD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1507C-4D04-DD46-D615-B13DBFCD2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6500C-28D6-231F-FFAC-FAD7FF9E26C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B65DB0F-A894-E824-3A21-C22E596D2B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690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4E293-E3AD-4AFE-1E26-357AFA0A9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C5957-993F-A4CE-C03C-4068F1900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C418E-9322-5C29-1E6E-BEFD7CCF54A9}"/>
              </a:ext>
            </a:extLst>
          </p:cNvPr>
          <p:cNvSpPr>
            <a:spLocks noGrp="1"/>
          </p:cNvSpPr>
          <p:nvPr>
            <p:ph type="body" idx="1"/>
          </p:nvPr>
        </p:nvSpPr>
        <p:spPr/>
        <p:txBody>
          <a:bodyPr/>
          <a:lstStyle/>
          <a:p>
            <a:r>
              <a:rPr lang="en-CA" dirty="0"/>
              <a:t>Per CSTM Standards </a:t>
            </a:r>
            <a:br>
              <a:rPr lang="en-CA" dirty="0"/>
            </a:br>
            <a:r>
              <a:rPr lang="en-CA" dirty="0"/>
              <a:t>5.1.1.6 – Traceability </a:t>
            </a:r>
            <a:br>
              <a:rPr lang="en-CA" dirty="0"/>
            </a:br>
            <a:r>
              <a:rPr lang="en-CA" dirty="0"/>
              <a:t>5.6.1 Modified Blood 5.6.2 – Labelling 5.6.2.3 – Modified blood label</a:t>
            </a:r>
          </a:p>
          <a:p>
            <a:r>
              <a:rPr lang="en-CA" dirty="0"/>
              <a:t>5.8 Issuing 5.8.2.6 Issuing – Product Label</a:t>
            </a:r>
          </a:p>
          <a:p>
            <a:r>
              <a:rPr lang="en-CA" dirty="0"/>
              <a:t>5.9.6.2 – Transfusion documentation in health record </a:t>
            </a:r>
          </a:p>
          <a:p>
            <a:endParaRPr lang="en-CA" dirty="0"/>
          </a:p>
        </p:txBody>
      </p:sp>
      <p:sp>
        <p:nvSpPr>
          <p:cNvPr id="4" name="Slide Number Placeholder 3">
            <a:extLst>
              <a:ext uri="{FF2B5EF4-FFF2-40B4-BE49-F238E27FC236}">
                <a16:creationId xmlns:a16="http://schemas.microsoft.com/office/drawing/2014/main" id="{329D5F19-4448-2F5F-454F-4814CBE63F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279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39EED-C77C-D044-6493-50753ACDD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66395-BEB3-1E5A-20C2-51B5FEEF4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325F6-1C18-C18A-1AF9-51A84642BB16}"/>
              </a:ext>
            </a:extLst>
          </p:cNvPr>
          <p:cNvSpPr>
            <a:spLocks noGrp="1"/>
          </p:cNvSpPr>
          <p:nvPr>
            <p:ph type="body" idx="1"/>
          </p:nvPr>
        </p:nvSpPr>
        <p:spPr/>
        <p:txBody>
          <a:bodyPr/>
          <a:lstStyle/>
          <a:p>
            <a:r>
              <a:rPr lang="en-CA" dirty="0"/>
              <a:t>Per CSTM Standards </a:t>
            </a:r>
            <a:br>
              <a:rPr lang="en-CA" dirty="0"/>
            </a:br>
            <a:r>
              <a:rPr lang="en-CA" dirty="0"/>
              <a:t>5.1.1.6 – Traceability </a:t>
            </a:r>
            <a:br>
              <a:rPr lang="en-CA" dirty="0"/>
            </a:br>
            <a:r>
              <a:rPr lang="en-CA" dirty="0"/>
              <a:t>5.6.1 Modified Blood 5.6.2 – Labelling 5.6.2.3 – Modified blood label</a:t>
            </a:r>
          </a:p>
          <a:p>
            <a:r>
              <a:rPr lang="en-CA" dirty="0"/>
              <a:t>5.8 Issuing 5.8.2.6 Issuing – Product Label</a:t>
            </a:r>
          </a:p>
          <a:p>
            <a:r>
              <a:rPr lang="en-CA" dirty="0"/>
              <a:t>5.9.6.2 – Transfusion documentation in health record </a:t>
            </a:r>
          </a:p>
          <a:p>
            <a:endParaRPr lang="en-CA" dirty="0"/>
          </a:p>
        </p:txBody>
      </p:sp>
      <p:sp>
        <p:nvSpPr>
          <p:cNvPr id="4" name="Slide Number Placeholder 3">
            <a:extLst>
              <a:ext uri="{FF2B5EF4-FFF2-40B4-BE49-F238E27FC236}">
                <a16:creationId xmlns:a16="http://schemas.microsoft.com/office/drawing/2014/main" id="{37103EDA-C87C-6725-F9B5-B34A1FF5FB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968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1B199-4314-5091-82BB-CC6F97589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2AA20-5F0E-D2FE-7157-130C0CCED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F37C1-4BC9-9A35-B5FC-3FB8F9E37616}"/>
              </a:ext>
            </a:extLst>
          </p:cNvPr>
          <p:cNvSpPr>
            <a:spLocks noGrp="1"/>
          </p:cNvSpPr>
          <p:nvPr>
            <p:ph type="body" idx="1"/>
          </p:nvPr>
        </p:nvSpPr>
        <p:spPr/>
        <p:txBody>
          <a:bodyPr/>
          <a:lstStyle/>
          <a:p>
            <a:r>
              <a:rPr lang="en-CA" dirty="0"/>
              <a:t>Per CSTM Standards </a:t>
            </a:r>
            <a:br>
              <a:rPr lang="en-CA" dirty="0"/>
            </a:br>
            <a:r>
              <a:rPr lang="en-CA" dirty="0"/>
              <a:t>5.1.1.6 – Traceability </a:t>
            </a:r>
            <a:br>
              <a:rPr lang="en-CA" dirty="0"/>
            </a:br>
            <a:r>
              <a:rPr lang="en-CA" dirty="0"/>
              <a:t>5.6.1 Modified Blood 5.6.2 – Labelling 5.6.2.3 – Modified blood label</a:t>
            </a:r>
          </a:p>
          <a:p>
            <a:r>
              <a:rPr lang="en-CA" dirty="0"/>
              <a:t>5.8 Issuing 5.8.2.6 Issuing – Product Label</a:t>
            </a:r>
          </a:p>
          <a:p>
            <a:r>
              <a:rPr lang="en-CA" dirty="0"/>
              <a:t>5.9.6.2 – Transfusion documentation in health record </a:t>
            </a:r>
          </a:p>
          <a:p>
            <a:endParaRPr lang="en-CA" dirty="0"/>
          </a:p>
        </p:txBody>
      </p:sp>
      <p:sp>
        <p:nvSpPr>
          <p:cNvPr id="4" name="Slide Number Placeholder 3">
            <a:extLst>
              <a:ext uri="{FF2B5EF4-FFF2-40B4-BE49-F238E27FC236}">
                <a16:creationId xmlns:a16="http://schemas.microsoft.com/office/drawing/2014/main" id="{B4D129F5-523A-145C-91A2-AB8E9AD7B7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169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29683-68EC-D2CE-FF46-2835FE1021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7EDA8-3966-AFAC-2C98-17393630B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D7F6D-DF04-426B-5756-56E311EF7993}"/>
              </a:ext>
            </a:extLst>
          </p:cNvPr>
          <p:cNvSpPr>
            <a:spLocks noGrp="1"/>
          </p:cNvSpPr>
          <p:nvPr>
            <p:ph type="body" idx="1"/>
          </p:nvPr>
        </p:nvSpPr>
        <p:spPr/>
        <p:txBody>
          <a:bodyPr/>
          <a:lstStyle/>
          <a:p>
            <a:r>
              <a:rPr lang="en-CA" dirty="0"/>
              <a:t>Per CSTM Standards </a:t>
            </a:r>
            <a:br>
              <a:rPr lang="en-CA" dirty="0"/>
            </a:br>
            <a:r>
              <a:rPr lang="en-CA" dirty="0"/>
              <a:t>5.1.1.6 – Traceability </a:t>
            </a:r>
            <a:br>
              <a:rPr lang="en-CA" dirty="0"/>
            </a:br>
            <a:r>
              <a:rPr lang="en-CA" dirty="0"/>
              <a:t>5.6.1 Modified Blood 5.6.2 – Labelling 5.6.2.3 – Modified blood label</a:t>
            </a:r>
          </a:p>
          <a:p>
            <a:r>
              <a:rPr lang="en-CA" dirty="0"/>
              <a:t>5.8 Issuing 5.8.2.6 Issuing – Product Label</a:t>
            </a:r>
          </a:p>
          <a:p>
            <a:r>
              <a:rPr lang="en-CA" dirty="0"/>
              <a:t>5.9.6.2 – Transfusion documentation in health record </a:t>
            </a:r>
          </a:p>
          <a:p>
            <a:endParaRPr lang="en-CA" dirty="0"/>
          </a:p>
        </p:txBody>
      </p:sp>
      <p:sp>
        <p:nvSpPr>
          <p:cNvPr id="4" name="Slide Number Placeholder 3">
            <a:extLst>
              <a:ext uri="{FF2B5EF4-FFF2-40B4-BE49-F238E27FC236}">
                <a16:creationId xmlns:a16="http://schemas.microsoft.com/office/drawing/2014/main" id="{BE0651C3-13AC-4767-6DE8-D4282BE7C9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132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037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84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4328A-804F-8B8F-4BE7-21B3B9407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A59AC-610A-B17F-86B5-A6338300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C83C7-FA69-CA7F-AD31-B6F79B5BD36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C79E5EA-6996-98B6-EF90-E1A1655112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69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75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52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4328A-804F-8B8F-4BE7-21B3B9407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A59AC-610A-B17F-86B5-A6338300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C83C7-FA69-CA7F-AD31-B6F79B5BD36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C79E5EA-6996-98B6-EF90-E1A1655112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69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75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B747E-59E9-E658-BEBD-011564DDF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9CB50-1B60-41E5-5F17-9E3AAF52D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B1DE20-71B2-365A-E913-D9DD14948243}"/>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AE235B1-BED2-6045-66B1-C5246B6ECC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9D2F9-F8A5-4224-80A8-560F94415CD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25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89D2F9-F8A5-4224-80A8-560F94415CDB}" type="slidenum">
              <a:rPr lang="en-CA" smtClean="0"/>
              <a:t>52</a:t>
            </a:fld>
            <a:endParaRPr lang="en-CA" dirty="0"/>
          </a:p>
        </p:txBody>
      </p:sp>
    </p:spTree>
    <p:extLst>
      <p:ext uri="{BB962C8B-B14F-4D97-AF65-F5344CB8AC3E}">
        <p14:creationId xmlns:p14="http://schemas.microsoft.com/office/powerpoint/2010/main" val="360639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5AF2-0489-149A-903B-830CC9EC6D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AFF1265-091C-0DF0-FDB4-F2BF9471B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38C4D32-F61D-E602-5FFA-3F34EA195F33}"/>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AA7F232E-F46E-09FA-6993-6FDB8BCC1F9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E81C2E7-8D35-915D-1E83-979460A061ED}"/>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250115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87D4-7CB6-148B-B7F7-3D047F1817B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DCA18A-1613-4E4D-EF5B-94967B544C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3F1C5D-EA16-4532-D7E3-C5A17105CAE0}"/>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3C2D3308-4E56-FDAD-F8BF-E42B569AF7C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863E9FF-4E2D-45C8-61E2-D15CB95F258D}"/>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413376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626BD-F9A9-5EFC-ED51-1FE25A4DD6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3795F89-F766-4758-3DB7-45B96EB0F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51E6A9-C986-20F9-A099-342087B1517C}"/>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DD670F9D-6247-B728-C348-67762DDC03F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7278624-7284-2940-F26E-FD713D354824}"/>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295875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descr="report_cover2011_header">
            <a:extLst>
              <a:ext uri="{FF2B5EF4-FFF2-40B4-BE49-F238E27FC236}">
                <a16:creationId xmlns:a16="http://schemas.microsoft.com/office/drawing/2014/main" id="{6452C755-7FD6-EA2D-AF82-C2D4566E04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914400" y="2130426"/>
            <a:ext cx="10363200" cy="1470025"/>
          </a:xfrm>
        </p:spPr>
        <p:txBody>
          <a:bodyPr/>
          <a:lstStyle>
            <a:lvl1pPr>
              <a:defRPr/>
            </a:lvl1pPr>
          </a:lstStyle>
          <a:p>
            <a:r>
              <a:rPr lang="en-CA"/>
              <a:t>Click to edit Master title style</a:t>
            </a:r>
          </a:p>
        </p:txBody>
      </p:sp>
      <p:sp>
        <p:nvSpPr>
          <p:cNvPr id="286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CA"/>
              <a:t>Click to edit Master subtitle style</a:t>
            </a:r>
          </a:p>
        </p:txBody>
      </p:sp>
    </p:spTree>
    <p:extLst>
      <p:ext uri="{BB962C8B-B14F-4D97-AF65-F5344CB8AC3E}">
        <p14:creationId xmlns:p14="http://schemas.microsoft.com/office/powerpoint/2010/main" val="444076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0677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70606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32084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92221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73291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649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591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DA61-0CDC-88D6-CA4F-C79EA84C2B8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807F241-222B-E225-6907-AFF9951F7F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B0E99F-D7A5-F907-A2AF-418A5DFA285D}"/>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92FB6AE-71EC-F1A1-8E83-CA0E06EDD60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3099AB9-6D88-C7FA-17A0-FAA165EC2AFD}"/>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2578126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6438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27509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2479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descr="report_cover2011_header">
            <a:extLst>
              <a:ext uri="{FF2B5EF4-FFF2-40B4-BE49-F238E27FC236}">
                <a16:creationId xmlns:a16="http://schemas.microsoft.com/office/drawing/2014/main" id="{6452C755-7FD6-EA2D-AF82-C2D4566E04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914400" y="2130426"/>
            <a:ext cx="10363200" cy="1470025"/>
          </a:xfrm>
        </p:spPr>
        <p:txBody>
          <a:bodyPr/>
          <a:lstStyle>
            <a:lvl1pPr>
              <a:defRPr/>
            </a:lvl1pPr>
          </a:lstStyle>
          <a:p>
            <a:r>
              <a:rPr lang="en-CA"/>
              <a:t>Click to edit Master title style</a:t>
            </a:r>
          </a:p>
        </p:txBody>
      </p:sp>
      <p:sp>
        <p:nvSpPr>
          <p:cNvPr id="286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CA"/>
              <a:t>Click to edit Master subtitle style</a:t>
            </a:r>
          </a:p>
        </p:txBody>
      </p:sp>
    </p:spTree>
    <p:extLst>
      <p:ext uri="{BB962C8B-B14F-4D97-AF65-F5344CB8AC3E}">
        <p14:creationId xmlns:p14="http://schemas.microsoft.com/office/powerpoint/2010/main" val="1417735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34828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7320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34857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67241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794513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44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A176-C7B6-874C-F01A-FC88DBC954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E9BEDC1-FEC5-AC54-D99B-4A4F61467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C3CE4A-2B83-94DD-48F0-7E237DF2BFC2}"/>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71EE3667-0C67-A812-DCEE-038EEE36DFD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0A2068E-6439-3FC9-DE36-2C3BF9EA70AA}"/>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1696664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8219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9259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13836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83553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5AF2-0489-149A-903B-830CC9EC6D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AFF1265-091C-0DF0-FDB4-F2BF9471B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38C4D32-F61D-E602-5FFA-3F34EA195F33}"/>
              </a:ext>
            </a:extLst>
          </p:cNvPr>
          <p:cNvSpPr>
            <a:spLocks noGrp="1"/>
          </p:cNvSpPr>
          <p:nvPr>
            <p:ph type="dt" sz="half" idx="10"/>
          </p:nvPr>
        </p:nvSpPr>
        <p:spPr/>
        <p:txBody>
          <a:bodyPr/>
          <a:lstStyle/>
          <a:p>
            <a:fld id="{D115B6DE-27FA-4E0E-87B0-AB96BD58A14A}" type="datetime1">
              <a:rPr lang="en-CA" smtClean="0"/>
              <a:t>2025-12-11</a:t>
            </a:fld>
            <a:endParaRPr lang="en-CA" dirty="0"/>
          </a:p>
        </p:txBody>
      </p:sp>
      <p:sp>
        <p:nvSpPr>
          <p:cNvPr id="5" name="Footer Placeholder 4">
            <a:extLst>
              <a:ext uri="{FF2B5EF4-FFF2-40B4-BE49-F238E27FC236}">
                <a16:creationId xmlns:a16="http://schemas.microsoft.com/office/drawing/2014/main" id="{AA7F232E-F46E-09FA-6993-6FDB8BCC1F9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E81C2E7-8D35-915D-1E83-979460A061ED}"/>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3061761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DA61-0CDC-88D6-CA4F-C79EA84C2B8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807F241-222B-E225-6907-AFF9951F7F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B0E99F-D7A5-F907-A2AF-418A5DFA285D}"/>
              </a:ext>
            </a:extLst>
          </p:cNvPr>
          <p:cNvSpPr>
            <a:spLocks noGrp="1"/>
          </p:cNvSpPr>
          <p:nvPr>
            <p:ph type="dt" sz="half" idx="10"/>
          </p:nvPr>
        </p:nvSpPr>
        <p:spPr/>
        <p:txBody>
          <a:bodyPr/>
          <a:lstStyle/>
          <a:p>
            <a:fld id="{30BA22F3-E1A0-4254-809A-49BFCCF9A47A}" type="datetime1">
              <a:rPr lang="en-CA" smtClean="0"/>
              <a:t>2025-12-11</a:t>
            </a:fld>
            <a:endParaRPr lang="en-CA" dirty="0"/>
          </a:p>
        </p:txBody>
      </p:sp>
      <p:sp>
        <p:nvSpPr>
          <p:cNvPr id="5" name="Footer Placeholder 4">
            <a:extLst>
              <a:ext uri="{FF2B5EF4-FFF2-40B4-BE49-F238E27FC236}">
                <a16:creationId xmlns:a16="http://schemas.microsoft.com/office/drawing/2014/main" id="{692FB6AE-71EC-F1A1-8E83-CA0E06EDD60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3099AB9-6D88-C7FA-17A0-FAA165EC2AFD}"/>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2625006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A176-C7B6-874C-F01A-FC88DBC954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E9BEDC1-FEC5-AC54-D99B-4A4F61467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C3CE4A-2B83-94DD-48F0-7E237DF2BFC2}"/>
              </a:ext>
            </a:extLst>
          </p:cNvPr>
          <p:cNvSpPr>
            <a:spLocks noGrp="1"/>
          </p:cNvSpPr>
          <p:nvPr>
            <p:ph type="dt" sz="half" idx="10"/>
          </p:nvPr>
        </p:nvSpPr>
        <p:spPr/>
        <p:txBody>
          <a:bodyPr/>
          <a:lstStyle/>
          <a:p>
            <a:fld id="{5C8C594F-A2F0-40A9-AF69-43007E57C643}" type="datetime1">
              <a:rPr lang="en-CA" smtClean="0"/>
              <a:t>2025-12-11</a:t>
            </a:fld>
            <a:endParaRPr lang="en-CA" dirty="0"/>
          </a:p>
        </p:txBody>
      </p:sp>
      <p:sp>
        <p:nvSpPr>
          <p:cNvPr id="5" name="Footer Placeholder 4">
            <a:extLst>
              <a:ext uri="{FF2B5EF4-FFF2-40B4-BE49-F238E27FC236}">
                <a16:creationId xmlns:a16="http://schemas.microsoft.com/office/drawing/2014/main" id="{71EE3667-0C67-A812-DCEE-038EEE36DFD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0A2068E-6439-3FC9-DE36-2C3BF9EA70AA}"/>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1140898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715F-6FC1-57FF-A98B-1D4717C6477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9AA95A4-BE5E-CAC4-E903-CEF7459858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250AF87-C38B-FFC6-3017-565502C168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7FF2CB3-D13C-9D09-FB31-57ED9575E842}"/>
              </a:ext>
            </a:extLst>
          </p:cNvPr>
          <p:cNvSpPr>
            <a:spLocks noGrp="1"/>
          </p:cNvSpPr>
          <p:nvPr>
            <p:ph type="dt" sz="half" idx="10"/>
          </p:nvPr>
        </p:nvSpPr>
        <p:spPr/>
        <p:txBody>
          <a:bodyPr/>
          <a:lstStyle/>
          <a:p>
            <a:fld id="{703BC035-482E-4398-8A6F-73C7E904A0D1}" type="datetime1">
              <a:rPr lang="en-CA" smtClean="0"/>
              <a:t>2025-12-11</a:t>
            </a:fld>
            <a:endParaRPr lang="en-CA" dirty="0"/>
          </a:p>
        </p:txBody>
      </p:sp>
      <p:sp>
        <p:nvSpPr>
          <p:cNvPr id="6" name="Footer Placeholder 5">
            <a:extLst>
              <a:ext uri="{FF2B5EF4-FFF2-40B4-BE49-F238E27FC236}">
                <a16:creationId xmlns:a16="http://schemas.microsoft.com/office/drawing/2014/main" id="{EF37ECC9-DEF5-ECBE-1D13-302395BD96B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9719E4F-58BF-4317-4E28-0832FB4BB4AD}"/>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2555904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8AAF5-FE03-CF8A-5377-D2033FC08D3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9E98BD-070E-678E-E1CE-8AD09D6EB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53274-49AA-F76F-EF7B-9B3833B11A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C0D75B3-E29C-2BE6-5531-06BD50C29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60176B-B71F-8E80-5B89-27942BFF1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6EC5CAA-37B6-6FB5-EF07-1064DC2EEA46}"/>
              </a:ext>
            </a:extLst>
          </p:cNvPr>
          <p:cNvSpPr>
            <a:spLocks noGrp="1"/>
          </p:cNvSpPr>
          <p:nvPr>
            <p:ph type="dt" sz="half" idx="10"/>
          </p:nvPr>
        </p:nvSpPr>
        <p:spPr/>
        <p:txBody>
          <a:bodyPr/>
          <a:lstStyle/>
          <a:p>
            <a:fld id="{C62E0AC4-499C-4F99-8DC3-5553F77713A5}" type="datetime1">
              <a:rPr lang="en-CA" smtClean="0"/>
              <a:t>2025-12-11</a:t>
            </a:fld>
            <a:endParaRPr lang="en-CA" dirty="0"/>
          </a:p>
        </p:txBody>
      </p:sp>
      <p:sp>
        <p:nvSpPr>
          <p:cNvPr id="8" name="Footer Placeholder 7">
            <a:extLst>
              <a:ext uri="{FF2B5EF4-FFF2-40B4-BE49-F238E27FC236}">
                <a16:creationId xmlns:a16="http://schemas.microsoft.com/office/drawing/2014/main" id="{AE9380EF-F2B3-3389-B05A-4226DA403813}"/>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B513239B-E042-521F-29BE-413DF61BFD9B}"/>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4137771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9B53-4762-0B62-7F14-BD5A9509807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61D1F9F-2D6A-9A5E-150B-AF5548454DCC}"/>
              </a:ext>
            </a:extLst>
          </p:cNvPr>
          <p:cNvSpPr>
            <a:spLocks noGrp="1"/>
          </p:cNvSpPr>
          <p:nvPr>
            <p:ph type="dt" sz="half" idx="10"/>
          </p:nvPr>
        </p:nvSpPr>
        <p:spPr/>
        <p:txBody>
          <a:bodyPr/>
          <a:lstStyle/>
          <a:p>
            <a:fld id="{4A5B2779-C18F-4665-B490-B7C72948A95C}" type="datetime1">
              <a:rPr lang="en-CA" smtClean="0"/>
              <a:t>2025-12-11</a:t>
            </a:fld>
            <a:endParaRPr lang="en-CA" dirty="0"/>
          </a:p>
        </p:txBody>
      </p:sp>
      <p:sp>
        <p:nvSpPr>
          <p:cNvPr id="4" name="Footer Placeholder 3">
            <a:extLst>
              <a:ext uri="{FF2B5EF4-FFF2-40B4-BE49-F238E27FC236}">
                <a16:creationId xmlns:a16="http://schemas.microsoft.com/office/drawing/2014/main" id="{D0F12348-904E-F8F5-F11A-353955046BCA}"/>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3ABB0FC6-57FF-16BD-F4E5-AB0A7B1EA866}"/>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63337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715F-6FC1-57FF-A98B-1D4717C6477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9AA95A4-BE5E-CAC4-E903-CEF7459858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250AF87-C38B-FFC6-3017-565502C168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7FF2CB3-D13C-9D09-FB31-57ED9575E842}"/>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EF37ECC9-DEF5-ECBE-1D13-302395BD96B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9719E4F-58BF-4317-4E28-0832FB4BB4AD}"/>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200505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03381B-D181-D73A-1415-C167EDA0C92E}"/>
              </a:ext>
            </a:extLst>
          </p:cNvPr>
          <p:cNvSpPr>
            <a:spLocks noGrp="1"/>
          </p:cNvSpPr>
          <p:nvPr>
            <p:ph type="dt" sz="half" idx="10"/>
          </p:nvPr>
        </p:nvSpPr>
        <p:spPr/>
        <p:txBody>
          <a:bodyPr/>
          <a:lstStyle/>
          <a:p>
            <a:fld id="{D404E7E5-5808-4F41-9E98-630CAC6C6F67}" type="datetime1">
              <a:rPr lang="en-CA" smtClean="0"/>
              <a:t>2025-12-11</a:t>
            </a:fld>
            <a:endParaRPr lang="en-CA" dirty="0"/>
          </a:p>
        </p:txBody>
      </p:sp>
      <p:sp>
        <p:nvSpPr>
          <p:cNvPr id="3" name="Footer Placeholder 2">
            <a:extLst>
              <a:ext uri="{FF2B5EF4-FFF2-40B4-BE49-F238E27FC236}">
                <a16:creationId xmlns:a16="http://schemas.microsoft.com/office/drawing/2014/main" id="{FE623C19-5D99-5847-8083-FBC31EF82DE2}"/>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EC7B96B1-81AC-334B-95EC-EF73B6BE546B}"/>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1984332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09E9-14F3-70D7-035A-A9ABAC68A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AB67701-465B-B4FB-EDD0-B2D0A8C99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2728111-796B-8375-D384-D071BBE18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25E0A-5358-C7C3-ECE1-12D522A2A460}"/>
              </a:ext>
            </a:extLst>
          </p:cNvPr>
          <p:cNvSpPr>
            <a:spLocks noGrp="1"/>
          </p:cNvSpPr>
          <p:nvPr>
            <p:ph type="dt" sz="half" idx="10"/>
          </p:nvPr>
        </p:nvSpPr>
        <p:spPr/>
        <p:txBody>
          <a:bodyPr/>
          <a:lstStyle/>
          <a:p>
            <a:fld id="{927DADA9-093C-4330-B683-0C49AC50E402}" type="datetime1">
              <a:rPr lang="en-CA" smtClean="0"/>
              <a:t>2025-12-11</a:t>
            </a:fld>
            <a:endParaRPr lang="en-CA" dirty="0"/>
          </a:p>
        </p:txBody>
      </p:sp>
      <p:sp>
        <p:nvSpPr>
          <p:cNvPr id="6" name="Footer Placeholder 5">
            <a:extLst>
              <a:ext uri="{FF2B5EF4-FFF2-40B4-BE49-F238E27FC236}">
                <a16:creationId xmlns:a16="http://schemas.microsoft.com/office/drawing/2014/main" id="{736EE447-D55D-5F14-853C-C298A833751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D88E4009-2E6F-7C8D-E015-98D0A560C2E3}"/>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80409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5C3E-1077-7040-160D-4D98E6D1D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A32F9CE-B330-2F3F-E413-6D2475657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CE38785B-6137-0CD0-3E11-44E6AEBBE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63689-DC9A-E25E-B834-6ABD4BA31C0D}"/>
              </a:ext>
            </a:extLst>
          </p:cNvPr>
          <p:cNvSpPr>
            <a:spLocks noGrp="1"/>
          </p:cNvSpPr>
          <p:nvPr>
            <p:ph type="dt" sz="half" idx="10"/>
          </p:nvPr>
        </p:nvSpPr>
        <p:spPr/>
        <p:txBody>
          <a:bodyPr/>
          <a:lstStyle/>
          <a:p>
            <a:fld id="{89430E95-A868-4962-9317-A841D75649FF}" type="datetime1">
              <a:rPr lang="en-CA" smtClean="0"/>
              <a:t>2025-12-11</a:t>
            </a:fld>
            <a:endParaRPr lang="en-CA" dirty="0"/>
          </a:p>
        </p:txBody>
      </p:sp>
      <p:sp>
        <p:nvSpPr>
          <p:cNvPr id="6" name="Footer Placeholder 5">
            <a:extLst>
              <a:ext uri="{FF2B5EF4-FFF2-40B4-BE49-F238E27FC236}">
                <a16:creationId xmlns:a16="http://schemas.microsoft.com/office/drawing/2014/main" id="{AE1D2CB4-7392-6A5F-EBB5-B9F239B26DC4}"/>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08144C86-AA8B-AD45-301F-BFB445BD70F9}"/>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483951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87D4-7CB6-148B-B7F7-3D047F1817B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DCA18A-1613-4E4D-EF5B-94967B544C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3F1C5D-EA16-4532-D7E3-C5A17105CAE0}"/>
              </a:ext>
            </a:extLst>
          </p:cNvPr>
          <p:cNvSpPr>
            <a:spLocks noGrp="1"/>
          </p:cNvSpPr>
          <p:nvPr>
            <p:ph type="dt" sz="half" idx="10"/>
          </p:nvPr>
        </p:nvSpPr>
        <p:spPr/>
        <p:txBody>
          <a:bodyPr/>
          <a:lstStyle/>
          <a:p>
            <a:fld id="{B024DC4E-ADE1-4121-8261-E87F922B5F4F}" type="datetime1">
              <a:rPr lang="en-CA" smtClean="0"/>
              <a:t>2025-12-11</a:t>
            </a:fld>
            <a:endParaRPr lang="en-CA" dirty="0"/>
          </a:p>
        </p:txBody>
      </p:sp>
      <p:sp>
        <p:nvSpPr>
          <p:cNvPr id="5" name="Footer Placeholder 4">
            <a:extLst>
              <a:ext uri="{FF2B5EF4-FFF2-40B4-BE49-F238E27FC236}">
                <a16:creationId xmlns:a16="http://schemas.microsoft.com/office/drawing/2014/main" id="{3C2D3308-4E56-FDAD-F8BF-E42B569AF7C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863E9FF-4E2D-45C8-61E2-D15CB95F258D}"/>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3565526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626BD-F9A9-5EFC-ED51-1FE25A4DD6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3795F89-F766-4758-3DB7-45B96EB0F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51E6A9-C986-20F9-A099-342087B1517C}"/>
              </a:ext>
            </a:extLst>
          </p:cNvPr>
          <p:cNvSpPr>
            <a:spLocks noGrp="1"/>
          </p:cNvSpPr>
          <p:nvPr>
            <p:ph type="dt" sz="half" idx="10"/>
          </p:nvPr>
        </p:nvSpPr>
        <p:spPr/>
        <p:txBody>
          <a:bodyPr/>
          <a:lstStyle/>
          <a:p>
            <a:fld id="{8EF8020E-4090-4CE7-AB0C-05A010D991CB}" type="datetime1">
              <a:rPr lang="en-CA" smtClean="0"/>
              <a:t>2025-12-11</a:t>
            </a:fld>
            <a:endParaRPr lang="en-CA" dirty="0"/>
          </a:p>
        </p:txBody>
      </p:sp>
      <p:sp>
        <p:nvSpPr>
          <p:cNvPr id="5" name="Footer Placeholder 4">
            <a:extLst>
              <a:ext uri="{FF2B5EF4-FFF2-40B4-BE49-F238E27FC236}">
                <a16:creationId xmlns:a16="http://schemas.microsoft.com/office/drawing/2014/main" id="{DD670F9D-6247-B728-C348-67762DDC03F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7278624-7284-2940-F26E-FD713D354824}"/>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3686319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AFA5-244B-69C6-6B74-E73DE22CA85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661F162-B15D-D924-32D8-5E093469FD3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31564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8AAF5-FE03-CF8A-5377-D2033FC08D3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9E98BD-070E-678E-E1CE-8AD09D6EB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53274-49AA-F76F-EF7B-9B3833B11A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C0D75B3-E29C-2BE6-5531-06BD50C29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60176B-B71F-8E80-5B89-27942BFF1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6EC5CAA-37B6-6FB5-EF07-1064DC2EEA46}"/>
              </a:ext>
            </a:extLst>
          </p:cNvPr>
          <p:cNvSpPr>
            <a:spLocks noGrp="1"/>
          </p:cNvSpPr>
          <p:nvPr>
            <p:ph type="dt" sz="half" idx="10"/>
          </p:nvPr>
        </p:nvSpPr>
        <p:spPr/>
        <p:txBody>
          <a:bodyPr/>
          <a:lstStyle/>
          <a:p>
            <a:endParaRPr lang="en-CA" dirty="0"/>
          </a:p>
        </p:txBody>
      </p:sp>
      <p:sp>
        <p:nvSpPr>
          <p:cNvPr id="8" name="Footer Placeholder 7">
            <a:extLst>
              <a:ext uri="{FF2B5EF4-FFF2-40B4-BE49-F238E27FC236}">
                <a16:creationId xmlns:a16="http://schemas.microsoft.com/office/drawing/2014/main" id="{AE9380EF-F2B3-3389-B05A-4226DA403813}"/>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B513239B-E042-521F-29BE-413DF61BFD9B}"/>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216792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9B53-4762-0B62-7F14-BD5A9509807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61D1F9F-2D6A-9A5E-150B-AF5548454DCC}"/>
              </a:ext>
            </a:extLst>
          </p:cNvPr>
          <p:cNvSpPr>
            <a:spLocks noGrp="1"/>
          </p:cNvSpPr>
          <p:nvPr>
            <p:ph type="dt" sz="half" idx="10"/>
          </p:nvPr>
        </p:nvSpPr>
        <p:spPr/>
        <p:txBody>
          <a:bodyPr/>
          <a:lstStyle/>
          <a:p>
            <a:endParaRPr lang="en-CA" dirty="0"/>
          </a:p>
        </p:txBody>
      </p:sp>
      <p:sp>
        <p:nvSpPr>
          <p:cNvPr id="4" name="Footer Placeholder 3">
            <a:extLst>
              <a:ext uri="{FF2B5EF4-FFF2-40B4-BE49-F238E27FC236}">
                <a16:creationId xmlns:a16="http://schemas.microsoft.com/office/drawing/2014/main" id="{D0F12348-904E-F8F5-F11A-353955046BCA}"/>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3ABB0FC6-57FF-16BD-F4E5-AB0A7B1EA866}"/>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31704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03381B-D181-D73A-1415-C167EDA0C92E}"/>
              </a:ext>
            </a:extLst>
          </p:cNvPr>
          <p:cNvSpPr>
            <a:spLocks noGrp="1"/>
          </p:cNvSpPr>
          <p:nvPr>
            <p:ph type="dt" sz="half" idx="10"/>
          </p:nvPr>
        </p:nvSpPr>
        <p:spPr/>
        <p:txBody>
          <a:bodyPr/>
          <a:lstStyle/>
          <a:p>
            <a:endParaRPr lang="en-CA" dirty="0"/>
          </a:p>
        </p:txBody>
      </p:sp>
      <p:sp>
        <p:nvSpPr>
          <p:cNvPr id="3" name="Footer Placeholder 2">
            <a:extLst>
              <a:ext uri="{FF2B5EF4-FFF2-40B4-BE49-F238E27FC236}">
                <a16:creationId xmlns:a16="http://schemas.microsoft.com/office/drawing/2014/main" id="{FE623C19-5D99-5847-8083-FBC31EF82DE2}"/>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EC7B96B1-81AC-334B-95EC-EF73B6BE546B}"/>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33325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09E9-14F3-70D7-035A-A9ABAC68A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AB67701-465B-B4FB-EDD0-B2D0A8C99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2728111-796B-8375-D384-D071BBE18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25E0A-5358-C7C3-ECE1-12D522A2A460}"/>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736EE447-D55D-5F14-853C-C298A833751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D88E4009-2E6F-7C8D-E015-98D0A560C2E3}"/>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268432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5C3E-1077-7040-160D-4D98E6D1D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A32F9CE-B330-2F3F-E413-6D2475657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CE38785B-6137-0CD0-3E11-44E6AEBBE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63689-DC9A-E25E-B834-6ABD4BA31C0D}"/>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AE1D2CB4-7392-6A5F-EBB5-B9F239B26DC4}"/>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08144C86-AA8B-AD45-301F-BFB445BD70F9}"/>
              </a:ext>
            </a:extLst>
          </p:cNvPr>
          <p:cNvSpPr>
            <a:spLocks noGrp="1"/>
          </p:cNvSpPr>
          <p:nvPr>
            <p:ph type="sldNum" sz="quarter" idx="12"/>
          </p:nvPr>
        </p:nvSpPr>
        <p:spPr/>
        <p:txBody>
          <a:bodyPr/>
          <a:lstStyle/>
          <a:p>
            <a:fld id="{EB1180F1-44DF-4B69-9168-136F546BB698}" type="slidenum">
              <a:rPr lang="en-CA" smtClean="0"/>
              <a:t>‹#›</a:t>
            </a:fld>
            <a:endParaRPr lang="en-CA" dirty="0"/>
          </a:p>
        </p:txBody>
      </p:sp>
    </p:spTree>
    <p:extLst>
      <p:ext uri="{BB962C8B-B14F-4D97-AF65-F5344CB8AC3E}">
        <p14:creationId xmlns:p14="http://schemas.microsoft.com/office/powerpoint/2010/main" val="286107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81C07-949C-1752-8761-EA8739EDD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6389579-46D4-77AC-86AB-8EC17BFA7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B8C8B4C-F51E-C166-4160-5742211DE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a:extLst>
              <a:ext uri="{FF2B5EF4-FFF2-40B4-BE49-F238E27FC236}">
                <a16:creationId xmlns:a16="http://schemas.microsoft.com/office/drawing/2014/main" id="{431B8735-E90D-ADB2-5CEE-981D1A307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F1C3C0C0-8E74-CD57-425D-9A90EE978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180F1-44DF-4B69-9168-136F546BB698}" type="slidenum">
              <a:rPr lang="en-CA" smtClean="0"/>
              <a:t>‹#›</a:t>
            </a:fld>
            <a:endParaRPr lang="en-CA" dirty="0"/>
          </a:p>
        </p:txBody>
      </p:sp>
    </p:spTree>
    <p:extLst>
      <p:ext uri="{BB962C8B-B14F-4D97-AF65-F5344CB8AC3E}">
        <p14:creationId xmlns:p14="http://schemas.microsoft.com/office/powerpoint/2010/main" val="2485440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A0830D-5FBC-E609-2B4B-CA9D08AFD91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a:extLst>
              <a:ext uri="{FF2B5EF4-FFF2-40B4-BE49-F238E27FC236}">
                <a16:creationId xmlns:a16="http://schemas.microsoft.com/office/drawing/2014/main" id="{1EDA2DE9-B257-3986-0269-C23FCB9D1FE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Line 9">
            <a:extLst>
              <a:ext uri="{FF2B5EF4-FFF2-40B4-BE49-F238E27FC236}">
                <a16:creationId xmlns:a16="http://schemas.microsoft.com/office/drawing/2014/main" id="{AACE44FA-C702-1B9C-3B0D-DB255003E42D}"/>
              </a:ext>
            </a:extLst>
          </p:cNvPr>
          <p:cNvSpPr>
            <a:spLocks noChangeShapeType="1"/>
          </p:cNvSpPr>
          <p:nvPr userDrawn="1"/>
        </p:nvSpPr>
        <p:spPr bwMode="auto">
          <a:xfrm flipV="1">
            <a:off x="527051" y="1268413"/>
            <a:ext cx="11233149"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CA" sz="1800" dirty="0"/>
          </a:p>
        </p:txBody>
      </p:sp>
      <p:pic>
        <p:nvPicPr>
          <p:cNvPr id="1029" name="Picture 10" descr="report_cover2011_footer">
            <a:extLst>
              <a:ext uri="{FF2B5EF4-FFF2-40B4-BE49-F238E27FC236}">
                <a16:creationId xmlns:a16="http://schemas.microsoft.com/office/drawing/2014/main" id="{64960CC5-914F-81E4-E330-1CB54C348CD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225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Arial" charset="0"/>
        </a:defRPr>
      </a:lvl2pPr>
      <a:lvl3pPr algn="ctr" rtl="0" eaLnBrk="0" fontAlgn="base" hangingPunct="0">
        <a:spcBef>
          <a:spcPct val="0"/>
        </a:spcBef>
        <a:spcAft>
          <a:spcPct val="0"/>
        </a:spcAft>
        <a:defRPr sz="4400">
          <a:solidFill>
            <a:srgbClr val="800000"/>
          </a:solidFill>
          <a:latin typeface="Arial" charset="0"/>
        </a:defRPr>
      </a:lvl3pPr>
      <a:lvl4pPr algn="ctr" rtl="0" eaLnBrk="0" fontAlgn="base" hangingPunct="0">
        <a:spcBef>
          <a:spcPct val="0"/>
        </a:spcBef>
        <a:spcAft>
          <a:spcPct val="0"/>
        </a:spcAft>
        <a:defRPr sz="4400">
          <a:solidFill>
            <a:srgbClr val="800000"/>
          </a:solidFill>
          <a:latin typeface="Arial" charset="0"/>
        </a:defRPr>
      </a:lvl4pPr>
      <a:lvl5pPr algn="ctr" rtl="0" eaLnBrk="0" fontAlgn="base" hangingPunct="0">
        <a:spcBef>
          <a:spcPct val="0"/>
        </a:spcBef>
        <a:spcAft>
          <a:spcPct val="0"/>
        </a:spcAft>
        <a:defRPr sz="4400">
          <a:solidFill>
            <a:srgbClr val="800000"/>
          </a:solidFill>
          <a:latin typeface="Arial" charset="0"/>
        </a:defRPr>
      </a:lvl5pPr>
      <a:lvl6pPr marL="457200" algn="ctr" rtl="0" fontAlgn="base">
        <a:spcBef>
          <a:spcPct val="0"/>
        </a:spcBef>
        <a:spcAft>
          <a:spcPct val="0"/>
        </a:spcAft>
        <a:defRPr sz="4400">
          <a:solidFill>
            <a:srgbClr val="800000"/>
          </a:solidFill>
          <a:latin typeface="Arial" charset="0"/>
        </a:defRPr>
      </a:lvl6pPr>
      <a:lvl7pPr marL="914400" algn="ctr" rtl="0" fontAlgn="base">
        <a:spcBef>
          <a:spcPct val="0"/>
        </a:spcBef>
        <a:spcAft>
          <a:spcPct val="0"/>
        </a:spcAft>
        <a:defRPr sz="4400">
          <a:solidFill>
            <a:srgbClr val="800000"/>
          </a:solidFill>
          <a:latin typeface="Arial" charset="0"/>
        </a:defRPr>
      </a:lvl7pPr>
      <a:lvl8pPr marL="1371600" algn="ctr" rtl="0" fontAlgn="base">
        <a:spcBef>
          <a:spcPct val="0"/>
        </a:spcBef>
        <a:spcAft>
          <a:spcPct val="0"/>
        </a:spcAft>
        <a:defRPr sz="4400">
          <a:solidFill>
            <a:srgbClr val="800000"/>
          </a:solidFill>
          <a:latin typeface="Arial" charset="0"/>
        </a:defRPr>
      </a:lvl8pPr>
      <a:lvl9pPr marL="1828800" algn="ctr" rtl="0" fontAlgn="base">
        <a:spcBef>
          <a:spcPct val="0"/>
        </a:spcBef>
        <a:spcAft>
          <a:spcPct val="0"/>
        </a:spcAft>
        <a:defRPr sz="4400">
          <a:solidFill>
            <a:srgbClr val="8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A0830D-5FBC-E609-2B4B-CA9D08AFD91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a:extLst>
              <a:ext uri="{FF2B5EF4-FFF2-40B4-BE49-F238E27FC236}">
                <a16:creationId xmlns:a16="http://schemas.microsoft.com/office/drawing/2014/main" id="{1EDA2DE9-B257-3986-0269-C23FCB9D1FE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Line 9">
            <a:extLst>
              <a:ext uri="{FF2B5EF4-FFF2-40B4-BE49-F238E27FC236}">
                <a16:creationId xmlns:a16="http://schemas.microsoft.com/office/drawing/2014/main" id="{AACE44FA-C702-1B9C-3B0D-DB255003E42D}"/>
              </a:ext>
            </a:extLst>
          </p:cNvPr>
          <p:cNvSpPr>
            <a:spLocks noChangeShapeType="1"/>
          </p:cNvSpPr>
          <p:nvPr userDrawn="1"/>
        </p:nvSpPr>
        <p:spPr bwMode="auto">
          <a:xfrm flipV="1">
            <a:off x="527051" y="1268413"/>
            <a:ext cx="11233149"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CA" sz="1800" dirty="0"/>
          </a:p>
        </p:txBody>
      </p:sp>
      <p:pic>
        <p:nvPicPr>
          <p:cNvPr id="1029" name="Picture 10" descr="report_cover2011_footer">
            <a:extLst>
              <a:ext uri="{FF2B5EF4-FFF2-40B4-BE49-F238E27FC236}">
                <a16:creationId xmlns:a16="http://schemas.microsoft.com/office/drawing/2014/main" id="{64960CC5-914F-81E4-E330-1CB54C348CD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77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Arial" charset="0"/>
        </a:defRPr>
      </a:lvl2pPr>
      <a:lvl3pPr algn="ctr" rtl="0" eaLnBrk="0" fontAlgn="base" hangingPunct="0">
        <a:spcBef>
          <a:spcPct val="0"/>
        </a:spcBef>
        <a:spcAft>
          <a:spcPct val="0"/>
        </a:spcAft>
        <a:defRPr sz="4400">
          <a:solidFill>
            <a:srgbClr val="800000"/>
          </a:solidFill>
          <a:latin typeface="Arial" charset="0"/>
        </a:defRPr>
      </a:lvl3pPr>
      <a:lvl4pPr algn="ctr" rtl="0" eaLnBrk="0" fontAlgn="base" hangingPunct="0">
        <a:spcBef>
          <a:spcPct val="0"/>
        </a:spcBef>
        <a:spcAft>
          <a:spcPct val="0"/>
        </a:spcAft>
        <a:defRPr sz="4400">
          <a:solidFill>
            <a:srgbClr val="800000"/>
          </a:solidFill>
          <a:latin typeface="Arial" charset="0"/>
        </a:defRPr>
      </a:lvl4pPr>
      <a:lvl5pPr algn="ctr" rtl="0" eaLnBrk="0" fontAlgn="base" hangingPunct="0">
        <a:spcBef>
          <a:spcPct val="0"/>
        </a:spcBef>
        <a:spcAft>
          <a:spcPct val="0"/>
        </a:spcAft>
        <a:defRPr sz="4400">
          <a:solidFill>
            <a:srgbClr val="800000"/>
          </a:solidFill>
          <a:latin typeface="Arial" charset="0"/>
        </a:defRPr>
      </a:lvl5pPr>
      <a:lvl6pPr marL="457200" algn="ctr" rtl="0" fontAlgn="base">
        <a:spcBef>
          <a:spcPct val="0"/>
        </a:spcBef>
        <a:spcAft>
          <a:spcPct val="0"/>
        </a:spcAft>
        <a:defRPr sz="4400">
          <a:solidFill>
            <a:srgbClr val="800000"/>
          </a:solidFill>
          <a:latin typeface="Arial" charset="0"/>
        </a:defRPr>
      </a:lvl6pPr>
      <a:lvl7pPr marL="914400" algn="ctr" rtl="0" fontAlgn="base">
        <a:spcBef>
          <a:spcPct val="0"/>
        </a:spcBef>
        <a:spcAft>
          <a:spcPct val="0"/>
        </a:spcAft>
        <a:defRPr sz="4400">
          <a:solidFill>
            <a:srgbClr val="800000"/>
          </a:solidFill>
          <a:latin typeface="Arial" charset="0"/>
        </a:defRPr>
      </a:lvl7pPr>
      <a:lvl8pPr marL="1371600" algn="ctr" rtl="0" fontAlgn="base">
        <a:spcBef>
          <a:spcPct val="0"/>
        </a:spcBef>
        <a:spcAft>
          <a:spcPct val="0"/>
        </a:spcAft>
        <a:defRPr sz="4400">
          <a:solidFill>
            <a:srgbClr val="800000"/>
          </a:solidFill>
          <a:latin typeface="Arial" charset="0"/>
        </a:defRPr>
      </a:lvl8pPr>
      <a:lvl9pPr marL="1828800" algn="ctr" rtl="0" fontAlgn="base">
        <a:spcBef>
          <a:spcPct val="0"/>
        </a:spcBef>
        <a:spcAft>
          <a:spcPct val="0"/>
        </a:spcAft>
        <a:defRPr sz="4400">
          <a:solidFill>
            <a:srgbClr val="8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81C07-949C-1752-8761-EA8739EDD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6389579-46D4-77AC-86AB-8EC17BFA7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B8C8B4C-F51E-C166-4160-5742211DE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305CF-3DFF-4E5A-BF58-5D922BA3D938}" type="datetime1">
              <a:rPr lang="en-CA" smtClean="0"/>
              <a:t>2025-12-11</a:t>
            </a:fld>
            <a:endParaRPr lang="en-CA" dirty="0"/>
          </a:p>
        </p:txBody>
      </p:sp>
      <p:sp>
        <p:nvSpPr>
          <p:cNvPr id="5" name="Footer Placeholder 4">
            <a:extLst>
              <a:ext uri="{FF2B5EF4-FFF2-40B4-BE49-F238E27FC236}">
                <a16:creationId xmlns:a16="http://schemas.microsoft.com/office/drawing/2014/main" id="{431B8735-E90D-ADB2-5CEE-981D1A307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F1C3C0C0-8E74-CD57-425D-9A90EE978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180F1-44DF-4B69-9168-136F546BB698}" type="slidenum">
              <a:rPr lang="en-CA" smtClean="0"/>
              <a:t>‹#›</a:t>
            </a:fld>
            <a:endParaRPr lang="en-CA" dirty="0"/>
          </a:p>
        </p:txBody>
      </p:sp>
    </p:spTree>
    <p:extLst>
      <p:ext uri="{BB962C8B-B14F-4D97-AF65-F5344CB8AC3E}">
        <p14:creationId xmlns:p14="http://schemas.microsoft.com/office/powerpoint/2010/main" val="40197504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39430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fibrygaresources.ca/fibryga-virtual-tool-kit/" TargetMode="External"/><Relationship Id="rId2" Type="http://schemas.openxmlformats.org/officeDocument/2006/relationships/hyperlink" Target="https://hcp.cslbehring.ca/" TargetMode="External"/><Relationship Id="rId1" Type="http://schemas.openxmlformats.org/officeDocument/2006/relationships/slideLayout" Target="../slideLayouts/slideLayout2.xml"/><Relationship Id="rId5" Type="http://schemas.openxmlformats.org/officeDocument/2006/relationships/hyperlink" Target="https://transfusionontario.org/en/category/bloody-easy-e-tools-publications/reconstitution-outside-tml/" TargetMode="External"/><Relationship Id="rId4" Type="http://schemas.openxmlformats.org/officeDocument/2006/relationships/hyperlink" Target="https://www.octapharma.com/products/product-overview/octaplex"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hyperlink" Target="https://hcp.cslbehring.ca/" TargetMode="External"/><Relationship Id="rId3" Type="http://schemas.openxmlformats.org/officeDocument/2006/relationships/hyperlink" Target="https://transfusionontario.org/en/category/bloody-easy-e-tools-publications/bloody-easy-for-healthcare-professionals/" TargetMode="External"/><Relationship Id="rId7" Type="http://schemas.openxmlformats.org/officeDocument/2006/relationships/hyperlink" Target="http://labeling.cslbehring.ca/PM/CA/RiaSTAP/EN/RiaSTAP-Product-Monograph.pdf" TargetMode="External"/><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hyperlink" Target="https://labeling.cslbehring.ca/PM/CA/Beriplex-PN/EN/Beriplex-PN-Product-Monograph.pdf" TargetMode="External"/><Relationship Id="rId5" Type="http://schemas.openxmlformats.org/officeDocument/2006/relationships/hyperlink" Target="http://www.transfusion.ca/Resources/Standards" TargetMode="External"/><Relationship Id="rId10" Type="http://schemas.openxmlformats.org/officeDocument/2006/relationships/hyperlink" Target="https://nacblood.ca/en/resource/nac-statement-fibrinogen-concentrate-use-acquired-hypofibrinogenemia" TargetMode="External"/><Relationship Id="rId4" Type="http://schemas.openxmlformats.org/officeDocument/2006/relationships/hyperlink" Target="https://professionaleducation.blood.ca/en/print/pdf/node/991031783" TargetMode="External"/><Relationship Id="rId9" Type="http://schemas.openxmlformats.org/officeDocument/2006/relationships/hyperlink" Target="https://nacblood.ca/en/resource/nac-statement-clinical-equivalency-select-fractionated-plasma-protein-products" TargetMode="External"/></Relationships>
</file>

<file path=ppt/slides/_rels/slide127.xml.rels><?xml version="1.0" encoding="UTF-8" standalone="yes"?>
<Relationships xmlns="http://schemas.openxmlformats.org/package/2006/relationships"><Relationship Id="rId8" Type="http://schemas.openxmlformats.org/officeDocument/2006/relationships/hyperlink" Target="https://transfusionontario.org/en/octaplex-human-prothrombin-complex-product-monograph/" TargetMode="External"/><Relationship Id="rId13" Type="http://schemas.openxmlformats.org/officeDocument/2006/relationships/hyperlink" Target="https://thrombosiscanada.ca/hcp/practice/clinical_guides?language=en-ca&amp;guideID=MANAGEMENTOFBLEEDINGINPATIENTS" TargetMode="External"/><Relationship Id="rId3" Type="http://schemas.openxmlformats.org/officeDocument/2006/relationships/hyperlink" Target="https://nacblood.ca/en/resource/recommendations-use-prothrombin-complex-concentrates-canada" TargetMode="External"/><Relationship Id="rId7" Type="http://schemas.openxmlformats.org/officeDocument/2006/relationships/hyperlink" Target="https://www.octapharma.ca/api/download/x/cb340082a5/fibryga_en_oct-24-2024.pdf" TargetMode="External"/><Relationship Id="rId12" Type="http://schemas.openxmlformats.org/officeDocument/2006/relationships/hyperlink" Target="https://transfusionontario.org/wp-content/uploads/2023/02/MHP_Toolkit_v2.pdf" TargetMode="External"/><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hyperlink" Target="https://transfusionontario.org/en/fibryga-human-fibrinogen-concentrate-product-monograph/" TargetMode="External"/><Relationship Id="rId11" Type="http://schemas.openxmlformats.org/officeDocument/2006/relationships/hyperlink" Target="https://transfusionontario.org/en/category/bloody-easy-e-tools-publications/bloody-easy-blood-administration/" TargetMode="External"/><Relationship Id="rId5" Type="http://schemas.openxmlformats.org/officeDocument/2006/relationships/hyperlink" Target="https://fibrygaresources.ca/fibryga-virtual-tool-kit/" TargetMode="External"/><Relationship Id="rId10" Type="http://schemas.openxmlformats.org/officeDocument/2006/relationships/hyperlink" Target="https://www.octapharma.com/products/product-overview/octaplex" TargetMode="External"/><Relationship Id="rId4" Type="http://schemas.openxmlformats.org/officeDocument/2006/relationships/hyperlink" Target="https://community.csagroup.org/docs/DOC-126295" TargetMode="External"/><Relationship Id="rId9" Type="http://schemas.openxmlformats.org/officeDocument/2006/relationships/hyperlink" Target="https://www.octapharma.ca/api/download/x/44155ff142/octaplex_en_nov-21-2024.pdf"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tm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image" Target="../media/image39.tmp"/><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image" Target="../media/image66.tmp"/><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2" Type="http://schemas.openxmlformats.org/officeDocument/2006/relationships/image" Target="../media/image67.tmp"/><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70A9B-130F-1014-EDEA-710A64A324CC}"/>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351B2B43-6368-B780-B5D9-D4ADAC27CA2F}"/>
              </a:ext>
            </a:extLst>
          </p:cNvPr>
          <p:cNvSpPr>
            <a:spLocks noGrp="1" noChangeArrowheads="1"/>
          </p:cNvSpPr>
          <p:nvPr>
            <p:ph type="ctrTitle"/>
          </p:nvPr>
        </p:nvSpPr>
        <p:spPr>
          <a:xfrm>
            <a:off x="1524000" y="1578506"/>
            <a:ext cx="9144000" cy="3960440"/>
          </a:xfrm>
        </p:spPr>
        <p:txBody>
          <a:bodyPr/>
          <a:lstStyle/>
          <a:p>
            <a:br>
              <a:rPr lang="en-US" sz="3200" b="1" dirty="0">
                <a:solidFill>
                  <a:srgbClr val="B32017"/>
                </a:solidFill>
                <a:latin typeface="Arial" panose="020B0604020202020204" pitchFamily="34" charset="0"/>
                <a:ea typeface="Times New Roman" panose="02020603050405020304" pitchFamily="18" charset="0"/>
                <a:cs typeface="Times New Roman" panose="02020603050405020304" pitchFamily="18" charset="0"/>
              </a:rPr>
            </a:br>
            <a:br>
              <a:rPr lang="en-CA" sz="1800" dirty="0">
                <a:solidFill>
                  <a:srgbClr val="000000"/>
                </a:solidFill>
                <a:latin typeface="Calibri" panose="020F0502020204030204" pitchFamily="34" charset="0"/>
              </a:rPr>
            </a:br>
            <a:br>
              <a:rPr lang="en-CA" sz="1800" dirty="0">
                <a:solidFill>
                  <a:srgbClr val="000000"/>
                </a:solidFill>
                <a:latin typeface="Calibri" panose="020F0502020204030204" pitchFamily="34" charset="0"/>
              </a:rPr>
            </a:br>
            <a:br>
              <a:rPr lang="en-CA" sz="1800" dirty="0">
                <a:solidFill>
                  <a:srgbClr val="000000"/>
                </a:solidFill>
                <a:latin typeface="Calibri" panose="020F0502020204030204" pitchFamily="34" charset="0"/>
              </a:rPr>
            </a:br>
            <a:br>
              <a:rPr lang="en-CA" sz="1800" dirty="0">
                <a:solidFill>
                  <a:srgbClr val="000000"/>
                </a:solidFill>
                <a:latin typeface="Calibri" panose="020F0502020204030204" pitchFamily="34" charset="0"/>
              </a:rPr>
            </a:br>
            <a:r>
              <a:rPr lang="en-US" sz="3200" b="1" dirty="0">
                <a:solidFill>
                  <a:srgbClr val="B32017"/>
                </a:solidFill>
                <a:ea typeface="MS ??"/>
                <a:cs typeface="Calibri" panose="020F0502020204030204" pitchFamily="34" charset="0"/>
              </a:rPr>
              <a:t>Reconstitution of </a:t>
            </a:r>
            <a:br>
              <a:rPr lang="en-US" sz="3200" b="1" dirty="0">
                <a:solidFill>
                  <a:srgbClr val="B32017"/>
                </a:solidFill>
                <a:ea typeface="MS ??"/>
                <a:cs typeface="Calibri" panose="020F0502020204030204" pitchFamily="34" charset="0"/>
              </a:rPr>
            </a:br>
            <a:r>
              <a:rPr lang="en-US" sz="3200" b="1" dirty="0">
                <a:solidFill>
                  <a:srgbClr val="B32017"/>
                </a:solidFill>
                <a:ea typeface="MS ??"/>
                <a:cs typeface="Calibri" panose="020F0502020204030204" pitchFamily="34" charset="0"/>
              </a:rPr>
              <a:t>Fibrinogen Concentrate (FC) </a:t>
            </a:r>
            <a:br>
              <a:rPr lang="en-US" sz="3200" b="1" dirty="0">
                <a:solidFill>
                  <a:srgbClr val="B32017"/>
                </a:solidFill>
                <a:ea typeface="MS ??"/>
                <a:cs typeface="Calibri" panose="020F0502020204030204" pitchFamily="34" charset="0"/>
              </a:rPr>
            </a:br>
            <a:r>
              <a:rPr lang="en-US" sz="3200" b="1" dirty="0">
                <a:solidFill>
                  <a:srgbClr val="B32017"/>
                </a:solidFill>
                <a:ea typeface="MS ??"/>
                <a:cs typeface="Calibri" panose="020F0502020204030204" pitchFamily="34" charset="0"/>
              </a:rPr>
              <a:t>and </a:t>
            </a:r>
            <a:br>
              <a:rPr lang="en-US" sz="3200" b="1" dirty="0">
                <a:solidFill>
                  <a:srgbClr val="B32017"/>
                </a:solidFill>
                <a:ea typeface="MS ??"/>
                <a:cs typeface="Calibri" panose="020F0502020204030204" pitchFamily="34" charset="0"/>
              </a:rPr>
            </a:br>
            <a:r>
              <a:rPr lang="en-US" sz="3200" b="1" dirty="0">
                <a:solidFill>
                  <a:srgbClr val="B32017"/>
                </a:solidFill>
                <a:ea typeface="MS ??"/>
                <a:cs typeface="Calibri" panose="020F0502020204030204" pitchFamily="34" charset="0"/>
              </a:rPr>
              <a:t>Prothrombin Complex Concentrate (PCC) </a:t>
            </a:r>
            <a:br>
              <a:rPr lang="en-US" sz="3200" b="1" dirty="0">
                <a:solidFill>
                  <a:srgbClr val="B32017"/>
                </a:solidFill>
                <a:ea typeface="MS ??"/>
                <a:cs typeface="Calibri" panose="020F0502020204030204" pitchFamily="34" charset="0"/>
              </a:rPr>
            </a:br>
            <a:r>
              <a:rPr lang="en-US" sz="3200" b="1" dirty="0">
                <a:solidFill>
                  <a:srgbClr val="B32017"/>
                </a:solidFill>
                <a:ea typeface="MS ??"/>
                <a:cs typeface="Calibri" panose="020F0502020204030204" pitchFamily="34" charset="0"/>
              </a:rPr>
              <a:t>Outside of the Transfusion Medicine Laboratory (TML)</a:t>
            </a:r>
            <a:br>
              <a:rPr lang="en-US" sz="3200" b="1">
                <a:solidFill>
                  <a:srgbClr val="B32017"/>
                </a:solidFill>
                <a:ea typeface="MS ??"/>
                <a:cs typeface="Calibri" panose="020F0502020204030204" pitchFamily="34" charset="0"/>
              </a:rPr>
            </a:br>
            <a:r>
              <a:rPr lang="en-US" sz="3200" b="1">
                <a:solidFill>
                  <a:srgbClr val="B32017"/>
                </a:solidFill>
                <a:ea typeface="MS ??"/>
                <a:cs typeface="Calibri" panose="020F0502020204030204" pitchFamily="34" charset="0"/>
              </a:rPr>
              <a:t>version </a:t>
            </a:r>
            <a:r>
              <a:rPr lang="en-US" sz="3200" b="1" dirty="0">
                <a:solidFill>
                  <a:srgbClr val="B32017"/>
                </a:solidFill>
                <a:ea typeface="MS ??"/>
                <a:cs typeface="Calibri" panose="020F0502020204030204" pitchFamily="34" charset="0"/>
              </a:rPr>
              <a:t>1.1.0</a:t>
            </a:r>
            <a:br>
              <a:rPr lang="en-CA" sz="3200" b="1" dirty="0">
                <a:solidFill>
                  <a:srgbClr val="B32017"/>
                </a:solidFill>
                <a:cs typeface="Calibri" panose="020F0502020204030204" pitchFamily="34" charset="0"/>
              </a:rPr>
            </a:br>
            <a:br>
              <a:rPr lang="en-CA" sz="3200" b="1" dirty="0">
                <a:solidFill>
                  <a:srgbClr val="000000"/>
                </a:solidFill>
              </a:rPr>
            </a:br>
            <a:br>
              <a:rPr lang="en-US" sz="3200" b="1" dirty="0">
                <a:solidFill>
                  <a:srgbClr val="B32017"/>
                </a:solidFill>
                <a:ea typeface="Calibri" panose="020F0502020204030204" pitchFamily="34" charset="0"/>
                <a:cs typeface="Calibri" panose="020F0502020204030204" pitchFamily="34" charset="0"/>
              </a:rPr>
            </a:br>
            <a:br>
              <a:rPr lang="en-US" sz="2000" b="1" dirty="0">
                <a:ea typeface="Calibri" panose="020F0502020204030204" pitchFamily="34" charset="0"/>
                <a:cs typeface="Times New Roman" panose="02020603050405020304" pitchFamily="18" charset="0"/>
              </a:rPr>
            </a:br>
            <a:br>
              <a:rPr lang="en-US" sz="3200" b="1" dirty="0">
                <a:solidFill>
                  <a:srgbClr val="B32017"/>
                </a:solidFill>
                <a:ea typeface="Times New Roman" panose="02020603050405020304" pitchFamily="18" charset="0"/>
                <a:cs typeface="Times New Roman" panose="02020603050405020304" pitchFamily="18" charset="0"/>
              </a:rPr>
            </a:br>
            <a:endParaRPr lang="en-CA" altLang="en-US" sz="3200" b="1" dirty="0">
              <a:solidFill>
                <a:srgbClr val="B32017"/>
              </a:solidFill>
            </a:endParaRPr>
          </a:p>
        </p:txBody>
      </p:sp>
      <p:sp>
        <p:nvSpPr>
          <p:cNvPr id="4099" name="Rectangle 3">
            <a:extLst>
              <a:ext uri="{FF2B5EF4-FFF2-40B4-BE49-F238E27FC236}">
                <a16:creationId xmlns:a16="http://schemas.microsoft.com/office/drawing/2014/main" id="{640B3A2E-C29E-8DE9-1DBB-E9C3CC96B88A}"/>
              </a:ext>
            </a:extLst>
          </p:cNvPr>
          <p:cNvSpPr>
            <a:spLocks noGrp="1" noChangeArrowheads="1"/>
          </p:cNvSpPr>
          <p:nvPr>
            <p:ph type="subTitle" idx="1"/>
          </p:nvPr>
        </p:nvSpPr>
        <p:spPr>
          <a:xfrm>
            <a:off x="2786062" y="5538946"/>
            <a:ext cx="6619875" cy="1199897"/>
          </a:xfrm>
          <a:noFill/>
        </p:spPr>
        <p:txBody>
          <a:bodyPr/>
          <a:lstStyle/>
          <a:p>
            <a:pPr eaLnBrk="1" hangingPunct="1"/>
            <a:r>
              <a:rPr lang="en-CA" altLang="en-US" sz="1600" dirty="0">
                <a:cs typeface="Calibri" panose="020F0502020204030204" pitchFamily="34" charset="0"/>
              </a:rPr>
              <a:t>Donna Berta RN, BScN</a:t>
            </a:r>
          </a:p>
          <a:p>
            <a:pPr eaLnBrk="1" hangingPunct="1"/>
            <a:r>
              <a:rPr lang="en-CA" altLang="en-US" sz="1600" dirty="0">
                <a:cs typeface="Calibri" panose="020F0502020204030204" pitchFamily="34" charset="0"/>
              </a:rPr>
              <a:t>Clinical Project Coordinator – Nursing</a:t>
            </a:r>
          </a:p>
          <a:p>
            <a:pPr eaLnBrk="1" hangingPunct="1"/>
            <a:r>
              <a:rPr lang="en-CA" altLang="en-US" sz="1600" dirty="0">
                <a:cs typeface="Calibri" panose="020F0502020204030204" pitchFamily="34" charset="0"/>
              </a:rPr>
              <a:t>Ontario Regional Blood Coordinating Network (ORBCoN)</a:t>
            </a:r>
          </a:p>
          <a:p>
            <a:pPr eaLnBrk="1" hangingPunct="1"/>
            <a:r>
              <a:rPr lang="en-CA" altLang="en-US" sz="1600" dirty="0">
                <a:cs typeface="Calibri" panose="020F0502020204030204" pitchFamily="34" charset="0"/>
              </a:rPr>
              <a:t>December 1, 2025. </a:t>
            </a:r>
          </a:p>
        </p:txBody>
      </p:sp>
    </p:spTree>
    <p:extLst>
      <p:ext uri="{BB962C8B-B14F-4D97-AF65-F5344CB8AC3E}">
        <p14:creationId xmlns:p14="http://schemas.microsoft.com/office/powerpoint/2010/main" val="1238830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a:t>
            </a:r>
            <a:endParaRPr lang="en-CA" sz="2400" b="1" dirty="0">
              <a:solidFill>
                <a:srgbClr val="4472C4"/>
              </a:solidFill>
            </a:endParaRP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10</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7742" y="1807105"/>
            <a:ext cx="8280000" cy="30324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None/>
              <a:tabLst/>
              <a:defRPr/>
            </a:pPr>
            <a:r>
              <a:rPr kumimoji="0" lang="en-GB" sz="2400" b="1" i="0" u="none" strike="noStrike" kern="1200" cap="none" spc="0" normalizeH="0" baseline="0" noProof="0" dirty="0">
                <a:ln>
                  <a:noFill/>
                </a:ln>
                <a:solidFill>
                  <a:prstClr val="black"/>
                </a:solidFill>
                <a:effectLst/>
                <a:uLnTx/>
                <a:uFillTx/>
                <a:ea typeface="+mn-ea"/>
                <a:cs typeface="+mn-cs"/>
              </a:rPr>
              <a:t>Step 2 </a:t>
            </a:r>
            <a:br>
              <a:rPr kumimoji="0" lang="en-GB" sz="2400" b="1" i="0" u="none" strike="noStrike" kern="1200" cap="none" spc="0" normalizeH="0" baseline="0" noProof="0" dirty="0">
                <a:ln>
                  <a:noFill/>
                </a:ln>
                <a:solidFill>
                  <a:prstClr val="black"/>
                </a:solidFill>
                <a:effectLst/>
                <a:uLnTx/>
                <a:uFillTx/>
                <a:ea typeface="+mn-ea"/>
                <a:cs typeface="+mn-cs"/>
              </a:rPr>
            </a:br>
            <a:r>
              <a:rPr kumimoji="0" lang="en-GB" sz="2400" b="1" i="0" u="none" strike="noStrike" kern="1200" cap="none" spc="0" normalizeH="0" baseline="0" noProof="0" dirty="0">
                <a:ln>
                  <a:noFill/>
                </a:ln>
                <a:solidFill>
                  <a:prstClr val="black"/>
                </a:solidFill>
                <a:effectLst/>
                <a:uLnTx/>
                <a:uFillTx/>
                <a:ea typeface="+mn-ea"/>
                <a:cs typeface="+mn-cs"/>
              </a:rPr>
              <a:t>Remove Caps, Clean Rubber Stopper of Powder &amp; Solvent Bottles </a:t>
            </a:r>
          </a:p>
          <a:p>
            <a:pPr marL="0" marR="0" lvl="0" indent="0" algn="l" defTabSz="914400" rtl="0" eaLnBrk="1" fontAlgn="auto" latinLnBrk="0" hangingPunct="1">
              <a:lnSpc>
                <a:spcPct val="110000"/>
              </a:lnSpc>
              <a:spcBef>
                <a:spcPts val="1000"/>
              </a:spcBef>
              <a:spcAft>
                <a:spcPts val="0"/>
              </a:spcAft>
              <a:buClrTx/>
              <a:buSzTx/>
              <a:buNone/>
              <a:tabLst/>
              <a:defRPr/>
            </a:pPr>
            <a:r>
              <a:rPr kumimoji="0" lang="en-GB" sz="2400" b="1" i="0" u="none" strike="noStrike" kern="1200" cap="none" spc="0" normalizeH="0" baseline="0" noProof="0" dirty="0">
                <a:ln>
                  <a:noFill/>
                </a:ln>
                <a:solidFill>
                  <a:prstClr val="black"/>
                </a:solidFill>
                <a:effectLst/>
                <a:uLnTx/>
                <a:uFillTx/>
                <a:ea typeface="+mn-ea"/>
                <a:cs typeface="+mn-cs"/>
              </a:rPr>
              <a:t> </a:t>
            </a:r>
          </a:p>
          <a:p>
            <a:pPr marR="0" lvl="0" algn="l" defTabSz="914400" rtl="0" eaLnBrk="1" fontAlgn="auto" latinLnBrk="0" hangingPunct="1">
              <a:lnSpc>
                <a:spcPct val="110000"/>
              </a:lnSpc>
              <a:spcBef>
                <a:spcPts val="1000"/>
              </a:spcBef>
              <a:spcAft>
                <a:spcPts val="0"/>
              </a:spcAft>
              <a:buClrTx/>
              <a:buSzTx/>
              <a:tabLst/>
              <a:defRPr/>
            </a:pPr>
            <a:r>
              <a:rPr kumimoji="0" lang="en-GB" sz="2200" b="0" i="0" u="none" strike="noStrike" kern="1200" cap="none" spc="0" normalizeH="0" baseline="0" noProof="0" dirty="0">
                <a:ln>
                  <a:noFill/>
                </a:ln>
                <a:solidFill>
                  <a:prstClr val="black"/>
                </a:solidFill>
                <a:effectLst/>
                <a:uLnTx/>
                <a:uFillTx/>
                <a:ea typeface="+mn-ea"/>
                <a:cs typeface="+mn-cs"/>
              </a:rPr>
              <a:t>Remove the cap from both the Fibryga® powder and the solvent (sWFI) bottles. </a:t>
            </a:r>
          </a:p>
          <a:p>
            <a:pPr marR="0" lvl="0" algn="l" defTabSz="914400" rtl="0" eaLnBrk="1" fontAlgn="auto" latinLnBrk="0" hangingPunct="1">
              <a:lnSpc>
                <a:spcPct val="110000"/>
              </a:lnSpc>
              <a:spcBef>
                <a:spcPts val="1000"/>
              </a:spcBef>
              <a:spcAft>
                <a:spcPts val="0"/>
              </a:spcAft>
              <a:buClrTx/>
              <a:buSzTx/>
              <a:tabLst/>
              <a:defRPr/>
            </a:pPr>
            <a:r>
              <a:rPr kumimoji="0" lang="en-GB" sz="2200" b="0" i="0" u="none" strike="noStrike" kern="1200" cap="none" spc="0" normalizeH="0" baseline="0" noProof="0" dirty="0">
                <a:ln>
                  <a:noFill/>
                </a:ln>
                <a:solidFill>
                  <a:prstClr val="black"/>
                </a:solidFill>
                <a:effectLst/>
                <a:uLnTx/>
                <a:uFillTx/>
                <a:ea typeface="+mn-ea"/>
                <a:cs typeface="+mn-cs"/>
              </a:rPr>
              <a:t>Using a circular motion, clean the exposed central part of the </a:t>
            </a:r>
            <a:br>
              <a:rPr kumimoji="0" lang="en-GB" sz="2200" b="0" i="0" u="none" strike="noStrike" kern="1200" cap="none" spc="0" normalizeH="0" baseline="0" noProof="0" dirty="0">
                <a:ln>
                  <a:noFill/>
                </a:ln>
                <a:solidFill>
                  <a:prstClr val="black"/>
                </a:solidFill>
                <a:effectLst/>
                <a:uLnTx/>
                <a:uFillTx/>
                <a:ea typeface="+mn-ea"/>
                <a:cs typeface="+mn-cs"/>
              </a:rPr>
            </a:br>
            <a:r>
              <a:rPr kumimoji="0" lang="en-GB" sz="2200" b="0" i="0" u="none" strike="noStrike" kern="1200" cap="none" spc="0" normalizeH="0" baseline="0" noProof="0" dirty="0">
                <a:ln>
                  <a:noFill/>
                </a:ln>
                <a:solidFill>
                  <a:prstClr val="black"/>
                </a:solidFill>
                <a:effectLst/>
                <a:uLnTx/>
                <a:uFillTx/>
                <a:ea typeface="+mn-ea"/>
                <a:cs typeface="+mn-cs"/>
              </a:rPr>
              <a:t>rubber stopper of both bottles with an alcohol swab.</a:t>
            </a:r>
          </a:p>
          <a:p>
            <a:pPr marR="0" lvl="0" algn="l" defTabSz="914400" rtl="0" eaLnBrk="1" fontAlgn="auto" latinLnBrk="0" hangingPunct="1">
              <a:lnSpc>
                <a:spcPct val="90000"/>
              </a:lnSpc>
              <a:spcBef>
                <a:spcPts val="1000"/>
              </a:spcBef>
              <a:spcAft>
                <a:spcPts val="0"/>
              </a:spcAft>
              <a:buClrTx/>
              <a:buSzTx/>
              <a:tabLst/>
              <a:defRPr/>
            </a:pPr>
            <a:r>
              <a:rPr kumimoji="0" lang="en-GB" sz="2200" b="0" i="0" u="none" strike="noStrike" kern="1200" cap="none" spc="0" normalizeH="0" baseline="0" noProof="0" dirty="0">
                <a:ln>
                  <a:noFill/>
                </a:ln>
                <a:solidFill>
                  <a:prstClr val="black"/>
                </a:solidFill>
                <a:effectLst/>
                <a:uLnTx/>
                <a:uFillTx/>
                <a:ea typeface="+mn-ea"/>
                <a:cs typeface="+mn-cs"/>
              </a:rPr>
              <a:t>Allow the stoppers of the bottles to dry.</a:t>
            </a:r>
          </a:p>
          <a:p>
            <a:endParaRPr lang="en-CA" dirty="0"/>
          </a:p>
        </p:txBody>
      </p:sp>
      <p:pic>
        <p:nvPicPr>
          <p:cNvPr id="3" name="Picture 2">
            <a:extLst>
              <a:ext uri="{FF2B5EF4-FFF2-40B4-BE49-F238E27FC236}">
                <a16:creationId xmlns:a16="http://schemas.microsoft.com/office/drawing/2014/main" id="{08B37B50-FC5C-E017-C615-B5CBC82F6217}"/>
              </a:ext>
            </a:extLst>
          </p:cNvPr>
          <p:cNvPicPr>
            <a:picLocks noChangeAspect="1"/>
          </p:cNvPicPr>
          <p:nvPr/>
        </p:nvPicPr>
        <p:blipFill>
          <a:blip r:embed="rId2"/>
          <a:stretch>
            <a:fillRect/>
          </a:stretch>
        </p:blipFill>
        <p:spPr>
          <a:xfrm>
            <a:off x="8702040" y="2685331"/>
            <a:ext cx="2883658" cy="2676376"/>
          </a:xfrm>
          <a:prstGeom prst="rect">
            <a:avLst/>
          </a:prstGeom>
        </p:spPr>
      </p:pic>
    </p:spTree>
    <p:extLst>
      <p:ext uri="{BB962C8B-B14F-4D97-AF65-F5344CB8AC3E}">
        <p14:creationId xmlns:p14="http://schemas.microsoft.com/office/powerpoint/2010/main" val="35501168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9932C9-3147-D1E7-CD92-0C0C97339A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0565C-8811-08DC-D788-0BE5649A543C}"/>
              </a:ext>
            </a:extLst>
          </p:cNvPr>
          <p:cNvSpPr>
            <a:spLocks noGrp="1"/>
          </p:cNvSpPr>
          <p:nvPr>
            <p:ph type="title"/>
          </p:nvPr>
        </p:nvSpPr>
        <p:spPr/>
        <p:txBody>
          <a:bodyPr>
            <a:normAutofit/>
          </a:bodyPr>
          <a:lstStyle/>
          <a:p>
            <a:r>
              <a:rPr lang="en-CA" sz="2400" b="1" dirty="0"/>
              <a:t>Product Learning Module 4: PCC - Octaplex®</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 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 </a:t>
            </a:r>
            <a:endParaRPr lang="en-CA" sz="2400" b="1" dirty="0"/>
          </a:p>
        </p:txBody>
      </p:sp>
      <p:sp>
        <p:nvSpPr>
          <p:cNvPr id="7" name="Slide Number Placeholder 6">
            <a:extLst>
              <a:ext uri="{FF2B5EF4-FFF2-40B4-BE49-F238E27FC236}">
                <a16:creationId xmlns:a16="http://schemas.microsoft.com/office/drawing/2014/main" id="{A480B471-75FB-F5EF-EB6E-AB3B7B006B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F77F0EEE-0F01-3CF5-344D-8719B3D6961B}"/>
              </a:ext>
            </a:extLst>
          </p:cNvPr>
          <p:cNvSpPr txBox="1">
            <a:spLocks/>
          </p:cNvSpPr>
          <p:nvPr/>
        </p:nvSpPr>
        <p:spPr>
          <a:xfrm>
            <a:off x="668854" y="1457581"/>
            <a:ext cx="8280000" cy="51318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Step 10 </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Withdraw Octaplex® </a:t>
            </a: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&amp; Prepare for Administration</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Invert the syringe/white part of Nextaro</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device/</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Octaplex® bottle and withdraw the Octaplex® solution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through the white part of the Nextaro® device (contains the filter)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into the syringe.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31F20"/>
                </a:solidFill>
                <a:effectLst/>
                <a:uLnTx/>
                <a:uFillTx/>
                <a:latin typeface="Calibri" panose="020F0502020204030204"/>
                <a:ea typeface="+mn-ea"/>
                <a:cs typeface="+mn-cs"/>
              </a:rPr>
              <a:t>Firmly hold the barrel of the filled syringe (keeping the plunger directed downwards)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and detach the white part of Nextaro® device/empty Octaplex® bottle from the syringe. </a:t>
            </a:r>
            <a:r>
              <a:rPr kumimoji="0" lang="en-GB" sz="2000" b="0" i="0" u="none" strike="noStrike" kern="1200" cap="none" spc="0" normalizeH="0" baseline="0" noProof="0" dirty="0">
                <a:ln>
                  <a:noFill/>
                </a:ln>
                <a:solidFill>
                  <a:srgbClr val="231F20"/>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31F20"/>
                </a:solidFill>
                <a:effectLst/>
                <a:uLnTx/>
                <a:uFillTx/>
                <a:latin typeface="Calibri" panose="020F0502020204030204"/>
                <a:ea typeface="+mn-ea"/>
                <a:cs typeface="+mn-cs"/>
              </a:rPr>
              <a:t>Transfer the Octaplex® from the syringe to a sterile administration bag.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Visually inspect the product; it should be colourless to slightly blue, not cloudy, and no deposits noted.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Complete product label and apply to sterile administration bag.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Octaplex® is ready for administration.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Discard the white part of Nextaro® device/empty Octaplex® bottle, syringe.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4" name="Picture 3" descr="A black and white drawing of a sprayer&#10;&#10;AI-generated content may be incorrect.">
            <a:extLst>
              <a:ext uri="{FF2B5EF4-FFF2-40B4-BE49-F238E27FC236}">
                <a16:creationId xmlns:a16="http://schemas.microsoft.com/office/drawing/2014/main" id="{DC7E6697-DA98-9217-6DEA-C3F4CEB2E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6175" y="1794308"/>
            <a:ext cx="1080000" cy="4030245"/>
          </a:xfrm>
          <a:prstGeom prst="rect">
            <a:avLst/>
          </a:prstGeom>
        </p:spPr>
      </p:pic>
    </p:spTree>
    <p:extLst>
      <p:ext uri="{BB962C8B-B14F-4D97-AF65-F5344CB8AC3E}">
        <p14:creationId xmlns:p14="http://schemas.microsoft.com/office/powerpoint/2010/main" val="21769941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428136" y="1365385"/>
            <a:ext cx="11520000" cy="515035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Check Expiry Date &amp; Temperature: </a:t>
            </a:r>
            <a:b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GB"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Verify acceptable expiry date. Both the powder &amp; solvent must be at room temperature. </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CA" sz="8000" b="1" i="0" u="none" strike="noStrike" kern="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 Remove Caps, Clean</a:t>
            </a:r>
            <a:r>
              <a:rPr kumimoji="0" lang="en-CA" sz="8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 </a:t>
            </a: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Rubber Stopper of Powder &amp; Solvent Bottles</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Use an alcohol swab, let dry.</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Open Nextaro® Transfer Device: </a:t>
            </a:r>
            <a:b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GB"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Remove the paper lid from the Nextaro® device. For sterility, keep it in its clear outer packaging &amp; do not touch the blue spike.</a:t>
            </a: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Attach Nextaro® Transfer Device to Solvent Bottle: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GB"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Firmly hold the solvent (WFI) bottle on a flat surface. With the Nextaro® device in its outer package, align the blue part on top of the solvent (WFI) bottle. Firmly press straight down until it snaps into place on the solvent bottle; do not use a twisting motion.</a:t>
            </a: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Expose White Part of Nextaro® Transfer Device</a:t>
            </a: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GB"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Maintain sterility &amp; carefully remove the Nextaro® device outer packaging by pulling vertically upwards. Do not touch the exposed white part of the Nextaro® device. </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p:txBody>
      </p:sp>
      <p:sp>
        <p:nvSpPr>
          <p:cNvPr id="8" name="Title 1">
            <a:extLst>
              <a:ext uri="{FF2B5EF4-FFF2-40B4-BE49-F238E27FC236}">
                <a16:creationId xmlns:a16="http://schemas.microsoft.com/office/drawing/2014/main" id="{3F4CCA2C-0092-BB7D-99DA-C4DFD0DB9180}"/>
              </a:ext>
            </a:extLst>
          </p:cNvPr>
          <p:cNvSpPr>
            <a:spLocks noGrp="1"/>
          </p:cNvSpPr>
          <p:nvPr>
            <p:ph type="title"/>
          </p:nvPr>
        </p:nvSpPr>
        <p:spPr>
          <a:xfrm>
            <a:off x="930336" y="0"/>
            <a:ext cx="10515600" cy="1325563"/>
          </a:xfrm>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b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CA" sz="2400" b="1" dirty="0"/>
              <a:t>Reconstitution Summary Steps 1 to 5 </a:t>
            </a:r>
          </a:p>
        </p:txBody>
      </p:sp>
    </p:spTree>
    <p:extLst>
      <p:ext uri="{BB962C8B-B14F-4D97-AF65-F5344CB8AC3E}">
        <p14:creationId xmlns:p14="http://schemas.microsoft.com/office/powerpoint/2010/main" val="10673462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3A7CD-F93F-4B94-05BA-F89071E8132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1878544-55D3-3D91-8E47-521F49A8F6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0311BA21-2435-C9F0-4857-2460CED873DD}"/>
              </a:ext>
            </a:extLst>
          </p:cNvPr>
          <p:cNvSpPr txBox="1">
            <a:spLocks/>
          </p:cNvSpPr>
          <p:nvPr/>
        </p:nvSpPr>
        <p:spPr>
          <a:xfrm>
            <a:off x="428136" y="1360488"/>
            <a:ext cx="11520000" cy="4937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6.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Connect Solvent Bottle/Nextaro® Transfer Device to the Powder Bottle:</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Invert the solvent (WFI) bottle/Nextaro® device, aligning the white part of the Nextaro® device on top of the Octaplex® powder bottle. Firmly press straight down until the white part of the Nextaro® device snaps into place; do not use a twisting motion. Solvent (WFI) will automatically flow into the Octaplex® powder bottle.</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7. Gently Swirl Octaplex® to Dissolve</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sng"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Gently</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swirl the Octaplex® powder bottle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[with the solvent (WFI) bottle still attached] until the powder is completely dissolved</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Do not shake.</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8. </a:t>
            </a: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Unscrew</a:t>
            </a: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Nextaro® Transfer Device; Discard Blue Part &amp; Empty Solvent Bottle:</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Firmly hold the Octaplex® bottle. </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Grasp the blue part of the Nextaro® device; turn counterclockwise to unscrew the device into two separate pieces with the bottles still attached.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Discard the blue part of the Nextaro® device &amp; empty solvent (WFI) bottle.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CA"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71D9EEA-E363-90D8-AFD4-7E7E19D3B9A5}"/>
              </a:ext>
            </a:extLst>
          </p:cNvPr>
          <p:cNvSpPr txBox="1">
            <a:spLocks/>
          </p:cNvSpPr>
          <p:nvPr/>
        </p:nvSpPr>
        <p:spPr>
          <a:xfrm>
            <a:off x="746064" y="34925"/>
            <a:ext cx="11183008" cy="830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600" b="1" i="1"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8" name="Title 1">
            <a:extLst>
              <a:ext uri="{FF2B5EF4-FFF2-40B4-BE49-F238E27FC236}">
                <a16:creationId xmlns:a16="http://schemas.microsoft.com/office/drawing/2014/main" id="{935BE3BC-03A5-3554-C090-6732407CBEA6}"/>
              </a:ext>
            </a:extLst>
          </p:cNvPr>
          <p:cNvSpPr>
            <a:spLocks noGrp="1"/>
          </p:cNvSpPr>
          <p:nvPr>
            <p:ph type="title"/>
          </p:nvPr>
        </p:nvSpPr>
        <p:spPr>
          <a:xfrm>
            <a:off x="930336" y="34925"/>
            <a:ext cx="10515600" cy="1325563"/>
          </a:xfrm>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b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CA" sz="2400" b="1" dirty="0"/>
              <a:t>Reconstitution Summary Steps 6 to 8 </a:t>
            </a:r>
          </a:p>
        </p:txBody>
      </p:sp>
    </p:spTree>
    <p:extLst>
      <p:ext uri="{BB962C8B-B14F-4D97-AF65-F5344CB8AC3E}">
        <p14:creationId xmlns:p14="http://schemas.microsoft.com/office/powerpoint/2010/main" val="27085856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6CC24-B100-DE8F-129B-2152BF5B3B9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26A65C-A0A9-5910-C7D8-6806D6F6C7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7E8858E2-1F46-CBF4-45F3-BB0599181569}"/>
              </a:ext>
            </a:extLst>
          </p:cNvPr>
          <p:cNvSpPr txBox="1">
            <a:spLocks/>
          </p:cNvSpPr>
          <p:nvPr/>
        </p:nvSpPr>
        <p:spPr>
          <a:xfrm>
            <a:off x="428136" y="1372236"/>
            <a:ext cx="11520000" cy="5270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CA"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9. </a:t>
            </a:r>
            <a:r>
              <a:rPr kumimoji="0" lang="en-GB"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Draw Air into Syringe; Connect Syringe to Nextaro® device/Octaplex® bottle; Slowly Inject Air:</a:t>
            </a:r>
            <a:b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Draw air into a sterile syringe </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(appropriate size, depending on the Octaplex® dose)</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Keeping the Octaplex® bottle upright, connect (turn clockwise) the syringe to the luer lock connector on the white part of the Nextaro® device that is on the Octaplex® bottle. </a:t>
            </a:r>
            <a:r>
              <a:rPr kumimoji="0" lang="en-GB" sz="2000" b="0" i="0" u="sng"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Slowly</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inject the air.</a:t>
            </a:r>
            <a:b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10. Withdraw Octaplex® &amp; Prepare for Administration</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Withdraw reconstituted Octaplex® through the white part of the Nextaro® device (contains the filter) into the syringe. </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Firmly hold the barrel of the syringe (keeping the plunger directed downwards) &amp; detach the</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white part of Nextaro® device/empty Octaplex® bottle from the syringe.</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Transfer to sterile administration bag, visually inspect, &amp; label the product.</a:t>
            </a:r>
            <a:endParaRPr kumimoji="0" lang="en-CA"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5B2D7BA-0B56-DB59-7590-07692FC4E0FC}"/>
              </a:ext>
            </a:extLst>
          </p:cNvPr>
          <p:cNvSpPr txBox="1">
            <a:spLocks/>
          </p:cNvSpPr>
          <p:nvPr/>
        </p:nvSpPr>
        <p:spPr>
          <a:xfrm>
            <a:off x="746064" y="34925"/>
            <a:ext cx="11183008" cy="830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600" b="1" i="1"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8" name="Title 1">
            <a:extLst>
              <a:ext uri="{FF2B5EF4-FFF2-40B4-BE49-F238E27FC236}">
                <a16:creationId xmlns:a16="http://schemas.microsoft.com/office/drawing/2014/main" id="{46460F33-4EBB-2936-8B7B-89949B24EE74}"/>
              </a:ext>
            </a:extLst>
          </p:cNvPr>
          <p:cNvSpPr>
            <a:spLocks noGrp="1"/>
          </p:cNvSpPr>
          <p:nvPr>
            <p:ph type="title"/>
          </p:nvPr>
        </p:nvSpPr>
        <p:spPr>
          <a:xfrm>
            <a:off x="930336" y="34925"/>
            <a:ext cx="10515600" cy="1325563"/>
          </a:xfrm>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b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CA" sz="2400" b="1" dirty="0"/>
              <a:t>Reconstitution Summary Steps 9 to 10 </a:t>
            </a:r>
          </a:p>
        </p:txBody>
      </p:sp>
    </p:spTree>
    <p:extLst>
      <p:ext uri="{BB962C8B-B14F-4D97-AF65-F5344CB8AC3E}">
        <p14:creationId xmlns:p14="http://schemas.microsoft.com/office/powerpoint/2010/main" val="1519923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CAF3-BAAC-3A6D-078F-4D9D9CE4D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931C2-579D-E29C-05F1-12CA39F2A6AE}"/>
              </a:ext>
            </a:extLst>
          </p:cNvPr>
          <p:cNvSpPr>
            <a:spLocks noGrp="1"/>
          </p:cNvSpPr>
          <p:nvPr>
            <p:ph type="title"/>
          </p:nvPr>
        </p:nvSpPr>
        <p:spPr>
          <a:xfrm>
            <a:off x="838200" y="261728"/>
            <a:ext cx="10515600" cy="1325563"/>
          </a:xfrm>
        </p:spPr>
        <p:txBody>
          <a:bodyPr>
            <a:normAutofit/>
          </a:bodyPr>
          <a:lstStyle/>
          <a:p>
            <a:r>
              <a:rPr lang="en-CA" sz="2400" dirty="0">
                <a:latin typeface="+mn-lt"/>
              </a:rPr>
              <a:t>Product Learning Module 4: PCC - </a:t>
            </a:r>
            <a:r>
              <a:rPr lang="en-CA" sz="2400" dirty="0">
                <a:solidFill>
                  <a:prstClr val="black"/>
                </a:solidFill>
                <a:latin typeface="+mn-lt"/>
              </a:rPr>
              <a:t>Octaplex®</a:t>
            </a:r>
            <a:endParaRPr lang="en-CA" sz="2400" dirty="0">
              <a:latin typeface="+mn-lt"/>
            </a:endParaRPr>
          </a:p>
        </p:txBody>
      </p:sp>
      <p:sp>
        <p:nvSpPr>
          <p:cNvPr id="7" name="Slide Number Placeholder 6">
            <a:extLst>
              <a:ext uri="{FF2B5EF4-FFF2-40B4-BE49-F238E27FC236}">
                <a16:creationId xmlns:a16="http://schemas.microsoft.com/office/drawing/2014/main" id="{B2A9978D-0640-05F1-CE4B-596BB7CEF7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68DCED24-5FB4-F846-5A5F-B2D8434003C9}"/>
              </a:ext>
            </a:extLst>
          </p:cNvPr>
          <p:cNvSpPr txBox="1">
            <a:spLocks/>
          </p:cNvSpPr>
          <p:nvPr/>
        </p:nvSpPr>
        <p:spPr>
          <a:xfrm>
            <a:off x="838200" y="1321475"/>
            <a:ext cx="10820400" cy="540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Administration Notes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Octaplex®</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is available as </a:t>
            </a:r>
            <a:r>
              <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rPr>
              <a:t>500 IU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20 mL bottle and </a:t>
            </a:r>
            <a:r>
              <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rPr>
              <a:t>1000 IU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40 mL bottle. Carefully review the product provided from TML and the prescriber’s order. More than 1 bottle may be required to provide the dose that was ordered. As required, reconstituted Octaplex® from additional bottles may be added to the same sterile administration bag (pooled).</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Following reconstitution, Octaplex®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should be used immediately. Octaplex®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can be stored for up to 8 hours at +2°C to +25°C, provided the sterility of the stored product is maintained. If stored, Octaplex® should be protected from light.</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Reconstituted solution is colourless to slightly blue. Do not administer if cloudy or deposits are observed.</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Administer at room temperature. </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Do not further dilute in any IV solutions. Do not mix with any other medicinal products.</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Octaplex® is compatible with 0.9 % sodium chloride (NaCl) and 5 % dextrose in water.</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Administer only intravenously via a separate injection/infusion line. For infusion, use a standard IV infusion set (has been filtered as part of reconstitution procedure). </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1297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37250-9A3E-F18C-3B3F-8791D001B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C72D4-7F54-1AFF-7C71-9D3CEBD2E590}"/>
              </a:ext>
            </a:extLst>
          </p:cNvPr>
          <p:cNvSpPr>
            <a:spLocks noGrp="1"/>
          </p:cNvSpPr>
          <p:nvPr>
            <p:ph type="title"/>
          </p:nvPr>
        </p:nvSpPr>
        <p:spPr>
          <a:xfrm>
            <a:off x="838200" y="264704"/>
            <a:ext cx="10515600" cy="1325563"/>
          </a:xfrm>
        </p:spPr>
        <p:txBody>
          <a:bodyPr>
            <a:normAutofit/>
          </a:bodyPr>
          <a:lstStyle/>
          <a:p>
            <a:r>
              <a:rPr lang="en-CA" sz="2400" b="1" dirty="0"/>
              <a:t>Product Learning Module 4: PCC - </a:t>
            </a:r>
            <a:r>
              <a:rPr lang="en-CA" sz="2400" b="1" dirty="0">
                <a:solidFill>
                  <a:prstClr val="black"/>
                </a:solidFill>
              </a:rPr>
              <a:t>Octaplex®</a:t>
            </a:r>
            <a:endParaRPr lang="en-CA" sz="2400" b="1" dirty="0"/>
          </a:p>
        </p:txBody>
      </p:sp>
      <p:sp>
        <p:nvSpPr>
          <p:cNvPr id="7" name="Slide Number Placeholder 6">
            <a:extLst>
              <a:ext uri="{FF2B5EF4-FFF2-40B4-BE49-F238E27FC236}">
                <a16:creationId xmlns:a16="http://schemas.microsoft.com/office/drawing/2014/main" id="{6613C057-10FA-DB75-AF5A-7944762FE0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C2E31F24-A19F-70C3-B33C-3F5509B8972C}"/>
              </a:ext>
            </a:extLst>
          </p:cNvPr>
          <p:cNvSpPr txBox="1">
            <a:spLocks/>
          </p:cNvSpPr>
          <p:nvPr/>
        </p:nvSpPr>
        <p:spPr>
          <a:xfrm>
            <a:off x="838200" y="1321475"/>
            <a:ext cx="10820400" cy="540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Administration Notes (2)</a:t>
            </a:r>
            <a:br>
              <a:rPr kumimoji="0" lang="en-CA" sz="2200" b="1" i="1"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CA"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30400" marR="0" lvl="0" indent="-230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Flush the IV site with 0.9 % NaCl flush syringe prior to and following administration.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NOTE: PCC is CONTRAINDICATED in patients with heparin-induced thrombocytopenia (HIT) or with known allergies to heparin (Octaplex® contains heparin).</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Monitoring blood coagulation with appropriate coagulation assays</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(plasma levels of individual coagulation factors, or global tests of prothrombin complex levels [prothrombin time, INR])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before and during treatment is recommended.</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Indication / Rate </a:t>
            </a:r>
          </a:p>
          <a:p>
            <a:pPr marL="687600" marR="0" lvl="1" indent="-230400" algn="l" defTabSz="914400" rtl="0" eaLnBrk="1" fontAlgn="auto" latinLnBrk="0" hangingPunct="1">
              <a:lnSpc>
                <a:spcPct val="90000"/>
              </a:lnSpc>
              <a:spcBef>
                <a:spcPts val="1000"/>
              </a:spcBef>
              <a:spcAft>
                <a:spcPts val="0"/>
              </a:spcAft>
              <a:buClrTx/>
              <a:buSzPct val="75000"/>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Treatment of bleeding and perioperative prophylaxis of bleeding in acquired deficiency of the prothrombin complex coagulation factors (factors II, VII, IX and X). For example, deficiency caused by treatment with vitamin K antagonists, or in case of overdose of vitamin K antagonists, when rapid correction of the deficiency is required (life threatening bleeding or emergency surgical interventions).</a:t>
            </a:r>
          </a:p>
          <a:p>
            <a:pPr marL="687600" marR="0" lvl="1" indent="-230400" algn="l" defTabSz="914400" rtl="0" eaLnBrk="1" fontAlgn="auto" latinLnBrk="0" hangingPunct="1">
              <a:lnSpc>
                <a:spcPct val="90000"/>
              </a:lnSpc>
              <a:spcBef>
                <a:spcPts val="1000"/>
              </a:spcBef>
              <a:spcAft>
                <a:spcPts val="0"/>
              </a:spcAft>
              <a:buClrTx/>
              <a:buSzPct val="75000"/>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Recommended </a:t>
            </a:r>
            <a:r>
              <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rPr>
              <a:t>initial infusion</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rate 1 mL per minute (60 mL/hour)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followed by 2-3 mL per minute (120-180 mL/hour), if appropriate.</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1597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E0647-ED0B-1A52-FA94-B0AC625A4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566F1-9AB2-4A0F-F8E6-EC5B528C43B0}"/>
              </a:ext>
            </a:extLst>
          </p:cNvPr>
          <p:cNvSpPr>
            <a:spLocks noGrp="1"/>
          </p:cNvSpPr>
          <p:nvPr>
            <p:ph type="title"/>
          </p:nvPr>
        </p:nvSpPr>
        <p:spPr>
          <a:xfrm>
            <a:off x="838200" y="385907"/>
            <a:ext cx="10515600" cy="1325563"/>
          </a:xfrm>
        </p:spPr>
        <p:txBody>
          <a:bodyPr>
            <a:normAutofit/>
          </a:bodyPr>
          <a:lstStyle/>
          <a:p>
            <a:r>
              <a:rPr lang="en-GB" sz="2400" b="1" dirty="0"/>
              <a:t>Product Learning Modules</a:t>
            </a:r>
            <a:br>
              <a:rPr lang="en-GB" sz="2400" b="1" dirty="0"/>
            </a:br>
            <a:r>
              <a:rPr lang="en-CA" sz="2400" b="1" dirty="0">
                <a:solidFill>
                  <a:prstClr val="black"/>
                </a:solidFill>
              </a:rPr>
              <a:t>Supplementary Information - </a:t>
            </a:r>
            <a:r>
              <a:rPr kumimoji="0" lang="en-CA" sz="2400" b="1" u="none" strike="noStrike" kern="1200" cap="none" spc="0" normalizeH="0" baseline="0" noProof="0" dirty="0">
                <a:ln>
                  <a:noFill/>
                </a:ln>
                <a:solidFill>
                  <a:prstClr val="black"/>
                </a:solidFill>
                <a:effectLst/>
                <a:uLnTx/>
                <a:uFillTx/>
                <a:ea typeface="+mj-ea"/>
                <a:cs typeface="+mj-cs"/>
              </a:rPr>
              <a:t>FC Indication  </a:t>
            </a:r>
            <a:br>
              <a:rPr kumimoji="0" lang="en-CA" sz="2400" b="1" u="none" strike="noStrike" kern="1200" cap="none" spc="0" normalizeH="0" baseline="0" noProof="0" dirty="0">
                <a:ln>
                  <a:noFill/>
                </a:ln>
                <a:solidFill>
                  <a:prstClr val="black"/>
                </a:solidFill>
                <a:effectLst/>
                <a:uLnTx/>
                <a:uFillTx/>
                <a:ea typeface="+mj-ea"/>
                <a:cs typeface="+mj-cs"/>
              </a:rPr>
            </a:br>
            <a:endParaRPr lang="en-CA" sz="2000" b="1" dirty="0"/>
          </a:p>
        </p:txBody>
      </p:sp>
      <p:sp>
        <p:nvSpPr>
          <p:cNvPr id="7" name="Slide Number Placeholder 6">
            <a:extLst>
              <a:ext uri="{FF2B5EF4-FFF2-40B4-BE49-F238E27FC236}">
                <a16:creationId xmlns:a16="http://schemas.microsoft.com/office/drawing/2014/main" id="{5A2646AC-BDAB-2B31-208D-36B63DEBBD1F}"/>
              </a:ext>
            </a:extLst>
          </p:cNvPr>
          <p:cNvSpPr>
            <a:spLocks noGrp="1"/>
          </p:cNvSpPr>
          <p:nvPr>
            <p:ph type="sldNum" sz="quarter" idx="12"/>
          </p:nvPr>
        </p:nvSpPr>
        <p:spPr>
          <a:xfrm>
            <a:off x="9333089" y="6472093"/>
            <a:ext cx="2743200" cy="365125"/>
          </a:xfrm>
        </p:spPr>
        <p:txBody>
          <a:bodyPr/>
          <a:lstStyle/>
          <a:p>
            <a:fld id="{EB1180F1-44DF-4B69-9168-136F546BB698}" type="slidenum">
              <a:rPr lang="en-CA" smtClean="0"/>
              <a:t>106</a:t>
            </a:fld>
            <a:endParaRPr lang="en-CA" dirty="0"/>
          </a:p>
        </p:txBody>
      </p:sp>
      <p:sp>
        <p:nvSpPr>
          <p:cNvPr id="14" name="Content Placeholder 3">
            <a:extLst>
              <a:ext uri="{FF2B5EF4-FFF2-40B4-BE49-F238E27FC236}">
                <a16:creationId xmlns:a16="http://schemas.microsoft.com/office/drawing/2014/main" id="{3ABBAB26-7BF6-D78B-E2BA-BD1FCDF8BA34}"/>
              </a:ext>
            </a:extLst>
          </p:cNvPr>
          <p:cNvSpPr txBox="1">
            <a:spLocks/>
          </p:cNvSpPr>
          <p:nvPr/>
        </p:nvSpPr>
        <p:spPr>
          <a:xfrm>
            <a:off x="381000" y="1465840"/>
            <a:ext cx="11430000" cy="5251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0" i="0" u="none" strike="noStrike" kern="1200" cap="none" spc="0" normalizeH="0" noProof="0" dirty="0">
                <a:ln>
                  <a:noFill/>
                </a:ln>
                <a:solidFill>
                  <a:prstClr val="black"/>
                </a:solidFill>
                <a:effectLst/>
                <a:uLnTx/>
                <a:uFillTx/>
                <a:ea typeface="+mn-ea"/>
                <a:cs typeface="+mn-cs"/>
              </a:rPr>
              <a:t>A. As per Product Monographs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CA" sz="2400" b="0" i="0" u="none" strike="noStrike" kern="1200" cap="none" spc="0" normalizeH="0" baseline="0" noProof="0" dirty="0">
                <a:ln>
                  <a:noFill/>
                </a:ln>
                <a:solidFill>
                  <a:prstClr val="black"/>
                </a:solidFill>
                <a:effectLst/>
                <a:uLnTx/>
                <a:uFillTx/>
                <a:ea typeface="+mn-ea"/>
                <a:cs typeface="+mn-cs"/>
              </a:rPr>
            </a:br>
            <a:r>
              <a:rPr kumimoji="0" lang="en-CA" sz="2200" b="0" i="0" u="none" strike="noStrike" kern="1200" cap="none" spc="0" normalizeH="0" noProof="0" dirty="0">
                <a:ln>
                  <a:noFill/>
                </a:ln>
                <a:solidFill>
                  <a:prstClr val="black"/>
                </a:solidFill>
                <a:effectLst/>
                <a:uLnTx/>
                <a:uFillTx/>
                <a:ea typeface="+mn-ea"/>
                <a:cs typeface="+mn-cs"/>
              </a:rPr>
              <a:t>B. Bloody Easy 5.1 handbook</a:t>
            </a:r>
          </a:p>
          <a:p>
            <a:pPr>
              <a:buSzPct val="100000"/>
            </a:pPr>
            <a:r>
              <a:rPr lang="en-GB" sz="2000" dirty="0"/>
              <a:t>“Major or massive hemorrhage from surgery or trauma when fibrinogen &lt;1.5 g/L.”</a:t>
            </a:r>
            <a:endParaRPr lang="en-CA" sz="2000" dirty="0"/>
          </a:p>
          <a:p>
            <a:pPr>
              <a:buSzPct val="100000"/>
            </a:pPr>
            <a:r>
              <a:rPr lang="en-GB" sz="2000" dirty="0"/>
              <a:t>“Acute phase of acute promyelocytic leukemia with fibrinogen &lt;1.5 g/L.”</a:t>
            </a:r>
          </a:p>
          <a:p>
            <a:pPr>
              <a:buSzPct val="100000"/>
            </a:pPr>
            <a:r>
              <a:rPr lang="en-GB" sz="2000" dirty="0"/>
              <a:t>“Hemorrhage after cardiac surgery or peripartum with fibrinogen &lt;2.0 g/L.”</a:t>
            </a:r>
          </a:p>
          <a:p>
            <a:pPr>
              <a:buSzPct val="100000"/>
            </a:pPr>
            <a:r>
              <a:rPr lang="en-GB" sz="2000" dirty="0"/>
              <a:t>“Intracranial hemorrhage secondary to Tissue Plasminogen Activator treatment with fibrinogen &lt;2.0 g/L.”</a:t>
            </a:r>
          </a:p>
          <a:p>
            <a:pPr>
              <a:buSzPct val="100000"/>
            </a:pPr>
            <a:r>
              <a:rPr lang="en-GB" sz="2000" dirty="0"/>
              <a:t> Lab test: </a:t>
            </a:r>
            <a:r>
              <a:rPr lang="en-US" sz="2000" kern="1200" dirty="0">
                <a:solidFill>
                  <a:srgbClr val="000000"/>
                </a:solidFill>
                <a:effectLst/>
                <a:ea typeface="Times New Roman" panose="02020603050405020304" pitchFamily="18" charset="0"/>
                <a:cs typeface="Times New Roman" panose="02020603050405020304" pitchFamily="18" charset="0"/>
              </a:rPr>
              <a:t>Clauss fibrinogen assay, </a:t>
            </a:r>
            <a:r>
              <a:rPr lang="en-US" sz="2000" dirty="0">
                <a:solidFill>
                  <a:srgbClr val="000000"/>
                </a:solidFill>
                <a:ea typeface="Times New Roman" panose="02020603050405020304" pitchFamily="18" charset="0"/>
                <a:cs typeface="Times New Roman" panose="02020603050405020304" pitchFamily="18" charset="0"/>
              </a:rPr>
              <a:t>n</a:t>
            </a:r>
            <a:r>
              <a:rPr lang="en-US" sz="2000" kern="1200" dirty="0">
                <a:solidFill>
                  <a:srgbClr val="000000"/>
                </a:solidFill>
                <a:effectLst/>
                <a:ea typeface="Times New Roman" panose="02020603050405020304" pitchFamily="18" charset="0"/>
                <a:cs typeface="Times New Roman" panose="02020603050405020304" pitchFamily="18" charset="0"/>
              </a:rPr>
              <a:t>ormal fibrinogen 1.5 – 4 g/L. </a:t>
            </a:r>
            <a:r>
              <a:rPr lang="en-US" sz="2000" b="1" dirty="0">
                <a:solidFill>
                  <a:srgbClr val="B32017"/>
                </a:solidFill>
                <a:effectLst/>
                <a:ea typeface="Calibri" panose="020F0502020204030204" pitchFamily="34" charset="0"/>
                <a:cs typeface="Times New Roman" panose="02020603050405020304" pitchFamily="18" charset="0"/>
              </a:rPr>
              <a:t> </a:t>
            </a:r>
            <a:endParaRPr lang="en-CA" sz="2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CA" sz="2400" b="0" i="0" u="none" strike="noStrike" kern="1200" cap="none" spc="0" normalizeH="0" baseline="0" noProof="0" dirty="0">
                <a:ln>
                  <a:noFill/>
                </a:ln>
                <a:solidFill>
                  <a:prstClr val="black"/>
                </a:solidFill>
                <a:effectLst/>
                <a:uLnTx/>
                <a:uFillTx/>
                <a:ea typeface="+mn-ea"/>
                <a:cs typeface="+mn-cs"/>
              </a:rPr>
            </a:br>
            <a:r>
              <a:rPr kumimoji="0" lang="en-CA" sz="2200" b="0" i="0" u="none" strike="noStrike" kern="1200" cap="none" spc="0" normalizeH="0" noProof="0" dirty="0">
                <a:ln>
                  <a:noFill/>
                </a:ln>
                <a:solidFill>
                  <a:prstClr val="black"/>
                </a:solidFill>
                <a:effectLst/>
                <a:uLnTx/>
                <a:uFillTx/>
                <a:ea typeface="+mn-ea"/>
                <a:cs typeface="+mn-cs"/>
              </a:rPr>
              <a:t>C. </a:t>
            </a:r>
            <a:r>
              <a:rPr kumimoji="0" lang="en-GB" sz="2200" b="0" i="0" u="none" strike="noStrike" kern="1200" cap="none" spc="0" normalizeH="0" noProof="0" dirty="0">
                <a:ln>
                  <a:noFill/>
                </a:ln>
                <a:solidFill>
                  <a:prstClr val="black"/>
                </a:solidFill>
                <a:effectLst/>
                <a:uLnTx/>
                <a:uFillTx/>
                <a:ea typeface="+mn-ea"/>
                <a:cs typeface="+mn-cs"/>
              </a:rPr>
              <a:t>National Advisory Committee on Blood and Blood Products </a:t>
            </a:r>
          </a:p>
          <a:p>
            <a:pPr>
              <a:buSzPct val="100000"/>
            </a:pPr>
            <a:r>
              <a:rPr lang="en-GB" sz="2000" dirty="0"/>
              <a:t>“</a:t>
            </a:r>
            <a:r>
              <a:rPr kumimoji="0" lang="en-GB" sz="2000" b="0" i="0" u="none" strike="noStrike" kern="1200" cap="none" spc="0" normalizeH="0" baseline="0" noProof="0" dirty="0">
                <a:ln>
                  <a:noFill/>
                </a:ln>
                <a:effectLst/>
                <a:uLnTx/>
                <a:uFillTx/>
                <a:latin typeface="Calibri" panose="020F0502020204030204"/>
                <a:ea typeface="+mn-ea"/>
                <a:cs typeface="+mn-cs"/>
              </a:rPr>
              <a:t>FC in the setting of acquired hypofibrinogenemia plays an important role in the management of massive bleeding post cardiac surgery, trauma, and obstetrical hemorrhage </a:t>
            </a:r>
            <a:r>
              <a:rPr lang="en-GB" sz="2000" dirty="0"/>
              <a:t>among others.”</a:t>
            </a:r>
          </a:p>
          <a:p>
            <a:pPr>
              <a:buSzPct val="100000"/>
            </a:pPr>
            <a:r>
              <a:rPr lang="en-CA" sz="2000" dirty="0"/>
              <a:t>“</a:t>
            </a:r>
            <a:r>
              <a:rPr lang="en-GB" sz="2000" dirty="0"/>
              <a:t>Both fibrinogen concentrates appear to have similar efficacy in improving clot firmness in a dilutional hypofibrinogenemia model in vitro.”</a:t>
            </a:r>
            <a:endParaRPr lang="en-CA" sz="200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634337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E0647-ED0B-1A52-FA94-B0AC625A4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566F1-9AB2-4A0F-F8E6-EC5B528C43B0}"/>
              </a:ext>
            </a:extLst>
          </p:cNvPr>
          <p:cNvSpPr>
            <a:spLocks noGrp="1"/>
          </p:cNvSpPr>
          <p:nvPr>
            <p:ph type="title"/>
          </p:nvPr>
        </p:nvSpPr>
        <p:spPr>
          <a:xfrm>
            <a:off x="838200" y="394220"/>
            <a:ext cx="10515600" cy="1325563"/>
          </a:xfrm>
        </p:spPr>
        <p:txBody>
          <a:bodyPr>
            <a:normAutofit fontScale="90000"/>
          </a:bodyPr>
          <a:lstStyle/>
          <a:p>
            <a:br>
              <a:rPr lang="en-GB" sz="2400" b="1" dirty="0"/>
            </a:br>
            <a:r>
              <a:rPr lang="en-GB" sz="2700" b="1" dirty="0"/>
              <a:t>Product Learning Modules</a:t>
            </a:r>
            <a:br>
              <a:rPr lang="en-GB" sz="2700" b="1" dirty="0"/>
            </a:br>
            <a:r>
              <a:rPr lang="en-CA" sz="2700" b="1" dirty="0">
                <a:solidFill>
                  <a:prstClr val="black"/>
                </a:solidFill>
              </a:rPr>
              <a:t>Supplementary Information – PCC</a:t>
            </a:r>
            <a:r>
              <a:rPr kumimoji="0" lang="en-CA" sz="2700" b="1" u="none" strike="noStrike" kern="1200" cap="none" spc="0" normalizeH="0" baseline="0" noProof="0" dirty="0">
                <a:ln>
                  <a:noFill/>
                </a:ln>
                <a:solidFill>
                  <a:prstClr val="black"/>
                </a:solidFill>
                <a:effectLst/>
                <a:uLnTx/>
                <a:uFillTx/>
                <a:ea typeface="+mj-ea"/>
                <a:cs typeface="+mj-cs"/>
              </a:rPr>
              <a:t> Indication </a:t>
            </a:r>
            <a:b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en-GB" sz="2000" b="1" u="none" strike="noStrike" kern="1200" cap="none" spc="0" normalizeH="0" baseline="0" noProof="0" dirty="0">
                <a:ln>
                  <a:noFill/>
                </a:ln>
                <a:solidFill>
                  <a:prstClr val="black"/>
                </a:solidFill>
                <a:effectLst/>
                <a:uLnTx/>
                <a:uFillTx/>
                <a:latin typeface="+mn-lt"/>
                <a:ea typeface="+mj-ea"/>
                <a:cs typeface="+mj-cs"/>
              </a:rPr>
            </a:br>
            <a:br>
              <a:rPr kumimoji="0" lang="en-CA" sz="2000" b="1"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CA" sz="2000" b="1" dirty="0"/>
          </a:p>
        </p:txBody>
      </p:sp>
      <p:sp>
        <p:nvSpPr>
          <p:cNvPr id="7" name="Slide Number Placeholder 6">
            <a:extLst>
              <a:ext uri="{FF2B5EF4-FFF2-40B4-BE49-F238E27FC236}">
                <a16:creationId xmlns:a16="http://schemas.microsoft.com/office/drawing/2014/main" id="{5A2646AC-BDAB-2B31-208D-36B63DEBBD1F}"/>
              </a:ext>
            </a:extLst>
          </p:cNvPr>
          <p:cNvSpPr>
            <a:spLocks noGrp="1"/>
          </p:cNvSpPr>
          <p:nvPr>
            <p:ph type="sldNum" sz="quarter" idx="12"/>
          </p:nvPr>
        </p:nvSpPr>
        <p:spPr/>
        <p:txBody>
          <a:bodyPr/>
          <a:lstStyle/>
          <a:p>
            <a:fld id="{EB1180F1-44DF-4B69-9168-136F546BB698}" type="slidenum">
              <a:rPr lang="en-CA" smtClean="0"/>
              <a:t>107</a:t>
            </a:fld>
            <a:endParaRPr lang="en-CA" dirty="0"/>
          </a:p>
        </p:txBody>
      </p:sp>
      <p:sp>
        <p:nvSpPr>
          <p:cNvPr id="14" name="Content Placeholder 3">
            <a:extLst>
              <a:ext uri="{FF2B5EF4-FFF2-40B4-BE49-F238E27FC236}">
                <a16:creationId xmlns:a16="http://schemas.microsoft.com/office/drawing/2014/main" id="{3ABBAB26-7BF6-D78B-E2BA-BD1FCDF8BA34}"/>
              </a:ext>
            </a:extLst>
          </p:cNvPr>
          <p:cNvSpPr txBox="1">
            <a:spLocks/>
          </p:cNvSpPr>
          <p:nvPr/>
        </p:nvSpPr>
        <p:spPr>
          <a:xfrm>
            <a:off x="381000" y="1538172"/>
            <a:ext cx="11430000" cy="5183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kumimoji="0" lang="en-CA" sz="2200" u="none" strike="noStrike" kern="1200" cap="none" spc="0" normalizeH="0" baseline="0" noProof="0" dirty="0">
                <a:ln>
                  <a:noFill/>
                </a:ln>
                <a:solidFill>
                  <a:prstClr val="black"/>
                </a:solidFill>
                <a:effectLst/>
                <a:uLnTx/>
                <a:uFillTx/>
                <a:ea typeface="+mn-ea"/>
                <a:cs typeface="+mn-cs"/>
              </a:rPr>
              <a:t>A. </a:t>
            </a:r>
            <a:r>
              <a:rPr lang="en-GB" sz="2200" dirty="0"/>
              <a:t>As per Product Monographs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0" i="0" u="none" strike="noStrike" kern="1200" cap="none" spc="0" normalizeH="0" noProof="0" dirty="0">
                <a:ln>
                  <a:noFill/>
                </a:ln>
                <a:solidFill>
                  <a:prstClr val="black"/>
                </a:solidFill>
                <a:effectLst/>
                <a:uLnTx/>
                <a:uFillTx/>
                <a:ea typeface="+mn-ea"/>
                <a:cs typeface="+mn-cs"/>
              </a:rPr>
              <a:t>B. Bloody Easy 5.1 handbook</a:t>
            </a:r>
          </a:p>
          <a:p>
            <a:pPr>
              <a:buSzPct val="100000"/>
            </a:pPr>
            <a:r>
              <a:rPr lang="en-GB" sz="2000" dirty="0"/>
              <a:t>“Reversal of anti-Xa inhibitors: PCC at a dose of 2,000 IU (repeated in 1 hour if hemostasis is not achieved) is being used across Canada. Data to support its use is limited …”</a:t>
            </a:r>
            <a:endParaRPr lang="en-CA"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200" dirty="0">
                <a:solidFill>
                  <a:prstClr val="black"/>
                </a:solidFill>
              </a:rPr>
              <a:t>C</a:t>
            </a:r>
            <a:r>
              <a:rPr kumimoji="0" lang="en-CA" sz="2200" u="none" strike="noStrike" kern="1200" cap="none" spc="0" normalizeH="0" baseline="0" noProof="0" dirty="0">
                <a:ln>
                  <a:noFill/>
                </a:ln>
                <a:solidFill>
                  <a:prstClr val="black"/>
                </a:solidFill>
                <a:effectLst/>
                <a:uLnTx/>
                <a:uFillTx/>
                <a:ea typeface="+mn-ea"/>
                <a:cs typeface="+mn-cs"/>
              </a:rPr>
              <a:t>. </a:t>
            </a:r>
            <a:r>
              <a:rPr kumimoji="0" lang="en-GB" sz="2200" u="none" strike="noStrike" kern="1200" cap="none" spc="0" normalizeH="0" baseline="0" noProof="0" dirty="0">
                <a:ln>
                  <a:noFill/>
                </a:ln>
                <a:solidFill>
                  <a:prstClr val="black"/>
                </a:solidFill>
                <a:effectLst/>
                <a:uLnTx/>
                <a:uFillTx/>
                <a:ea typeface="+mn-ea"/>
                <a:cs typeface="+mn-cs"/>
              </a:rPr>
              <a:t>National Advisory Committee on Blood and Blood Products </a:t>
            </a:r>
          </a:p>
          <a:p>
            <a:pPr>
              <a:buSzPct val="100000"/>
            </a:pPr>
            <a:r>
              <a:rPr lang="en-GB" sz="2000" dirty="0"/>
              <a:t>Treatment of bleeding in patients receiving direct FXa inhibitor anticoagulants     </a:t>
            </a:r>
          </a:p>
          <a:p>
            <a:pPr lvl="2">
              <a:buSzPct val="75000"/>
              <a:buFont typeface="Courier New" panose="02070309020205020404" pitchFamily="49" charset="0"/>
              <a:buChar char="o"/>
            </a:pPr>
            <a:r>
              <a:rPr lang="en-GB" dirty="0"/>
              <a:t>“PCC should only be considered in patients with severe or life-threatening bleeding.”</a:t>
            </a:r>
          </a:p>
          <a:p>
            <a:pPr lvl="2">
              <a:buSzPct val="75000"/>
              <a:buFont typeface="Courier New" panose="02070309020205020404" pitchFamily="49" charset="0"/>
              <a:buChar char="o"/>
            </a:pPr>
            <a:r>
              <a:rPr lang="en-GB" dirty="0"/>
              <a:t>“The</a:t>
            </a:r>
            <a:r>
              <a:rPr lang="en-GB" sz="2800" dirty="0"/>
              <a:t> </a:t>
            </a:r>
            <a:r>
              <a:rPr lang="en-GB" sz="2000" dirty="0"/>
              <a:t>optimal dosing strategy is uncertain with 2000 IU (fixed dose) or 25-50 IU/kg (to a maximum of 3000 IU) being the most common.”</a:t>
            </a:r>
          </a:p>
          <a:p>
            <a:pPr>
              <a:buSzPct val="100000"/>
            </a:pPr>
            <a:r>
              <a:rPr lang="en-GB" sz="2000" u="none" dirty="0"/>
              <a:t>NAC also lists some unique patient scenarios </a:t>
            </a:r>
            <a:r>
              <a:rPr kumimoji="0" lang="en-GB" sz="2000" b="0" i="0" u="none" strike="noStrike" kern="1200" cap="none" spc="0" normalizeH="0" baseline="0" noProof="0" dirty="0">
                <a:ln>
                  <a:noFill/>
                </a:ln>
                <a:effectLst/>
                <a:uLnTx/>
                <a:uFillTx/>
                <a:ea typeface="+mn-ea"/>
                <a:cs typeface="+mn-cs"/>
              </a:rPr>
              <a:t>(e.g., if plasma is refused but human plasma-derived protein products are accepted).</a:t>
            </a:r>
            <a:endParaRPr kumimoji="0" lang="en-CA" sz="2400"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0601311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E0647-ED0B-1A52-FA94-B0AC625A4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566F1-9AB2-4A0F-F8E6-EC5B528C43B0}"/>
              </a:ext>
            </a:extLst>
          </p:cNvPr>
          <p:cNvSpPr>
            <a:spLocks noGrp="1"/>
          </p:cNvSpPr>
          <p:nvPr>
            <p:ph type="title"/>
          </p:nvPr>
        </p:nvSpPr>
        <p:spPr>
          <a:xfrm>
            <a:off x="696000" y="374319"/>
            <a:ext cx="10800000" cy="1325563"/>
          </a:xfrm>
        </p:spPr>
        <p:txBody>
          <a:bodyPr>
            <a:noAutofit/>
          </a:bodyPr>
          <a:lstStyle/>
          <a:p>
            <a:r>
              <a:rPr lang="en-GB" sz="2400" b="1" dirty="0"/>
              <a:t>Product Learning Modules</a:t>
            </a:r>
            <a:br>
              <a:rPr lang="en-GB" sz="2400" b="1" dirty="0"/>
            </a:br>
            <a:r>
              <a:rPr lang="en-CA" sz="2400" b="1" dirty="0">
                <a:solidFill>
                  <a:prstClr val="black"/>
                </a:solidFill>
              </a:rPr>
              <a:t>Supplementary Information – Provincial Massive Hemorrhage Protocol, Statement 37</a:t>
            </a:r>
            <a:r>
              <a:rPr kumimoji="0" lang="en-CA" sz="2400" b="1" u="none" strike="noStrike" kern="1200" cap="none" spc="0" normalizeH="0" baseline="0" noProof="0" dirty="0">
                <a:ln>
                  <a:noFill/>
                </a:ln>
                <a:solidFill>
                  <a:prstClr val="black"/>
                </a:solidFill>
                <a:effectLst/>
                <a:uLnTx/>
                <a:uFillTx/>
                <a:ea typeface="+mj-ea"/>
                <a:cs typeface="+mj-cs"/>
              </a:rPr>
              <a:t> </a:t>
            </a:r>
            <a:br>
              <a:rPr kumimoji="0" lang="en-CA" sz="2400" b="1" u="none" strike="noStrike" kern="1200" cap="none" spc="0" normalizeH="0" baseline="0" noProof="0" dirty="0">
                <a:ln>
                  <a:noFill/>
                </a:ln>
                <a:solidFill>
                  <a:prstClr val="black"/>
                </a:solidFill>
                <a:effectLst/>
                <a:uLnTx/>
                <a:uFillTx/>
                <a:ea typeface="+mj-ea"/>
                <a:cs typeface="+mj-cs"/>
              </a:rPr>
            </a:br>
            <a:r>
              <a:rPr kumimoji="0" lang="en-CA" sz="2400" b="1" i="0" u="none" strike="noStrike" kern="1200" cap="none" spc="0" normalizeH="0" baseline="0" noProof="0" dirty="0">
                <a:ln>
                  <a:noFill/>
                </a:ln>
                <a:solidFill>
                  <a:prstClr val="black"/>
                </a:solidFill>
                <a:effectLst/>
                <a:uLnTx/>
                <a:uFillTx/>
                <a:ea typeface="+mj-ea"/>
                <a:cs typeface="+mj-cs"/>
              </a:rPr>
              <a:t>PCC &amp; FC Indication - Hospitals unable to issue plasma for massive hemorrhage protocol</a:t>
            </a:r>
            <a:endParaRPr lang="en-CA" sz="2400" b="1" dirty="0"/>
          </a:p>
        </p:txBody>
      </p:sp>
      <p:sp>
        <p:nvSpPr>
          <p:cNvPr id="7" name="Slide Number Placeholder 6">
            <a:extLst>
              <a:ext uri="{FF2B5EF4-FFF2-40B4-BE49-F238E27FC236}">
                <a16:creationId xmlns:a16="http://schemas.microsoft.com/office/drawing/2014/main" id="{5A2646AC-BDAB-2B31-208D-36B63DEBBD1F}"/>
              </a:ext>
            </a:extLst>
          </p:cNvPr>
          <p:cNvSpPr>
            <a:spLocks noGrp="1"/>
          </p:cNvSpPr>
          <p:nvPr>
            <p:ph type="sldNum" sz="quarter" idx="12"/>
          </p:nvPr>
        </p:nvSpPr>
        <p:spPr/>
        <p:txBody>
          <a:bodyPr/>
          <a:lstStyle/>
          <a:p>
            <a:fld id="{EB1180F1-44DF-4B69-9168-136F546BB698}" type="slidenum">
              <a:rPr lang="en-CA" smtClean="0"/>
              <a:t>108</a:t>
            </a:fld>
            <a:endParaRPr lang="en-CA" dirty="0"/>
          </a:p>
        </p:txBody>
      </p:sp>
      <p:sp>
        <p:nvSpPr>
          <p:cNvPr id="14" name="Content Placeholder 3">
            <a:extLst>
              <a:ext uri="{FF2B5EF4-FFF2-40B4-BE49-F238E27FC236}">
                <a16:creationId xmlns:a16="http://schemas.microsoft.com/office/drawing/2014/main" id="{3ABBAB26-7BF6-D78B-E2BA-BD1FCDF8BA34}"/>
              </a:ext>
            </a:extLst>
          </p:cNvPr>
          <p:cNvSpPr txBox="1">
            <a:spLocks/>
          </p:cNvSpPr>
          <p:nvPr/>
        </p:nvSpPr>
        <p:spPr>
          <a:xfrm>
            <a:off x="548641" y="1325561"/>
            <a:ext cx="11421686" cy="54576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close-up of a text&#10;&#10;Description automatically generated">
            <a:extLst>
              <a:ext uri="{FF2B5EF4-FFF2-40B4-BE49-F238E27FC236}">
                <a16:creationId xmlns:a16="http://schemas.microsoft.com/office/drawing/2014/main" id="{F249FA59-486B-4BFB-A506-3F6339393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00" y="2523793"/>
            <a:ext cx="10800000" cy="3008646"/>
          </a:xfrm>
          <a:prstGeom prst="rect">
            <a:avLst/>
          </a:prstGeom>
        </p:spPr>
      </p:pic>
    </p:spTree>
    <p:extLst>
      <p:ext uri="{BB962C8B-B14F-4D97-AF65-F5344CB8AC3E}">
        <p14:creationId xmlns:p14="http://schemas.microsoft.com/office/powerpoint/2010/main" val="23193433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C2AFF-BFF4-CAE0-0DAF-6F4397AC2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44102-287B-502D-5E3D-A22E6FA7BB6F}"/>
              </a:ext>
            </a:extLst>
          </p:cNvPr>
          <p:cNvSpPr>
            <a:spLocks noGrp="1"/>
          </p:cNvSpPr>
          <p:nvPr>
            <p:ph type="title"/>
          </p:nvPr>
        </p:nvSpPr>
        <p:spPr>
          <a:xfrm>
            <a:off x="838200" y="364156"/>
            <a:ext cx="10515600" cy="1325563"/>
          </a:xfrm>
        </p:spPr>
        <p:txBody>
          <a:bodyPr>
            <a:normAutofit/>
          </a:bodyPr>
          <a:lstStyle/>
          <a:p>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Documentation Learning Modules</a:t>
            </a:r>
            <a:endParaRPr lang="en-CA" sz="2400" b="1" dirty="0"/>
          </a:p>
        </p:txBody>
      </p:sp>
      <p:sp>
        <p:nvSpPr>
          <p:cNvPr id="7" name="Slide Number Placeholder 6">
            <a:extLst>
              <a:ext uri="{FF2B5EF4-FFF2-40B4-BE49-F238E27FC236}">
                <a16:creationId xmlns:a16="http://schemas.microsoft.com/office/drawing/2014/main" id="{731C671B-E15E-80DC-991D-1531603F3445}"/>
              </a:ext>
            </a:extLst>
          </p:cNvPr>
          <p:cNvSpPr>
            <a:spLocks noGrp="1"/>
          </p:cNvSpPr>
          <p:nvPr>
            <p:ph type="sldNum" sz="quarter" idx="12"/>
          </p:nvPr>
        </p:nvSpPr>
        <p:spPr/>
        <p:txBody>
          <a:bodyPr/>
          <a:lstStyle/>
          <a:p>
            <a:fld id="{EB1180F1-44DF-4B69-9168-136F546BB698}" type="slidenum">
              <a:rPr lang="en-CA" smtClean="0"/>
              <a:t>109</a:t>
            </a:fld>
            <a:endParaRPr lang="en-CA" dirty="0"/>
          </a:p>
        </p:txBody>
      </p:sp>
      <p:sp>
        <p:nvSpPr>
          <p:cNvPr id="14" name="Content Placeholder 3">
            <a:extLst>
              <a:ext uri="{FF2B5EF4-FFF2-40B4-BE49-F238E27FC236}">
                <a16:creationId xmlns:a16="http://schemas.microsoft.com/office/drawing/2014/main" id="{E2C8B804-1944-D902-4739-E2E12638F54A}"/>
              </a:ext>
            </a:extLst>
          </p:cNvPr>
          <p:cNvSpPr txBox="1">
            <a:spLocks/>
          </p:cNvSpPr>
          <p:nvPr/>
        </p:nvSpPr>
        <p:spPr>
          <a:xfrm>
            <a:off x="838200" y="1827212"/>
            <a:ext cx="10820400" cy="4529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ea typeface="+mn-ea"/>
                <a:cs typeface="+mn-cs"/>
              </a:rPr>
              <a:t>This </a:t>
            </a:r>
            <a:r>
              <a:rPr lang="en-GB" sz="2200" dirty="0">
                <a:solidFill>
                  <a:prstClr val="black"/>
                </a:solidFill>
              </a:rPr>
              <a:t>section</a:t>
            </a:r>
            <a:r>
              <a:rPr kumimoji="0" lang="en-GB" sz="2200" b="0" i="0" u="none" strike="noStrike" kern="1200" cap="none" spc="0" normalizeH="0" baseline="0" noProof="0" dirty="0">
                <a:ln>
                  <a:noFill/>
                </a:ln>
                <a:solidFill>
                  <a:prstClr val="black"/>
                </a:solidFill>
                <a:effectLst/>
                <a:uLnTx/>
                <a:uFillTx/>
                <a:ea typeface="+mn-ea"/>
                <a:cs typeface="+mn-cs"/>
              </a:rPr>
              <a:t> outlines the documentation responsibilities of the</a:t>
            </a:r>
            <a:r>
              <a:rPr lang="en-GB" sz="2200" dirty="0">
                <a:solidFill>
                  <a:prstClr val="black"/>
                </a:solidFill>
              </a:rPr>
              <a:t> </a:t>
            </a:r>
            <a:r>
              <a:rPr kumimoji="0" lang="en-GB" sz="2200" b="0" i="0" u="none" strike="noStrike" kern="1200" cap="none" spc="0" normalizeH="0" baseline="0" noProof="0" dirty="0">
                <a:ln>
                  <a:noFill/>
                </a:ln>
                <a:solidFill>
                  <a:prstClr val="black"/>
                </a:solidFill>
                <a:effectLst/>
                <a:uLnTx/>
                <a:uFillTx/>
                <a:ea typeface="+mn-ea"/>
                <a:cs typeface="+mn-cs"/>
              </a:rPr>
              <a:t>health care professional (HCP) reconstituting FC or PCC outside of TML.</a:t>
            </a:r>
            <a:br>
              <a:rPr kumimoji="0" lang="en-GB" sz="2200" b="0" i="0" u="none" strike="noStrike" kern="1200" cap="none" spc="0" normalizeH="0" baseline="0" noProof="0" dirty="0">
                <a:ln>
                  <a:noFill/>
                </a:ln>
                <a:solidFill>
                  <a:prstClr val="black"/>
                </a:solidFill>
                <a:effectLst/>
                <a:uLnTx/>
                <a:uFillTx/>
                <a:ea typeface="+mn-ea"/>
                <a:cs typeface="+mn-cs"/>
              </a:rPr>
            </a:br>
            <a:r>
              <a:rPr kumimoji="0" lang="en-GB" sz="2200" b="0" i="0" u="none" strike="noStrike" kern="1200" cap="none" spc="0" normalizeH="0" baseline="0" noProof="0" dirty="0">
                <a:ln>
                  <a:noFill/>
                </a:ln>
                <a:solidFill>
                  <a:prstClr val="black"/>
                </a:solidFill>
                <a:effectLst/>
                <a:uLnTx/>
                <a:uFillTx/>
                <a:ea typeface="+mn-ea"/>
                <a:cs typeface="+mn-cs"/>
              </a:rPr>
              <a:t> </a:t>
            </a:r>
            <a:br>
              <a:rPr kumimoji="0" lang="en-GB" sz="2200" b="0" i="0" u="none" strike="noStrike" kern="1200" cap="none" spc="0" normalizeH="0" baseline="0" noProof="0" dirty="0">
                <a:ln>
                  <a:noFill/>
                </a:ln>
                <a:solidFill>
                  <a:prstClr val="black"/>
                </a:solidFill>
                <a:effectLst/>
                <a:uLnTx/>
                <a:uFillTx/>
                <a:ea typeface="+mn-ea"/>
                <a:cs typeface="+mn-cs"/>
              </a:rPr>
            </a:br>
            <a:r>
              <a:rPr kumimoji="0" lang="en-GB" sz="2200" b="0" i="0" u="none" strike="noStrike" kern="1200" cap="none" spc="0" normalizeH="0" baseline="0" noProof="0" dirty="0">
                <a:ln>
                  <a:noFill/>
                </a:ln>
                <a:solidFill>
                  <a:prstClr val="black"/>
                </a:solidFill>
                <a:effectLst/>
                <a:uLnTx/>
                <a:uFillTx/>
                <a:ea typeface="+mn-ea"/>
                <a:cs typeface="+mn-cs"/>
              </a:rPr>
              <a:t>These requirements are guided by </a:t>
            </a:r>
            <a:r>
              <a:rPr lang="en-CA" sz="2200" dirty="0"/>
              <a:t>Canadian Transfusion Medicine standards.</a:t>
            </a:r>
            <a:r>
              <a:rPr lang="en-GB" sz="2200" dirty="0"/>
              <a:t> </a:t>
            </a:r>
            <a:br>
              <a:rPr lang="en-GB" sz="2200" dirty="0"/>
            </a:br>
            <a:br>
              <a:rPr lang="en-GB" sz="2200" dirty="0"/>
            </a:br>
            <a:r>
              <a:rPr lang="en-GB" sz="2200" dirty="0"/>
              <a:t>The information can be recorded in various sections of the patient’s health record and in paper-based and/or electronic formats.</a:t>
            </a:r>
            <a:br>
              <a:rPr lang="en-GB" sz="2200" dirty="0"/>
            </a:br>
            <a:endParaRPr lang="en-GB" sz="2200" dirty="0">
              <a:solidFill>
                <a:prstClr val="black"/>
              </a:solidFill>
            </a:endParaRPr>
          </a:p>
          <a:p>
            <a:pPr marL="0" marR="0" lvl="0" indent="0" algn="l" defTabSz="914400" rtl="0" eaLnBrk="1" fontAlgn="auto" latinLnBrk="0" hangingPunct="1">
              <a:spcAft>
                <a:spcPts val="0"/>
              </a:spcAft>
              <a:buClrTx/>
              <a:buSzTx/>
              <a:buFontTx/>
              <a:buNone/>
              <a:tabLst/>
              <a:defRPr/>
            </a:pPr>
            <a:r>
              <a:rPr lang="en-CA" sz="2200" dirty="0">
                <a:solidFill>
                  <a:prstClr val="black"/>
                </a:solidFill>
              </a:rPr>
              <a:t>The documentation </a:t>
            </a:r>
            <a:r>
              <a:rPr kumimoji="0" lang="en-CA" sz="2200" b="0" i="0" u="none" strike="noStrike" kern="1200" cap="none" spc="0" normalizeH="0" baseline="0" noProof="0" dirty="0">
                <a:ln>
                  <a:noFill/>
                </a:ln>
                <a:solidFill>
                  <a:prstClr val="black"/>
                </a:solidFill>
                <a:effectLst/>
                <a:uLnTx/>
                <a:uFillTx/>
                <a:ea typeface="+mn-ea"/>
                <a:cs typeface="+mn-cs"/>
              </a:rPr>
              <a:t>learning modules </a:t>
            </a:r>
            <a:r>
              <a:rPr lang="en-CA" sz="2200" dirty="0">
                <a:solidFill>
                  <a:prstClr val="black"/>
                </a:solidFill>
              </a:rPr>
              <a:t>for reconstituting FC or PCC outside of TML </a:t>
            </a:r>
            <a:r>
              <a:rPr kumimoji="0" lang="en-CA" sz="2200" b="0" i="0" u="none" strike="noStrike" kern="1200" cap="none" spc="0" normalizeH="0" baseline="0" noProof="0" dirty="0">
                <a:ln>
                  <a:noFill/>
                </a:ln>
                <a:solidFill>
                  <a:prstClr val="black"/>
                </a:solidFill>
                <a:effectLst/>
                <a:uLnTx/>
                <a:uFillTx/>
                <a:ea typeface="+mn-ea"/>
                <a:cs typeface="+mn-cs"/>
              </a:rPr>
              <a:t>include: </a:t>
            </a:r>
          </a:p>
          <a:p>
            <a:pPr marL="457200" lvl="1" indent="0">
              <a:spcBef>
                <a:spcPts val="1000"/>
              </a:spcBef>
              <a:buNone/>
              <a:defRPr/>
            </a:pPr>
            <a:r>
              <a:rPr kumimoji="0" lang="en-CA" sz="2200" b="0" i="0" u="none" strike="noStrike" kern="1200" cap="none" spc="0" normalizeH="0" baseline="0" noProof="0" dirty="0">
                <a:ln>
                  <a:noFill/>
                </a:ln>
                <a:solidFill>
                  <a:prstClr val="black"/>
                </a:solidFill>
                <a:effectLst/>
                <a:uLnTx/>
                <a:uFillTx/>
                <a:ea typeface="+mn-ea"/>
                <a:cs typeface="+mn-cs"/>
              </a:rPr>
              <a:t>Module 5: Product Label</a:t>
            </a:r>
            <a:endParaRPr lang="en-CA" sz="2200" dirty="0">
              <a:solidFill>
                <a:prstClr val="black"/>
              </a:solidFill>
            </a:endParaRPr>
          </a:p>
          <a:p>
            <a:pPr marL="457200" lvl="1" indent="0">
              <a:spcBef>
                <a:spcPts val="1000"/>
              </a:spcBef>
              <a:buNone/>
              <a:defRPr/>
            </a:pPr>
            <a:r>
              <a:rPr kumimoji="0" lang="en-CA" sz="2200" b="0" i="0" u="none" strike="noStrike" kern="1200" cap="none" spc="0" normalizeH="0" baseline="0" noProof="0" dirty="0">
                <a:ln>
                  <a:noFill/>
                </a:ln>
                <a:solidFill>
                  <a:prstClr val="black"/>
                </a:solidFill>
                <a:effectLst/>
                <a:uLnTx/>
                <a:uFillTx/>
                <a:ea typeface="+mn-ea"/>
                <a:cs typeface="+mn-cs"/>
              </a:rPr>
              <a:t>Module 6: Transfusion Record</a:t>
            </a:r>
          </a:p>
          <a:p>
            <a:pPr marL="457200" lvl="1" indent="0">
              <a:lnSpc>
                <a:spcPct val="100000"/>
              </a:lnSpc>
              <a:spcBef>
                <a:spcPts val="0"/>
              </a:spcBef>
              <a:buNone/>
              <a:defRPr/>
            </a:pPr>
            <a:r>
              <a:rPr kumimoji="0" lang="en-GB" sz="2200" b="0" i="0" u="none" strike="noStrike" kern="1200" cap="none" spc="0" normalizeH="0" baseline="0" noProof="0" dirty="0">
                <a:ln>
                  <a:noFill/>
                </a:ln>
                <a:solidFill>
                  <a:prstClr val="black"/>
                </a:solidFill>
                <a:effectLst/>
                <a:uLnTx/>
                <a:uFillTx/>
                <a:ea typeface="+mn-ea"/>
                <a:cs typeface="+mn-cs"/>
              </a:rPr>
              <a: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0101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44869" y="1853287"/>
            <a:ext cx="8280000" cy="2095884"/>
          </a:xfrm>
        </p:spPr>
        <p:txBody>
          <a:bodyPr>
            <a:normAutofit fontScale="92500" lnSpcReduction="20000"/>
          </a:bodyPr>
          <a:lstStyle/>
          <a:p>
            <a:pPr marL="0" indent="0">
              <a:lnSpc>
                <a:spcPct val="110000"/>
              </a:lnSpc>
              <a:buNone/>
            </a:pPr>
            <a:r>
              <a:rPr lang="en-CA" sz="2400" b="1" dirty="0"/>
              <a:t>Step 3 </a:t>
            </a:r>
            <a:br>
              <a:rPr lang="en-CA" sz="2400" b="1" dirty="0"/>
            </a:br>
            <a:r>
              <a:rPr lang="en-CA" sz="2400" b="1" kern="0" dirty="0">
                <a:effectLst/>
                <a:ea typeface="Times New Roman" panose="02020603050405020304" pitchFamily="18" charset="0"/>
                <a:cs typeface="Times New Roman" panose="02020603050405020304" pitchFamily="18" charset="0"/>
              </a:rPr>
              <a:t>Open Octajet® Transfer Device</a:t>
            </a:r>
          </a:p>
          <a:p>
            <a:pPr marL="0" indent="0">
              <a:buNone/>
            </a:pPr>
            <a:endParaRPr lang="en-CA" sz="2300" b="1" dirty="0"/>
          </a:p>
          <a:p>
            <a:r>
              <a:rPr lang="en-CA" sz="2200" dirty="0"/>
              <a:t>Peel off the paper lid of the Octajet®</a:t>
            </a:r>
            <a:r>
              <a:rPr lang="en-CA" sz="2200" i="1" dirty="0"/>
              <a:t> </a:t>
            </a:r>
            <a:r>
              <a:rPr lang="en-CA" sz="2200" dirty="0"/>
              <a:t>transfer device. </a:t>
            </a:r>
          </a:p>
          <a:p>
            <a:pPr>
              <a:lnSpc>
                <a:spcPct val="110000"/>
              </a:lnSpc>
            </a:pPr>
            <a:r>
              <a:rPr lang="en-CA" sz="2200" dirty="0"/>
              <a:t>Leave the Octajet® device in the clear outer packaging </a:t>
            </a:r>
            <a:br>
              <a:rPr lang="en-CA" sz="2200" dirty="0"/>
            </a:br>
            <a:r>
              <a:rPr lang="en-CA" sz="2200" dirty="0"/>
              <a:t>to maintain sterility. </a:t>
            </a:r>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11</a:t>
            </a:fld>
            <a:endParaRPr lang="en-CA" dirty="0"/>
          </a:p>
        </p:txBody>
      </p:sp>
      <p:pic>
        <p:nvPicPr>
          <p:cNvPr id="5" name="Picture 4" descr="Diagram of a water filter&#10;&#10;AI-generated content may be incorrect.">
            <a:extLst>
              <a:ext uri="{FF2B5EF4-FFF2-40B4-BE49-F238E27FC236}">
                <a16:creationId xmlns:a16="http://schemas.microsoft.com/office/drawing/2014/main" id="{33A639A5-BF69-0B85-04DB-5B300973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131" y="2583501"/>
            <a:ext cx="4320000" cy="1514366"/>
          </a:xfrm>
          <a:prstGeom prst="rect">
            <a:avLst/>
          </a:prstGeom>
        </p:spPr>
      </p:pic>
    </p:spTree>
    <p:extLst>
      <p:ext uri="{BB962C8B-B14F-4D97-AF65-F5344CB8AC3E}">
        <p14:creationId xmlns:p14="http://schemas.microsoft.com/office/powerpoint/2010/main" val="28108023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5028D-1893-97A4-328B-FADDC0851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ACEFA-1706-9ED1-854D-00F3C29C8F79}"/>
              </a:ext>
            </a:extLst>
          </p:cNvPr>
          <p:cNvSpPr>
            <a:spLocks noGrp="1"/>
          </p:cNvSpPr>
          <p:nvPr>
            <p:ph type="title"/>
          </p:nvPr>
        </p:nvSpPr>
        <p:spPr>
          <a:xfrm>
            <a:off x="838200" y="349838"/>
            <a:ext cx="10515600" cy="1325563"/>
          </a:xfrm>
        </p:spPr>
        <p:txBody>
          <a:bodyPr>
            <a:normAutofit/>
          </a:bodyPr>
          <a:lstStyle/>
          <a:p>
            <a:r>
              <a:rPr kumimoji="0" lang="en-CA" sz="2400" b="1" u="none" strike="noStrike" kern="1200" cap="none" spc="0" normalizeH="0" baseline="0" noProof="0" dirty="0">
                <a:ln>
                  <a:noFill/>
                </a:ln>
                <a:solidFill>
                  <a:prstClr val="black"/>
                </a:solidFill>
                <a:effectLst/>
                <a:uLnTx/>
                <a:uFillTx/>
                <a:ea typeface="+mj-ea"/>
                <a:cs typeface="+mj-cs"/>
              </a:rPr>
              <a:t>Documentation Learning Module 5: Product Label (1)</a:t>
            </a:r>
            <a:b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CA" sz="2400" b="1" dirty="0"/>
          </a:p>
        </p:txBody>
      </p:sp>
      <p:sp>
        <p:nvSpPr>
          <p:cNvPr id="7" name="Slide Number Placeholder 6">
            <a:extLst>
              <a:ext uri="{FF2B5EF4-FFF2-40B4-BE49-F238E27FC236}">
                <a16:creationId xmlns:a16="http://schemas.microsoft.com/office/drawing/2014/main" id="{0EDCB436-5C53-7B3B-EFF9-32621ECA39A4}"/>
              </a:ext>
            </a:extLst>
          </p:cNvPr>
          <p:cNvSpPr>
            <a:spLocks noGrp="1"/>
          </p:cNvSpPr>
          <p:nvPr>
            <p:ph type="sldNum" sz="quarter" idx="12"/>
          </p:nvPr>
        </p:nvSpPr>
        <p:spPr/>
        <p:txBody>
          <a:bodyPr/>
          <a:lstStyle/>
          <a:p>
            <a:fld id="{EB1180F1-44DF-4B69-9168-136F546BB698}" type="slidenum">
              <a:rPr lang="en-CA" smtClean="0"/>
              <a:t>110</a:t>
            </a:fld>
            <a:endParaRPr lang="en-CA" dirty="0"/>
          </a:p>
        </p:txBody>
      </p:sp>
      <p:sp>
        <p:nvSpPr>
          <p:cNvPr id="14" name="Content Placeholder 3">
            <a:extLst>
              <a:ext uri="{FF2B5EF4-FFF2-40B4-BE49-F238E27FC236}">
                <a16:creationId xmlns:a16="http://schemas.microsoft.com/office/drawing/2014/main" id="{FFB62C7C-0B4F-7B4D-5B3C-28F0461ABFCF}"/>
              </a:ext>
            </a:extLst>
          </p:cNvPr>
          <p:cNvSpPr txBox="1">
            <a:spLocks/>
          </p:cNvSpPr>
          <p:nvPr/>
        </p:nvSpPr>
        <p:spPr>
          <a:xfrm>
            <a:off x="771698" y="1675401"/>
            <a:ext cx="10800000" cy="3176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lvl="1" indent="-230400">
              <a:spcBef>
                <a:spcPts val="1000"/>
              </a:spcBef>
              <a:defRPr/>
            </a:pPr>
            <a:r>
              <a:rPr lang="en-CA" sz="2200" dirty="0">
                <a:solidFill>
                  <a:prstClr val="black"/>
                </a:solidFill>
              </a:rPr>
              <a:t>TM Standards define required elements for the label affixed to blood products. </a:t>
            </a:r>
            <a:br>
              <a:rPr lang="en-CA" sz="2200" dirty="0">
                <a:solidFill>
                  <a:prstClr val="black"/>
                </a:solidFill>
              </a:rPr>
            </a:br>
            <a:r>
              <a:rPr lang="en-CA" sz="2200" dirty="0">
                <a:solidFill>
                  <a:prstClr val="black"/>
                </a:solidFill>
              </a:rPr>
              <a:t>TM Standards also identify requirements for the label affixed to modified (e.g., reconstituted, pooled) blood products. </a:t>
            </a:r>
          </a:p>
          <a:p>
            <a:pPr marL="230400" lvl="1" indent="-230400">
              <a:spcBef>
                <a:spcPts val="1000"/>
              </a:spcBef>
              <a:defRPr/>
            </a:pPr>
            <a:r>
              <a:rPr lang="en-GB" sz="2200" dirty="0">
                <a:solidFill>
                  <a:prstClr val="black"/>
                </a:solidFill>
              </a:rPr>
              <a:t>However, TM Standards do not explicitly state labelling parameters for blood products reconstituted and pooled outside of TML. Some interpretation is necessary. </a:t>
            </a:r>
          </a:p>
          <a:p>
            <a:pPr marL="230400" lvl="1" indent="-230400">
              <a:spcBef>
                <a:spcPts val="1000"/>
              </a:spcBef>
              <a:buNone/>
              <a:defRPr/>
            </a:pPr>
            <a:br>
              <a:rPr lang="en-GB" sz="2200" dirty="0">
                <a:solidFill>
                  <a:prstClr val="black"/>
                </a:solidFill>
              </a:rPr>
            </a:br>
            <a:r>
              <a:rPr lang="en-GB" sz="2200" dirty="0">
                <a:solidFill>
                  <a:prstClr val="black"/>
                </a:solidFill>
              </a:rPr>
              <a:t>   </a:t>
            </a:r>
            <a:r>
              <a:rPr lang="en-GB" sz="2200" b="1" i="1" cap="all" dirty="0">
                <a:solidFill>
                  <a:prstClr val="black"/>
                </a:solidFill>
              </a:rPr>
              <a:t>Always refer to your hospital’s specific policies.</a:t>
            </a:r>
            <a:endParaRPr lang="en-CA" sz="2200" dirty="0">
              <a:solidFill>
                <a:prstClr val="black"/>
              </a:solidFill>
            </a:endParaRPr>
          </a:p>
          <a:p>
            <a:pPr marL="230400" lvl="1" indent="-230400">
              <a:spcBef>
                <a:spcPts val="1000"/>
              </a:spcBef>
              <a:buNone/>
              <a:defRPr/>
            </a:pPr>
            <a:endParaRPr lang="en-CA" sz="2200" dirty="0">
              <a:solidFill>
                <a:prstClr val="black"/>
              </a:solidFill>
            </a:endParaRPr>
          </a:p>
          <a:p>
            <a:pPr lvl="1">
              <a:lnSpc>
                <a:spcPct val="100000"/>
              </a:lnSpc>
              <a:spcBef>
                <a:spcPts val="0"/>
              </a:spcBef>
              <a:defRPr/>
            </a:pPr>
            <a:endParaRPr lang="en-CA"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955321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5028D-1893-97A4-328B-FADDC0851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ACEFA-1706-9ED1-854D-00F3C29C8F79}"/>
              </a:ext>
            </a:extLst>
          </p:cNvPr>
          <p:cNvSpPr>
            <a:spLocks noGrp="1"/>
          </p:cNvSpPr>
          <p:nvPr>
            <p:ph type="title"/>
          </p:nvPr>
        </p:nvSpPr>
        <p:spPr>
          <a:xfrm>
            <a:off x="838200" y="349838"/>
            <a:ext cx="10515600" cy="1325563"/>
          </a:xfrm>
        </p:spPr>
        <p:txBody>
          <a:bodyPr>
            <a:normAutofit/>
          </a:bodyPr>
          <a:lstStyle/>
          <a:p>
            <a:r>
              <a:rPr kumimoji="0" lang="en-CA" sz="2400" b="1" u="none" strike="noStrike" kern="1200" cap="none" spc="0" normalizeH="0" baseline="0" noProof="0" dirty="0">
                <a:ln>
                  <a:noFill/>
                </a:ln>
                <a:solidFill>
                  <a:prstClr val="black"/>
                </a:solidFill>
                <a:effectLst/>
                <a:uLnTx/>
                <a:uFillTx/>
                <a:ea typeface="+mj-ea"/>
                <a:cs typeface="+mj-cs"/>
              </a:rPr>
              <a:t>Documentation Learning Module 5: Product Label </a:t>
            </a:r>
            <a:r>
              <a:rPr kumimoji="0" lang="en-CA" sz="2400" b="1" i="0" u="none" strike="noStrike" kern="1200" cap="none" spc="0" normalizeH="0" baseline="0" noProof="0" dirty="0">
                <a:ln>
                  <a:noFill/>
                </a:ln>
                <a:solidFill>
                  <a:prstClr val="black"/>
                </a:solidFill>
                <a:effectLst/>
                <a:uLnTx/>
                <a:uFillTx/>
                <a:ea typeface="+mn-ea"/>
                <a:cs typeface="+mn-cs"/>
              </a:rPr>
              <a:t>(2)</a:t>
            </a:r>
            <a:b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CA" sz="2400" b="1" dirty="0"/>
          </a:p>
        </p:txBody>
      </p:sp>
      <p:sp>
        <p:nvSpPr>
          <p:cNvPr id="7" name="Slide Number Placeholder 6">
            <a:extLst>
              <a:ext uri="{FF2B5EF4-FFF2-40B4-BE49-F238E27FC236}">
                <a16:creationId xmlns:a16="http://schemas.microsoft.com/office/drawing/2014/main" id="{0EDCB436-5C53-7B3B-EFF9-32621ECA39A4}"/>
              </a:ext>
            </a:extLst>
          </p:cNvPr>
          <p:cNvSpPr>
            <a:spLocks noGrp="1"/>
          </p:cNvSpPr>
          <p:nvPr>
            <p:ph type="sldNum" sz="quarter" idx="12"/>
          </p:nvPr>
        </p:nvSpPr>
        <p:spPr/>
        <p:txBody>
          <a:bodyPr/>
          <a:lstStyle/>
          <a:p>
            <a:fld id="{EB1180F1-44DF-4B69-9168-136F546BB698}" type="slidenum">
              <a:rPr lang="en-CA" smtClean="0"/>
              <a:t>111</a:t>
            </a:fld>
            <a:endParaRPr lang="en-CA" dirty="0"/>
          </a:p>
        </p:txBody>
      </p:sp>
      <p:sp>
        <p:nvSpPr>
          <p:cNvPr id="14" name="Content Placeholder 3">
            <a:extLst>
              <a:ext uri="{FF2B5EF4-FFF2-40B4-BE49-F238E27FC236}">
                <a16:creationId xmlns:a16="http://schemas.microsoft.com/office/drawing/2014/main" id="{FFB62C7C-0B4F-7B4D-5B3C-28F0461ABFCF}"/>
              </a:ext>
            </a:extLst>
          </p:cNvPr>
          <p:cNvSpPr txBox="1">
            <a:spLocks/>
          </p:cNvSpPr>
          <p:nvPr/>
        </p:nvSpPr>
        <p:spPr>
          <a:xfrm>
            <a:off x="838200" y="1675401"/>
            <a:ext cx="10800000" cy="49415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lvl="1" indent="-230400">
              <a:spcBef>
                <a:spcPts val="1000"/>
              </a:spcBef>
              <a:defRPr/>
            </a:pPr>
            <a:r>
              <a:rPr lang="en-CA" sz="2200" dirty="0">
                <a:solidFill>
                  <a:prstClr val="black"/>
                </a:solidFill>
              </a:rPr>
              <a:t>TML provides labelling for products reconstituted outside of the laboratory. </a:t>
            </a:r>
            <a:br>
              <a:rPr lang="en-CA" sz="2200" dirty="0">
                <a:solidFill>
                  <a:prstClr val="black"/>
                </a:solidFill>
              </a:rPr>
            </a:br>
            <a:r>
              <a:rPr lang="en-CA" sz="2200" dirty="0">
                <a:solidFill>
                  <a:prstClr val="black"/>
                </a:solidFill>
              </a:rPr>
              <a:t>This may include several labels, with one label corresponding to each product kit/powder bottle issued. </a:t>
            </a:r>
            <a:br>
              <a:rPr lang="en-CA" sz="2200" dirty="0">
                <a:solidFill>
                  <a:prstClr val="black"/>
                </a:solidFill>
              </a:rPr>
            </a:br>
            <a:r>
              <a:rPr lang="en-CA" sz="2200" dirty="0">
                <a:solidFill>
                  <a:prstClr val="black"/>
                </a:solidFill>
              </a:rPr>
              <a:t>Alternatively, one label that includes the lot number(s) of all product kits/powder bottles issued for that patient dose may be provided. </a:t>
            </a:r>
            <a:br>
              <a:rPr lang="en-CA" sz="2200" dirty="0">
                <a:solidFill>
                  <a:prstClr val="black"/>
                </a:solidFill>
              </a:rPr>
            </a:br>
            <a:r>
              <a:rPr lang="en-CA" sz="2200" dirty="0">
                <a:solidFill>
                  <a:prstClr val="black"/>
                </a:solidFill>
              </a:rPr>
              <a:t>Complete </a:t>
            </a:r>
            <a:r>
              <a:rPr lang="en-CA" sz="2200" u="sng" dirty="0">
                <a:solidFill>
                  <a:prstClr val="black"/>
                </a:solidFill>
              </a:rPr>
              <a:t>all labelling</a:t>
            </a:r>
            <a:r>
              <a:rPr lang="en-CA" sz="2200" dirty="0">
                <a:solidFill>
                  <a:prstClr val="black"/>
                </a:solidFill>
              </a:rPr>
              <a:t> as provided by TML.</a:t>
            </a:r>
          </a:p>
          <a:p>
            <a:pPr marL="230400" lvl="1" indent="-230400">
              <a:spcBef>
                <a:spcPts val="1000"/>
              </a:spcBef>
              <a:buNone/>
              <a:defRPr/>
            </a:pPr>
            <a:endParaRPr lang="en-CA" sz="2200" dirty="0">
              <a:solidFill>
                <a:prstClr val="black"/>
              </a:solidFill>
            </a:endParaRPr>
          </a:p>
          <a:p>
            <a:pPr marL="230400" lvl="1" indent="-230400">
              <a:spcBef>
                <a:spcPts val="1000"/>
              </a:spcBef>
              <a:defRPr/>
            </a:pPr>
            <a:r>
              <a:rPr lang="en-CA" sz="2200" dirty="0">
                <a:solidFill>
                  <a:prstClr val="black"/>
                </a:solidFill>
              </a:rPr>
              <a:t>Some TML label details may be pre-populated or manual entry (must be clear and legible) of all information may be necessary. </a:t>
            </a:r>
          </a:p>
          <a:p>
            <a:pPr marL="230400" lvl="1" indent="-230400">
              <a:spcBef>
                <a:spcPts val="1000"/>
              </a:spcBef>
              <a:buNone/>
              <a:defRPr/>
            </a:pPr>
            <a:endParaRPr lang="en-CA" sz="2200" dirty="0">
              <a:solidFill>
                <a:prstClr val="black"/>
              </a:solidFill>
            </a:endParaRPr>
          </a:p>
          <a:p>
            <a:pPr marL="230400" lvl="1" indent="-230400">
              <a:spcBef>
                <a:spcPts val="1000"/>
              </a:spcBef>
              <a:defRPr/>
            </a:pPr>
            <a:r>
              <a:rPr lang="en-CA" sz="2200" dirty="0">
                <a:solidFill>
                  <a:srgbClr val="221F1F"/>
                </a:solidFill>
                <a:ea typeface="Aptos" panose="020B0004020202020204" pitchFamily="34" charset="0"/>
                <a:cs typeface="Times New Roman" panose="02020603050405020304" pitchFamily="18" charset="0"/>
              </a:rPr>
              <a:t>The TML </a:t>
            </a:r>
            <a:r>
              <a:rPr lang="en-CA" sz="2200" dirty="0">
                <a:solidFill>
                  <a:srgbClr val="221F1F"/>
                </a:solidFill>
                <a:effectLst/>
                <a:ea typeface="Aptos" panose="020B0004020202020204" pitchFamily="34" charset="0"/>
                <a:cs typeface="Times New Roman" panose="02020603050405020304" pitchFamily="18" charset="0"/>
              </a:rPr>
              <a:t>label must be compared to the original manufacturer’s product labelling, with no discrepancy identified. </a:t>
            </a:r>
            <a:r>
              <a:rPr lang="en-CA" sz="2200" dirty="0">
                <a:solidFill>
                  <a:prstClr val="black"/>
                </a:solidFill>
              </a:rPr>
              <a:t>Validate/enter the information </a:t>
            </a:r>
            <a:r>
              <a:rPr lang="en-CA" sz="2200" b="1" i="1" cap="all" dirty="0">
                <a:solidFill>
                  <a:prstClr val="black"/>
                </a:solidFill>
              </a:rPr>
              <a:t>very carefully </a:t>
            </a:r>
            <a:r>
              <a:rPr lang="en-CA" sz="2200" dirty="0">
                <a:solidFill>
                  <a:prstClr val="black"/>
                </a:solidFill>
              </a:rPr>
              <a:t>as it will be used for the pre-transfusion checks and if a transfusion reaction occurs (vein [donor] to vein [recipient] traceability).</a:t>
            </a:r>
            <a:r>
              <a:rPr lang="en-CA" sz="2200" dirty="0">
                <a:solidFill>
                  <a:srgbClr val="221F1F"/>
                </a:solidFill>
                <a:effectLst/>
                <a:ea typeface="Aptos" panose="020B0004020202020204" pitchFamily="34" charset="0"/>
                <a:cs typeface="Times New Roman" panose="02020603050405020304" pitchFamily="18" charset="0"/>
              </a:rPr>
              <a:t> </a:t>
            </a:r>
            <a:endParaRPr lang="en-CA" sz="2200" dirty="0">
              <a:solidFill>
                <a:prstClr val="black"/>
              </a:solidFill>
            </a:endParaRPr>
          </a:p>
          <a:p>
            <a:pPr marL="457200" lvl="1" indent="0">
              <a:lnSpc>
                <a:spcPct val="100000"/>
              </a:lnSpc>
              <a:spcBef>
                <a:spcPts val="0"/>
              </a:spcBef>
              <a:buNone/>
              <a:defRPr/>
            </a:pPr>
            <a:endParaRPr lang="en-CA" sz="2200" dirty="0">
              <a:solidFill>
                <a:prstClr val="black"/>
              </a:solidFill>
            </a:endParaRPr>
          </a:p>
          <a:p>
            <a:pPr lvl="1">
              <a:lnSpc>
                <a:spcPct val="100000"/>
              </a:lnSpc>
              <a:spcBef>
                <a:spcPts val="0"/>
              </a:spcBef>
              <a:defRPr/>
            </a:pPr>
            <a:endParaRPr lang="en-CA"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87642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35775-C5E2-AFCB-570C-63FFF1757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A4890-C219-E818-7A0D-02242432B2D3}"/>
              </a:ext>
            </a:extLst>
          </p:cNvPr>
          <p:cNvSpPr>
            <a:spLocks noGrp="1"/>
          </p:cNvSpPr>
          <p:nvPr>
            <p:ph type="title"/>
          </p:nvPr>
        </p:nvSpPr>
        <p:spPr>
          <a:xfrm>
            <a:off x="838200" y="388423"/>
            <a:ext cx="10515600" cy="1325563"/>
          </a:xfrm>
        </p:spPr>
        <p:txBody>
          <a:bodyPr>
            <a:normAutofit/>
          </a:bodyPr>
          <a:lstStyle/>
          <a:p>
            <a:r>
              <a:rPr kumimoji="0" lang="en-CA" sz="2700" b="1" u="none" strike="noStrike" kern="1200" cap="none" spc="0" normalizeH="0" baseline="0" noProof="0" dirty="0">
                <a:ln>
                  <a:noFill/>
                </a:ln>
                <a:solidFill>
                  <a:prstClr val="black"/>
                </a:solidFill>
                <a:effectLst/>
                <a:uLnTx/>
                <a:uFillTx/>
                <a:latin typeface="Calibri Light" panose="020F0302020204030204"/>
                <a:ea typeface="+mj-ea"/>
                <a:cs typeface="+mj-cs"/>
              </a:rPr>
              <a:t>Documentation Learning Module 5: Product Label </a:t>
            </a:r>
            <a:r>
              <a:rPr lang="en-GB" sz="2700" b="1" dirty="0">
                <a:solidFill>
                  <a:prstClr val="black"/>
                </a:solidFill>
                <a:latin typeface="Calibri Light" panose="020F0302020204030204"/>
              </a:rPr>
              <a:t>(3)</a:t>
            </a:r>
            <a:r>
              <a:rPr kumimoji="0" lang="en-GB" sz="2700" b="1"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en-GB" sz="2700" b="1"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CA" sz="2700" b="1" u="none" strike="noStrike" kern="1200" cap="none" spc="0" normalizeH="0" baseline="0" noProof="0" dirty="0">
                <a:ln>
                  <a:noFill/>
                </a:ln>
                <a:solidFill>
                  <a:prstClr val="black"/>
                </a:solidFill>
                <a:effectLst/>
                <a:uLnTx/>
                <a:uFillTx/>
                <a:latin typeface="Calibri Light" panose="020F0302020204030204"/>
                <a:ea typeface="+mj-ea"/>
                <a:cs typeface="+mj-cs"/>
              </a:rPr>
              <a:t>Example FC Label (i) </a:t>
            </a:r>
            <a:b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CA" sz="2400" b="1" dirty="0"/>
          </a:p>
        </p:txBody>
      </p:sp>
      <p:sp>
        <p:nvSpPr>
          <p:cNvPr id="7" name="Slide Number Placeholder 6">
            <a:extLst>
              <a:ext uri="{FF2B5EF4-FFF2-40B4-BE49-F238E27FC236}">
                <a16:creationId xmlns:a16="http://schemas.microsoft.com/office/drawing/2014/main" id="{5B9255CB-B913-A6E0-EBB8-82F71EEA0B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274E1B4C-EA77-05B2-B0EF-3EE6B238E5C0}"/>
              </a:ext>
            </a:extLst>
          </p:cNvPr>
          <p:cNvSpPr txBox="1">
            <a:spLocks/>
          </p:cNvSpPr>
          <p:nvPr/>
        </p:nvSpPr>
        <p:spPr>
          <a:xfrm>
            <a:off x="838200" y="1429630"/>
            <a:ext cx="11049000" cy="9306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Each         outlines details of product label required elements.</a:t>
            </a:r>
          </a:p>
        </p:txBody>
      </p:sp>
      <p:pic>
        <p:nvPicPr>
          <p:cNvPr id="9" name="Picture 8">
            <a:extLst>
              <a:ext uri="{FF2B5EF4-FFF2-40B4-BE49-F238E27FC236}">
                <a16:creationId xmlns:a16="http://schemas.microsoft.com/office/drawing/2014/main" id="{6CA71BA9-5884-F625-598E-54F944711CC3}"/>
              </a:ext>
            </a:extLst>
          </p:cNvPr>
          <p:cNvPicPr>
            <a:picLocks noChangeAspect="1"/>
          </p:cNvPicPr>
          <p:nvPr/>
        </p:nvPicPr>
        <p:blipFill>
          <a:blip r:embed="rId3"/>
          <a:stretch>
            <a:fillRect/>
          </a:stretch>
        </p:blipFill>
        <p:spPr>
          <a:xfrm>
            <a:off x="1865766" y="1396549"/>
            <a:ext cx="524301" cy="708604"/>
          </a:xfrm>
          <a:prstGeom prst="rect">
            <a:avLst/>
          </a:prstGeom>
        </p:spPr>
      </p:pic>
      <p:sp>
        <p:nvSpPr>
          <p:cNvPr id="32" name="TextBox 31">
            <a:extLst>
              <a:ext uri="{FF2B5EF4-FFF2-40B4-BE49-F238E27FC236}">
                <a16:creationId xmlns:a16="http://schemas.microsoft.com/office/drawing/2014/main" id="{EA94A777-AF13-BD5E-1F8C-3DC7EE52C5F0}"/>
              </a:ext>
            </a:extLst>
          </p:cNvPr>
          <p:cNvSpPr txBox="1"/>
          <p:nvPr/>
        </p:nvSpPr>
        <p:spPr>
          <a:xfrm>
            <a:off x="9027227" y="5428370"/>
            <a:ext cx="265943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NOTE: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The LOT NUMBER is fictitious for purposes of this example. </a:t>
            </a:r>
            <a:b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Actual LOT NUMBER configurations: </a:t>
            </a:r>
            <a:b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12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mn-cs"/>
              </a:rPr>
              <a:t>Fibryga®</a:t>
            </a:r>
            <a:r>
              <a:rPr kumimoji="0" lang="en-CA" sz="1200" b="0" i="1"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12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mn-cs"/>
              </a:rPr>
              <a:t>&amp; Octaplex®</a:t>
            </a:r>
            <a:br>
              <a:rPr kumimoji="0" lang="en-CA" sz="12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mn-cs"/>
              </a:rPr>
            </a:br>
            <a:r>
              <a:rPr kumimoji="0" lang="en-CA"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mn-cs"/>
              </a:rPr>
              <a:t>1 letter, 3 numbers, 1 letter, 4 numbers </a:t>
            </a:r>
            <a:r>
              <a:rPr kumimoji="0" lang="en-CA" sz="12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mn-cs"/>
              </a:rPr>
              <a:t>RiaSTAP</a:t>
            </a:r>
            <a:r>
              <a:rPr kumimoji="0" lang="en-CA" sz="1200" b="0" i="1"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12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mn-cs"/>
              </a:rPr>
              <a:t>&amp; Beriplex</a:t>
            </a:r>
            <a:r>
              <a:rPr kumimoji="0" lang="en-CA" sz="1200" b="0" i="1" u="sng"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CA" sz="12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mn-cs"/>
              </a:rPr>
              <a:t> </a:t>
            </a:r>
            <a:br>
              <a:rPr kumimoji="0" lang="en-CA"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mn-cs"/>
              </a:rPr>
            </a:br>
            <a:r>
              <a:rPr kumimoji="0" lang="en-CA"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mn-cs"/>
              </a:rPr>
              <a:t>letter P, 9 numbers </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D4DBDDB-FDE4-BD13-73B7-ADC601778C6B}"/>
              </a:ext>
            </a:extLst>
          </p:cNvPr>
          <p:cNvSpPr txBox="1"/>
          <p:nvPr/>
        </p:nvSpPr>
        <p:spPr>
          <a:xfrm>
            <a:off x="459644" y="2119183"/>
            <a:ext cx="2340000"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Patient’s first &amp; last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98C7175-2FC1-3E53-2A9A-EEE5D9C63625}"/>
              </a:ext>
            </a:extLst>
          </p:cNvPr>
          <p:cNvSpPr txBox="1"/>
          <p:nvPr/>
        </p:nvSpPr>
        <p:spPr>
          <a:xfrm>
            <a:off x="505342" y="2597946"/>
            <a:ext cx="2340000" cy="60753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Patient’s unique hospital </a:t>
            </a:r>
            <a:br>
              <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br>
            <a:r>
              <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identification number</a:t>
            </a:r>
          </a:p>
        </p:txBody>
      </p:sp>
      <p:sp>
        <p:nvSpPr>
          <p:cNvPr id="8" name="TextBox 7">
            <a:extLst>
              <a:ext uri="{FF2B5EF4-FFF2-40B4-BE49-F238E27FC236}">
                <a16:creationId xmlns:a16="http://schemas.microsoft.com/office/drawing/2014/main" id="{F18F2F74-5F9A-0080-F7C2-C6E46CFE115D}"/>
              </a:ext>
            </a:extLst>
          </p:cNvPr>
          <p:cNvSpPr txBox="1"/>
          <p:nvPr/>
        </p:nvSpPr>
        <p:spPr>
          <a:xfrm>
            <a:off x="9346658" y="2901256"/>
            <a:ext cx="2340000" cy="192488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Type of blood product </a:t>
            </a:r>
            <a:br>
              <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br>
            <a:r>
              <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(if more than one brand is available at the hospital, brand name is required for brand specific reconstitution &amp; administration details)</a:t>
            </a:r>
          </a:p>
        </p:txBody>
      </p:sp>
      <p:cxnSp>
        <p:nvCxnSpPr>
          <p:cNvPr id="12" name="Straight Arrow Connector 11">
            <a:extLst>
              <a:ext uri="{FF2B5EF4-FFF2-40B4-BE49-F238E27FC236}">
                <a16:creationId xmlns:a16="http://schemas.microsoft.com/office/drawing/2014/main" id="{879A0708-0412-AA3A-1410-B71B55110E55}"/>
              </a:ext>
            </a:extLst>
          </p:cNvPr>
          <p:cNvCxnSpPr>
            <a:cxnSpLocks/>
          </p:cNvCxnSpPr>
          <p:nvPr/>
        </p:nvCxnSpPr>
        <p:spPr>
          <a:xfrm>
            <a:off x="2799644" y="2360264"/>
            <a:ext cx="376533" cy="0"/>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F10793A2-9F2E-2346-7497-1648BB8EA09C}"/>
              </a:ext>
            </a:extLst>
          </p:cNvPr>
          <p:cNvCxnSpPr>
            <a:cxnSpLocks/>
          </p:cNvCxnSpPr>
          <p:nvPr/>
        </p:nvCxnSpPr>
        <p:spPr>
          <a:xfrm>
            <a:off x="2799644" y="2748850"/>
            <a:ext cx="376533" cy="0"/>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512988B8-F60C-6C24-611D-E1F738AD6A6B}"/>
              </a:ext>
            </a:extLst>
          </p:cNvPr>
          <p:cNvCxnSpPr>
            <a:cxnSpLocks/>
          </p:cNvCxnSpPr>
          <p:nvPr/>
        </p:nvCxnSpPr>
        <p:spPr>
          <a:xfrm>
            <a:off x="2767776" y="3863699"/>
            <a:ext cx="376533" cy="0"/>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285ADE00-5BB6-A42A-43F2-E118C60BB059}"/>
              </a:ext>
            </a:extLst>
          </p:cNvPr>
          <p:cNvCxnSpPr>
            <a:cxnSpLocks/>
          </p:cNvCxnSpPr>
          <p:nvPr/>
        </p:nvCxnSpPr>
        <p:spPr>
          <a:xfrm flipH="1">
            <a:off x="8829532" y="3076227"/>
            <a:ext cx="378000" cy="0"/>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35AD71EF-B81A-068B-2258-7910B8ACF9F4}"/>
              </a:ext>
            </a:extLst>
          </p:cNvPr>
          <p:cNvSpPr txBox="1"/>
          <p:nvPr/>
        </p:nvSpPr>
        <p:spPr>
          <a:xfrm>
            <a:off x="271518" y="3754282"/>
            <a:ext cx="2659431" cy="27152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Lot/unique blood product identification number </a:t>
            </a:r>
            <a:br>
              <a:rPr kumimoji="0" lang="en-GB"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br>
            <a:r>
              <a:rPr kumimoji="0" lang="en-GB"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(this number is found on the product packaging as well as the product powder bottle); for the dose ordered, products from the same manufacturer with varying lot numbers may be combined or pooled</a:t>
            </a:r>
          </a:p>
        </p:txBody>
      </p:sp>
      <p:pic>
        <p:nvPicPr>
          <p:cNvPr id="4" name="Picture 3">
            <a:extLst>
              <a:ext uri="{FF2B5EF4-FFF2-40B4-BE49-F238E27FC236}">
                <a16:creationId xmlns:a16="http://schemas.microsoft.com/office/drawing/2014/main" id="{D5925F5D-5519-5857-6601-E93CBF3F2F6D}"/>
              </a:ext>
            </a:extLst>
          </p:cNvPr>
          <p:cNvPicPr>
            <a:picLocks noChangeAspect="1"/>
          </p:cNvPicPr>
          <p:nvPr/>
        </p:nvPicPr>
        <p:blipFill>
          <a:blip r:embed="rId4"/>
          <a:stretch>
            <a:fillRect/>
          </a:stretch>
        </p:blipFill>
        <p:spPr>
          <a:xfrm>
            <a:off x="3309152" y="2149303"/>
            <a:ext cx="5474682" cy="4115157"/>
          </a:xfrm>
          <a:prstGeom prst="rect">
            <a:avLst/>
          </a:prstGeom>
        </p:spPr>
      </p:pic>
    </p:spTree>
    <p:extLst>
      <p:ext uri="{BB962C8B-B14F-4D97-AF65-F5344CB8AC3E}">
        <p14:creationId xmlns:p14="http://schemas.microsoft.com/office/powerpoint/2010/main" val="1699382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7F7A5-D599-E141-58B2-8EC460A7A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84FE5-578E-0A31-10EA-F32BC9EF7913}"/>
              </a:ext>
            </a:extLst>
          </p:cNvPr>
          <p:cNvSpPr>
            <a:spLocks noGrp="1"/>
          </p:cNvSpPr>
          <p:nvPr>
            <p:ph type="title"/>
          </p:nvPr>
        </p:nvSpPr>
        <p:spPr>
          <a:xfrm>
            <a:off x="838200" y="388423"/>
            <a:ext cx="10515600" cy="1325563"/>
          </a:xfrm>
        </p:spPr>
        <p:txBody>
          <a:bodyPr>
            <a:normAutofit/>
          </a:bodyPr>
          <a:lstStyle/>
          <a:p>
            <a:r>
              <a:rPr kumimoji="0" lang="en-CA" sz="2700" b="1" u="none" strike="noStrike" kern="1200" cap="none" spc="0" normalizeH="0" baseline="0" noProof="0" dirty="0">
                <a:ln>
                  <a:noFill/>
                </a:ln>
                <a:solidFill>
                  <a:prstClr val="black"/>
                </a:solidFill>
                <a:effectLst/>
                <a:uLnTx/>
                <a:uFillTx/>
                <a:latin typeface="Calibri Light" panose="020F0302020204030204"/>
                <a:ea typeface="+mj-ea"/>
                <a:cs typeface="+mj-cs"/>
              </a:rPr>
              <a:t>Documentation Learning Module 5: Product Label </a:t>
            </a:r>
            <a:r>
              <a:rPr lang="en-GB" sz="2700" b="1" dirty="0">
                <a:solidFill>
                  <a:prstClr val="black"/>
                </a:solidFill>
                <a:latin typeface="Calibri Light" panose="020F0302020204030204"/>
              </a:rPr>
              <a:t>(4)</a:t>
            </a:r>
            <a:r>
              <a:rPr kumimoji="0" lang="en-GB" sz="2700" b="1"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en-GB" sz="2700" b="1"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CA" sz="2700" b="1" u="none" strike="noStrike" kern="1200" cap="none" spc="0" normalizeH="0" baseline="0" noProof="0" dirty="0">
                <a:ln>
                  <a:noFill/>
                </a:ln>
                <a:solidFill>
                  <a:prstClr val="black"/>
                </a:solidFill>
                <a:effectLst/>
                <a:uLnTx/>
                <a:uFillTx/>
                <a:latin typeface="Calibri Light" panose="020F0302020204030204"/>
                <a:ea typeface="+mj-ea"/>
                <a:cs typeface="+mj-cs"/>
              </a:rPr>
              <a:t>Example FC Label (ii) </a:t>
            </a:r>
            <a:b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CA" sz="2400" b="1" dirty="0"/>
          </a:p>
        </p:txBody>
      </p:sp>
      <p:sp>
        <p:nvSpPr>
          <p:cNvPr id="7" name="Slide Number Placeholder 6">
            <a:extLst>
              <a:ext uri="{FF2B5EF4-FFF2-40B4-BE49-F238E27FC236}">
                <a16:creationId xmlns:a16="http://schemas.microsoft.com/office/drawing/2014/main" id="{81E73326-45FC-0587-6D99-901C796BCF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A17CDA22-E29A-EB9A-BE89-677909D76177}"/>
              </a:ext>
            </a:extLst>
          </p:cNvPr>
          <p:cNvSpPr txBox="1">
            <a:spLocks/>
          </p:cNvSpPr>
          <p:nvPr/>
        </p:nvSpPr>
        <p:spPr>
          <a:xfrm>
            <a:off x="838200" y="1429630"/>
            <a:ext cx="11049000" cy="9306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None/>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Each         outlines details of product label required elements.</a:t>
            </a:r>
          </a:p>
        </p:txBody>
      </p:sp>
      <p:pic>
        <p:nvPicPr>
          <p:cNvPr id="9" name="Picture 8">
            <a:extLst>
              <a:ext uri="{FF2B5EF4-FFF2-40B4-BE49-F238E27FC236}">
                <a16:creationId xmlns:a16="http://schemas.microsoft.com/office/drawing/2014/main" id="{4E56CA69-A920-060C-39CB-19AA2B231654}"/>
              </a:ext>
            </a:extLst>
          </p:cNvPr>
          <p:cNvPicPr>
            <a:picLocks noChangeAspect="1"/>
          </p:cNvPicPr>
          <p:nvPr/>
        </p:nvPicPr>
        <p:blipFill>
          <a:blip r:embed="rId3"/>
          <a:stretch>
            <a:fillRect/>
          </a:stretch>
        </p:blipFill>
        <p:spPr>
          <a:xfrm>
            <a:off x="1863637" y="1371706"/>
            <a:ext cx="524301" cy="708604"/>
          </a:xfrm>
          <a:prstGeom prst="rect">
            <a:avLst/>
          </a:prstGeom>
        </p:spPr>
      </p:pic>
      <p:sp>
        <p:nvSpPr>
          <p:cNvPr id="3" name="TextBox 2">
            <a:extLst>
              <a:ext uri="{FF2B5EF4-FFF2-40B4-BE49-F238E27FC236}">
                <a16:creationId xmlns:a16="http://schemas.microsoft.com/office/drawing/2014/main" id="{87331199-8FD6-BD30-09BA-86562A4B8E70}"/>
              </a:ext>
            </a:extLst>
          </p:cNvPr>
          <p:cNvSpPr txBox="1"/>
          <p:nvPr/>
        </p:nvSpPr>
        <p:spPr>
          <a:xfrm>
            <a:off x="70976" y="4488080"/>
            <a:ext cx="3068212" cy="1077218"/>
          </a:xfrm>
          <a:prstGeom prst="rect">
            <a:avLst/>
          </a:prstGeom>
          <a:noFill/>
        </p:spPr>
        <p:txBody>
          <a:bodyPr wrap="none" rtlCol="0">
            <a:spAutoFit/>
          </a:bodyPr>
          <a:lstStyle/>
          <a:p>
            <a:r>
              <a:rPr lang="en-CA" sz="1600" kern="100" dirty="0">
                <a:effectLst/>
                <a:ea typeface="Aptos" panose="020B0004020202020204" pitchFamily="34" charset="0"/>
                <a:cs typeface="Times New Roman" panose="02020603050405020304" pitchFamily="18" charset="0"/>
              </a:rPr>
              <a:t>Expiry date &amp; time must be stated</a:t>
            </a:r>
            <a:br>
              <a:rPr lang="en-CA" sz="1600" kern="100" dirty="0">
                <a:effectLst/>
                <a:ea typeface="Aptos" panose="020B0004020202020204" pitchFamily="34" charset="0"/>
                <a:cs typeface="Times New Roman" panose="02020603050405020304" pitchFamily="18" charset="0"/>
              </a:rPr>
            </a:br>
            <a:r>
              <a:rPr lang="en-CA" sz="1600" kern="100" dirty="0">
                <a:effectLst/>
                <a:ea typeface="Aptos" panose="020B0004020202020204" pitchFamily="34" charset="0"/>
                <a:cs typeface="Times New Roman" panose="02020603050405020304" pitchFamily="18" charset="0"/>
              </a:rPr>
              <a:t> (in this example, the hospital </a:t>
            </a:r>
            <a:br>
              <a:rPr lang="en-CA" sz="1600" kern="100" dirty="0">
                <a:effectLst/>
                <a:ea typeface="Aptos" panose="020B0004020202020204" pitchFamily="34" charset="0"/>
                <a:cs typeface="Times New Roman" panose="02020603050405020304" pitchFamily="18" charset="0"/>
              </a:rPr>
            </a:br>
            <a:r>
              <a:rPr lang="en-CA" sz="1600" kern="100" dirty="0">
                <a:effectLst/>
                <a:ea typeface="Aptos" panose="020B0004020202020204" pitchFamily="34" charset="0"/>
                <a:cs typeface="Times New Roman" panose="02020603050405020304" pitchFamily="18" charset="0"/>
              </a:rPr>
              <a:t>specific policy for expiry is 4 hours </a:t>
            </a:r>
            <a:br>
              <a:rPr lang="en-CA" sz="1600" kern="100" dirty="0">
                <a:effectLst/>
                <a:ea typeface="Aptos" panose="020B0004020202020204" pitchFamily="34" charset="0"/>
                <a:cs typeface="Times New Roman" panose="02020603050405020304" pitchFamily="18" charset="0"/>
              </a:rPr>
            </a:br>
            <a:r>
              <a:rPr lang="en-CA" sz="1600" kern="100" dirty="0">
                <a:effectLst/>
                <a:ea typeface="Aptos" panose="020B0004020202020204" pitchFamily="34" charset="0"/>
                <a:cs typeface="Times New Roman" panose="02020603050405020304" pitchFamily="18" charset="0"/>
              </a:rPr>
              <a:t>from time of reconstitution)</a:t>
            </a:r>
          </a:p>
        </p:txBody>
      </p:sp>
      <p:sp>
        <p:nvSpPr>
          <p:cNvPr id="6" name="TextBox 5">
            <a:extLst>
              <a:ext uri="{FF2B5EF4-FFF2-40B4-BE49-F238E27FC236}">
                <a16:creationId xmlns:a16="http://schemas.microsoft.com/office/drawing/2014/main" id="{71E184FC-B77E-4EDF-4272-DD6E92D0A88C}"/>
              </a:ext>
            </a:extLst>
          </p:cNvPr>
          <p:cNvSpPr txBox="1"/>
          <p:nvPr/>
        </p:nvSpPr>
        <p:spPr>
          <a:xfrm>
            <a:off x="197710" y="1962770"/>
            <a:ext cx="2728668" cy="2817887"/>
          </a:xfrm>
          <a:prstGeom prst="rect">
            <a:avLst/>
          </a:prstGeom>
          <a:noFill/>
        </p:spPr>
        <p:txBody>
          <a:bodyPr wrap="square">
            <a:spAutoFit/>
          </a:bodyPr>
          <a:lstStyle/>
          <a:p>
            <a:pPr>
              <a:lnSpc>
                <a:spcPct val="107000"/>
              </a:lnSpc>
              <a:spcAft>
                <a:spcPts val="800"/>
              </a:spcAft>
              <a:defRPr/>
            </a:pPr>
            <a:r>
              <a:rPr lang="en-CA" sz="1600" kern="100" dirty="0">
                <a:effectLst/>
                <a:latin typeface="+mn-lt"/>
                <a:ea typeface="Aptos" panose="020B0004020202020204" pitchFamily="34" charset="0"/>
                <a:cs typeface="Times New Roman" panose="02020603050405020304" pitchFamily="18" charset="0"/>
              </a:rPr>
              <a:t>Reconstituted/pooled modifications (if reconstituted bottles of product were not combined in one sterile administration bag, cross out pooled) performed by: HCP responsible is identified (name/signature/</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hospital ID number)</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812012F-6EC8-D61D-4103-0764C1D522DD}"/>
              </a:ext>
            </a:extLst>
          </p:cNvPr>
          <p:cNvSpPr txBox="1"/>
          <p:nvPr/>
        </p:nvSpPr>
        <p:spPr>
          <a:xfrm>
            <a:off x="9315766" y="2113784"/>
            <a:ext cx="2571434" cy="871008"/>
          </a:xfrm>
          <a:prstGeom prst="rect">
            <a:avLst/>
          </a:prstGeom>
          <a:noFill/>
        </p:spPr>
        <p:txBody>
          <a:bodyPr wrap="square">
            <a:spAutoFit/>
          </a:bodyPr>
          <a:lstStyle/>
          <a:p>
            <a:pPr>
              <a:lnSpc>
                <a:spcPct val="107000"/>
              </a:lnSpc>
              <a:spcAft>
                <a:spcPts val="800"/>
              </a:spcAft>
              <a:defRPr/>
            </a:pPr>
            <a:r>
              <a:rPr lang="en-CA" sz="1600" kern="100" dirty="0">
                <a:effectLst/>
                <a:latin typeface="+mn-lt"/>
                <a:ea typeface="Aptos" panose="020B0004020202020204" pitchFamily="34" charset="0"/>
                <a:cs typeface="Times New Roman" panose="02020603050405020304" pitchFamily="18" charset="0"/>
              </a:rPr>
              <a:t>Dose/volume of the product (verify as per order &amp; per reconstitution procedure).</a:t>
            </a:r>
          </a:p>
        </p:txBody>
      </p:sp>
      <p:cxnSp>
        <p:nvCxnSpPr>
          <p:cNvPr id="17" name="Straight Arrow Connector 16">
            <a:extLst>
              <a:ext uri="{FF2B5EF4-FFF2-40B4-BE49-F238E27FC236}">
                <a16:creationId xmlns:a16="http://schemas.microsoft.com/office/drawing/2014/main" id="{C1D55797-6FBD-2DE4-AD4B-90305B324BA3}"/>
              </a:ext>
            </a:extLst>
          </p:cNvPr>
          <p:cNvCxnSpPr>
            <a:cxnSpLocks/>
          </p:cNvCxnSpPr>
          <p:nvPr/>
        </p:nvCxnSpPr>
        <p:spPr>
          <a:xfrm flipH="1">
            <a:off x="8828122" y="4262973"/>
            <a:ext cx="378000" cy="0"/>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EABDEBD3-5434-D034-CE59-59D2ACED9AC0}"/>
              </a:ext>
            </a:extLst>
          </p:cNvPr>
          <p:cNvSpPr txBox="1"/>
          <p:nvPr/>
        </p:nvSpPr>
        <p:spPr>
          <a:xfrm>
            <a:off x="9255184" y="4108933"/>
            <a:ext cx="2797212" cy="607539"/>
          </a:xfrm>
          <a:prstGeom prst="rect">
            <a:avLst/>
          </a:prstGeom>
          <a:noFill/>
        </p:spPr>
        <p:txBody>
          <a:bodyPr wrap="square">
            <a:spAutoFit/>
          </a:bodyPr>
          <a:lstStyle/>
          <a:p>
            <a:pPr>
              <a:lnSpc>
                <a:spcPct val="107000"/>
              </a:lnSpc>
              <a:spcAft>
                <a:spcPts val="800"/>
              </a:spcAft>
              <a:defRPr/>
            </a:pPr>
            <a:r>
              <a:rPr lang="en-CA" sz="1600" kern="100" dirty="0">
                <a:effectLst/>
                <a:latin typeface="+mn-lt"/>
                <a:ea typeface="Aptos" panose="020B0004020202020204" pitchFamily="34" charset="0"/>
                <a:cs typeface="Times New Roman" panose="02020603050405020304" pitchFamily="18" charset="0"/>
              </a:rPr>
              <a:t>Date &amp; time of reconstitution is required to determine expiry</a:t>
            </a:r>
          </a:p>
        </p:txBody>
      </p:sp>
      <p:sp>
        <p:nvSpPr>
          <p:cNvPr id="23" name="TextBox 22">
            <a:extLst>
              <a:ext uri="{FF2B5EF4-FFF2-40B4-BE49-F238E27FC236}">
                <a16:creationId xmlns:a16="http://schemas.microsoft.com/office/drawing/2014/main" id="{91C93C3E-42DB-93F0-6A19-C42051A06C2E}"/>
              </a:ext>
            </a:extLst>
          </p:cNvPr>
          <p:cNvSpPr txBox="1"/>
          <p:nvPr/>
        </p:nvSpPr>
        <p:spPr>
          <a:xfrm>
            <a:off x="9144000" y="5371461"/>
            <a:ext cx="2743200" cy="871008"/>
          </a:xfrm>
          <a:prstGeom prst="rect">
            <a:avLst/>
          </a:prstGeom>
          <a:noFill/>
        </p:spPr>
        <p:txBody>
          <a:bodyPr wrap="square">
            <a:spAutoFit/>
          </a:bodyPr>
          <a:lstStyle/>
          <a:p>
            <a:pPr>
              <a:lnSpc>
                <a:spcPct val="107000"/>
              </a:lnSpc>
              <a:spcAft>
                <a:spcPts val="800"/>
              </a:spcAft>
              <a:defRPr/>
            </a:pPr>
            <a:r>
              <a:rPr lang="en-CA" sz="1600" kern="100" dirty="0">
                <a:effectLst/>
                <a:latin typeface="+mn-lt"/>
                <a:ea typeface="Aptos" panose="020B0004020202020204" pitchFamily="34" charset="0"/>
                <a:cs typeface="Times New Roman" panose="02020603050405020304" pitchFamily="18" charset="0"/>
              </a:rPr>
              <a:t>Name of the hospital/facility where the modification was performed.</a:t>
            </a:r>
          </a:p>
        </p:txBody>
      </p:sp>
      <p:pic>
        <p:nvPicPr>
          <p:cNvPr id="4" name="Picture 3">
            <a:extLst>
              <a:ext uri="{FF2B5EF4-FFF2-40B4-BE49-F238E27FC236}">
                <a16:creationId xmlns:a16="http://schemas.microsoft.com/office/drawing/2014/main" id="{168B69FF-DAE2-44F3-BE23-832547BE6165}"/>
              </a:ext>
            </a:extLst>
          </p:cNvPr>
          <p:cNvPicPr>
            <a:picLocks noChangeAspect="1"/>
          </p:cNvPicPr>
          <p:nvPr/>
        </p:nvPicPr>
        <p:blipFill>
          <a:blip r:embed="rId4"/>
          <a:stretch>
            <a:fillRect/>
          </a:stretch>
        </p:blipFill>
        <p:spPr>
          <a:xfrm>
            <a:off x="3353440" y="2170671"/>
            <a:ext cx="5474682" cy="4115157"/>
          </a:xfrm>
          <a:prstGeom prst="rect">
            <a:avLst/>
          </a:prstGeom>
        </p:spPr>
      </p:pic>
      <p:cxnSp>
        <p:nvCxnSpPr>
          <p:cNvPr id="5" name="Straight Arrow Connector 4">
            <a:extLst>
              <a:ext uri="{FF2B5EF4-FFF2-40B4-BE49-F238E27FC236}">
                <a16:creationId xmlns:a16="http://schemas.microsoft.com/office/drawing/2014/main" id="{542CEF9D-31A5-AB0F-ED4B-994DB80256AE}"/>
              </a:ext>
            </a:extLst>
          </p:cNvPr>
          <p:cNvCxnSpPr>
            <a:cxnSpLocks/>
          </p:cNvCxnSpPr>
          <p:nvPr/>
        </p:nvCxnSpPr>
        <p:spPr>
          <a:xfrm flipH="1">
            <a:off x="8451084" y="2418188"/>
            <a:ext cx="804100" cy="1575153"/>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FA4D235D-A986-3CBD-F723-F121338C90E2}"/>
              </a:ext>
            </a:extLst>
          </p:cNvPr>
          <p:cNvCxnSpPr>
            <a:cxnSpLocks/>
          </p:cNvCxnSpPr>
          <p:nvPr/>
        </p:nvCxnSpPr>
        <p:spPr>
          <a:xfrm flipH="1">
            <a:off x="8716938" y="5565298"/>
            <a:ext cx="427062" cy="541991"/>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53CD339C-D47E-ECC6-3380-BB1EAF46A9B5}"/>
              </a:ext>
            </a:extLst>
          </p:cNvPr>
          <p:cNvCxnSpPr>
            <a:cxnSpLocks/>
          </p:cNvCxnSpPr>
          <p:nvPr/>
        </p:nvCxnSpPr>
        <p:spPr>
          <a:xfrm>
            <a:off x="2786505" y="2134974"/>
            <a:ext cx="635545" cy="2180903"/>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310775D5-1E65-FDBB-D921-891F3C829A87}"/>
              </a:ext>
            </a:extLst>
          </p:cNvPr>
          <p:cNvCxnSpPr>
            <a:cxnSpLocks/>
          </p:cNvCxnSpPr>
          <p:nvPr/>
        </p:nvCxnSpPr>
        <p:spPr>
          <a:xfrm>
            <a:off x="3021160" y="4626727"/>
            <a:ext cx="400890" cy="110138"/>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33977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EE029-D8EB-AEDB-DD12-8B597A2AA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2E209-DDAC-1103-8B4B-EAAA3E1AFE26}"/>
              </a:ext>
            </a:extLst>
          </p:cNvPr>
          <p:cNvSpPr>
            <a:spLocks noGrp="1"/>
          </p:cNvSpPr>
          <p:nvPr>
            <p:ph type="title"/>
          </p:nvPr>
        </p:nvSpPr>
        <p:spPr>
          <a:xfrm>
            <a:off x="838200" y="388423"/>
            <a:ext cx="10515600" cy="1325563"/>
          </a:xfrm>
        </p:spPr>
        <p:txBody>
          <a:bodyPr>
            <a:normAutofit/>
          </a:bodyPr>
          <a:lstStyle/>
          <a:p>
            <a:r>
              <a:rPr kumimoji="0" lang="en-CA" sz="2700" b="1" u="none" strike="noStrike" kern="1200" cap="none" spc="0" normalizeH="0" baseline="0" noProof="0" dirty="0">
                <a:ln>
                  <a:noFill/>
                </a:ln>
                <a:solidFill>
                  <a:prstClr val="black"/>
                </a:solidFill>
                <a:effectLst/>
                <a:uLnTx/>
                <a:uFillTx/>
                <a:latin typeface="Calibri Light" panose="020F0302020204030204"/>
                <a:ea typeface="+mj-ea"/>
                <a:cs typeface="+mj-cs"/>
              </a:rPr>
              <a:t>Documentation Learning Module 5: Product Label </a:t>
            </a:r>
            <a:r>
              <a:rPr lang="en-GB" sz="2700" b="1" dirty="0">
                <a:solidFill>
                  <a:prstClr val="black"/>
                </a:solidFill>
                <a:latin typeface="Calibri Light" panose="020F0302020204030204"/>
              </a:rPr>
              <a:t>(5)</a:t>
            </a:r>
            <a:r>
              <a:rPr kumimoji="0" lang="en-GB" sz="2700" b="1"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en-GB" sz="2700" b="1"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CA" sz="2700" b="1" u="none" strike="noStrike" kern="1200" cap="none" spc="0" normalizeH="0" baseline="0" noProof="0" dirty="0">
                <a:ln>
                  <a:noFill/>
                </a:ln>
                <a:solidFill>
                  <a:prstClr val="black"/>
                </a:solidFill>
                <a:effectLst/>
                <a:uLnTx/>
                <a:uFillTx/>
                <a:latin typeface="Calibri Light" panose="020F0302020204030204"/>
                <a:ea typeface="+mj-ea"/>
                <a:cs typeface="+mj-cs"/>
              </a:rPr>
              <a:t>Example FC Label (iii)</a:t>
            </a:r>
            <a:b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CA" sz="2400" b="1" dirty="0"/>
          </a:p>
        </p:txBody>
      </p:sp>
      <p:sp>
        <p:nvSpPr>
          <p:cNvPr id="7" name="Slide Number Placeholder 6">
            <a:extLst>
              <a:ext uri="{FF2B5EF4-FFF2-40B4-BE49-F238E27FC236}">
                <a16:creationId xmlns:a16="http://schemas.microsoft.com/office/drawing/2014/main" id="{A757A310-E9EA-FF32-BB83-FEFA4F1301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B13EE1BB-8DF0-729C-E87D-1F381C889164}"/>
              </a:ext>
            </a:extLst>
          </p:cNvPr>
          <p:cNvSpPr txBox="1">
            <a:spLocks/>
          </p:cNvSpPr>
          <p:nvPr/>
        </p:nvSpPr>
        <p:spPr>
          <a:xfrm>
            <a:off x="838200" y="1339995"/>
            <a:ext cx="11049000" cy="1061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None/>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Each      outlines details of product label information that some hospitals may include</a:t>
            </a:r>
            <a:r>
              <a:rPr lang="en-CA" sz="2000" dirty="0">
                <a:solidFill>
                  <a:prstClr val="black"/>
                </a:solidFill>
                <a:latin typeface="Calibri" panose="020F0502020204030204"/>
              </a:rPr>
              <a:t> (</a:t>
            </a:r>
            <a:r>
              <a:rPr lang="en-CA" sz="2000" kern="100" dirty="0">
                <a:effectLst/>
                <a:latin typeface="+mn-lt"/>
                <a:ea typeface="Aptos" panose="020B0004020202020204" pitchFamily="34" charset="0"/>
                <a:cs typeface="Times New Roman" panose="02020603050405020304" pitchFamily="18" charset="0"/>
              </a:rPr>
              <a:t>standard fields for all labels). The fields listed below are not mandatory for FC or PCC.</a:t>
            </a:r>
            <a:br>
              <a:rPr lang="en-CA" sz="2000" kern="100" dirty="0">
                <a:effectLst/>
                <a:latin typeface="+mn-lt"/>
                <a:ea typeface="Aptos" panose="020B0004020202020204" pitchFamily="34" charset="0"/>
                <a:cs typeface="Times New Roman" panose="02020603050405020304" pitchFamily="18" charset="0"/>
              </a:rPr>
            </a:br>
            <a:r>
              <a:rPr lang="en-CA" sz="2000" b="1" i="1" kern="100" dirty="0">
                <a:effectLst/>
                <a:latin typeface="+mn-lt"/>
                <a:ea typeface="Aptos" panose="020B0004020202020204" pitchFamily="34" charset="0"/>
                <a:cs typeface="Times New Roman" panose="02020603050405020304" pitchFamily="18" charset="0"/>
              </a:rPr>
              <a:t>ALWAYS REFER TO YOUR HOSPTIAL’S SPECIFIC POLICIES.</a:t>
            </a:r>
            <a:b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1" u="none"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87D7C41-1D9C-BA4F-7640-0C4B6913611F}"/>
              </a:ext>
            </a:extLst>
          </p:cNvPr>
          <p:cNvPicPr>
            <a:picLocks noChangeAspect="1"/>
          </p:cNvPicPr>
          <p:nvPr/>
        </p:nvPicPr>
        <p:blipFill>
          <a:blip r:embed="rId3"/>
          <a:stretch>
            <a:fillRect/>
          </a:stretch>
        </p:blipFill>
        <p:spPr>
          <a:xfrm>
            <a:off x="1772497" y="1290510"/>
            <a:ext cx="524301" cy="646232"/>
          </a:xfrm>
          <a:prstGeom prst="rect">
            <a:avLst/>
          </a:prstGeom>
        </p:spPr>
      </p:pic>
      <p:sp>
        <p:nvSpPr>
          <p:cNvPr id="3" name="TextBox 2">
            <a:extLst>
              <a:ext uri="{FF2B5EF4-FFF2-40B4-BE49-F238E27FC236}">
                <a16:creationId xmlns:a16="http://schemas.microsoft.com/office/drawing/2014/main" id="{471F66D4-1FD6-EAF0-B233-D819BC6FE46B}"/>
              </a:ext>
            </a:extLst>
          </p:cNvPr>
          <p:cNvSpPr txBox="1"/>
          <p:nvPr/>
        </p:nvSpPr>
        <p:spPr>
          <a:xfrm>
            <a:off x="68280" y="3644810"/>
            <a:ext cx="3408434" cy="2062103"/>
          </a:xfrm>
          <a:prstGeom prst="rect">
            <a:avLst/>
          </a:prstGeom>
          <a:noFill/>
        </p:spPr>
        <p:txBody>
          <a:bodyPr wrap="none" rtlCol="0">
            <a:spAutoFit/>
          </a:bodyPr>
          <a:lstStyle/>
          <a:p>
            <a:r>
              <a:rPr lang="en-CA" sz="1600" kern="100" dirty="0">
                <a:effectLst/>
                <a:latin typeface="+mn-lt"/>
                <a:ea typeface="Aptos" panose="020B0004020202020204" pitchFamily="34" charset="0"/>
                <a:cs typeface="Times New Roman" panose="02020603050405020304" pitchFamily="18" charset="0"/>
              </a:rPr>
              <a:t>The date &amp; time of issue must be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readily available to the transfusionist.</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Hospitals may include this information</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on the product label or the transfusion</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record or both. In this example it is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on the label &amp; the HCP responsible is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identified </a:t>
            </a:r>
            <a:r>
              <a:rPr lang="en-GB" sz="1600" kern="100" dirty="0">
                <a:effectLst/>
                <a:latin typeface="+mn-lt"/>
                <a:ea typeface="Aptos" panose="020B0004020202020204" pitchFamily="34" charset="0"/>
                <a:cs typeface="Times New Roman" panose="02020603050405020304" pitchFamily="18" charset="0"/>
              </a:rPr>
              <a:t>(name/signature/hospital </a:t>
            </a:r>
            <a:br>
              <a:rPr lang="en-GB" sz="1600" kern="100" dirty="0">
                <a:effectLst/>
                <a:latin typeface="+mn-lt"/>
                <a:ea typeface="Aptos" panose="020B0004020202020204" pitchFamily="34" charset="0"/>
                <a:cs typeface="Times New Roman" panose="02020603050405020304" pitchFamily="18" charset="0"/>
              </a:rPr>
            </a:br>
            <a:r>
              <a:rPr lang="en-GB" sz="1600" kern="100" dirty="0">
                <a:effectLst/>
                <a:latin typeface="+mn-lt"/>
                <a:ea typeface="Aptos" panose="020B0004020202020204" pitchFamily="34" charset="0"/>
                <a:cs typeface="Times New Roman" panose="02020603050405020304" pitchFamily="18" charset="0"/>
              </a:rPr>
              <a:t>ID number)</a:t>
            </a:r>
            <a:r>
              <a:rPr lang="en-CA" sz="1600" kern="100" dirty="0">
                <a:effectLst/>
                <a:latin typeface="+mn-lt"/>
                <a:ea typeface="Aptos" panose="020B0004020202020204" pitchFamily="34" charset="0"/>
                <a:cs typeface="Times New Roman" panose="02020603050405020304" pitchFamily="18" charset="0"/>
              </a:rPr>
              <a:t>.</a:t>
            </a:r>
          </a:p>
        </p:txBody>
      </p:sp>
      <p:cxnSp>
        <p:nvCxnSpPr>
          <p:cNvPr id="6" name="Straight Arrow Connector 5">
            <a:extLst>
              <a:ext uri="{FF2B5EF4-FFF2-40B4-BE49-F238E27FC236}">
                <a16:creationId xmlns:a16="http://schemas.microsoft.com/office/drawing/2014/main" id="{56CB61B2-65B0-34E7-E48A-1AD968AD9067}"/>
              </a:ext>
            </a:extLst>
          </p:cNvPr>
          <p:cNvCxnSpPr>
            <a:cxnSpLocks/>
          </p:cNvCxnSpPr>
          <p:nvPr/>
        </p:nvCxnSpPr>
        <p:spPr>
          <a:xfrm>
            <a:off x="3176177" y="3810958"/>
            <a:ext cx="376533"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9D8079B3-34C8-F654-D892-5CE04C6ED7F3}"/>
              </a:ext>
            </a:extLst>
          </p:cNvPr>
          <p:cNvCxnSpPr>
            <a:cxnSpLocks/>
          </p:cNvCxnSpPr>
          <p:nvPr/>
        </p:nvCxnSpPr>
        <p:spPr>
          <a:xfrm flipH="1">
            <a:off x="9100550" y="2681654"/>
            <a:ext cx="378000"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911DF82D-BB0B-14EE-7407-5A3D7E0123A0}"/>
              </a:ext>
            </a:extLst>
          </p:cNvPr>
          <p:cNvSpPr txBox="1"/>
          <p:nvPr/>
        </p:nvSpPr>
        <p:spPr>
          <a:xfrm>
            <a:off x="9478550" y="2510332"/>
            <a:ext cx="2797212" cy="1134478"/>
          </a:xfrm>
          <a:prstGeom prst="rect">
            <a:avLst/>
          </a:prstGeom>
          <a:noFill/>
        </p:spPr>
        <p:txBody>
          <a:bodyPr wrap="square">
            <a:spAutoFit/>
          </a:bodyPr>
          <a:lstStyle/>
          <a:p>
            <a:pPr>
              <a:lnSpc>
                <a:spcPct val="107000"/>
              </a:lnSpc>
              <a:spcAft>
                <a:spcPts val="800"/>
              </a:spcAft>
              <a:defRPr/>
            </a:pPr>
            <a:r>
              <a:rPr lang="en-CA" sz="1600" kern="100" dirty="0">
                <a:effectLst/>
                <a:latin typeface="+mn-lt"/>
                <a:ea typeface="Aptos" panose="020B0004020202020204" pitchFamily="34" charset="0"/>
                <a:cs typeface="Times New Roman" panose="02020603050405020304" pitchFamily="18" charset="0"/>
              </a:rPr>
              <a:t>Patient ABO/Rh blood groups are not relevant for blood product transfusion.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This field may be blank.</a:t>
            </a:r>
          </a:p>
        </p:txBody>
      </p:sp>
      <p:sp>
        <p:nvSpPr>
          <p:cNvPr id="16" name="TextBox 15">
            <a:extLst>
              <a:ext uri="{FF2B5EF4-FFF2-40B4-BE49-F238E27FC236}">
                <a16:creationId xmlns:a16="http://schemas.microsoft.com/office/drawing/2014/main" id="{3229B0B1-E5F0-03E3-A2F9-DF0BE034A406}"/>
              </a:ext>
            </a:extLst>
          </p:cNvPr>
          <p:cNvSpPr txBox="1"/>
          <p:nvPr/>
        </p:nvSpPr>
        <p:spPr>
          <a:xfrm>
            <a:off x="9289550" y="4015425"/>
            <a:ext cx="2797212" cy="607539"/>
          </a:xfrm>
          <a:prstGeom prst="rect">
            <a:avLst/>
          </a:prstGeom>
          <a:noFill/>
        </p:spPr>
        <p:txBody>
          <a:bodyPr wrap="square">
            <a:spAutoFit/>
          </a:bodyPr>
          <a:lstStyle/>
          <a:p>
            <a:pPr>
              <a:lnSpc>
                <a:spcPct val="107000"/>
              </a:lnSpc>
              <a:spcAft>
                <a:spcPts val="800"/>
              </a:spcAft>
            </a:pPr>
            <a:r>
              <a:rPr lang="en-CA" sz="1600" kern="100" dirty="0">
                <a:effectLst/>
                <a:latin typeface="+mn-lt"/>
                <a:ea typeface="Aptos" panose="020B0004020202020204" pitchFamily="34" charset="0"/>
                <a:cs typeface="Times New Roman" panose="02020603050405020304" pitchFamily="18" charset="0"/>
              </a:rPr>
              <a:t>Patient location may be helpful but is not required.</a:t>
            </a:r>
          </a:p>
        </p:txBody>
      </p:sp>
      <p:sp>
        <p:nvSpPr>
          <p:cNvPr id="17" name="TextBox 16">
            <a:extLst>
              <a:ext uri="{FF2B5EF4-FFF2-40B4-BE49-F238E27FC236}">
                <a16:creationId xmlns:a16="http://schemas.microsoft.com/office/drawing/2014/main" id="{C953F5EC-B7F4-9239-A626-26760BB5562F}"/>
              </a:ext>
            </a:extLst>
          </p:cNvPr>
          <p:cNvSpPr txBox="1"/>
          <p:nvPr/>
        </p:nvSpPr>
        <p:spPr>
          <a:xfrm>
            <a:off x="9326508" y="5348719"/>
            <a:ext cx="2797212" cy="1134478"/>
          </a:xfrm>
          <a:prstGeom prst="rect">
            <a:avLst/>
          </a:prstGeom>
          <a:noFill/>
        </p:spPr>
        <p:txBody>
          <a:bodyPr wrap="square">
            <a:spAutoFit/>
          </a:bodyPr>
          <a:lstStyle/>
          <a:p>
            <a:pPr>
              <a:lnSpc>
                <a:spcPct val="107000"/>
              </a:lnSpc>
              <a:spcAft>
                <a:spcPts val="800"/>
              </a:spcAft>
              <a:defRPr/>
            </a:pPr>
            <a:r>
              <a:rPr lang="en-CA" sz="1600" kern="100" dirty="0">
                <a:effectLst/>
                <a:latin typeface="+mn-lt"/>
                <a:ea typeface="Aptos" panose="020B0004020202020204" pitchFamily="34" charset="0"/>
                <a:cs typeface="Times New Roman" panose="02020603050405020304" pitchFamily="18" charset="0"/>
              </a:rPr>
              <a:t>Administration barcode may be included by hospitals with electronic health record documentation systems.</a:t>
            </a:r>
          </a:p>
        </p:txBody>
      </p:sp>
      <p:pic>
        <p:nvPicPr>
          <p:cNvPr id="4" name="Picture 3">
            <a:extLst>
              <a:ext uri="{FF2B5EF4-FFF2-40B4-BE49-F238E27FC236}">
                <a16:creationId xmlns:a16="http://schemas.microsoft.com/office/drawing/2014/main" id="{DEB363DF-D284-7BAC-4369-2BC5AFCF4DBC}"/>
              </a:ext>
            </a:extLst>
          </p:cNvPr>
          <p:cNvPicPr>
            <a:picLocks noChangeAspect="1"/>
          </p:cNvPicPr>
          <p:nvPr/>
        </p:nvPicPr>
        <p:blipFill>
          <a:blip r:embed="rId4"/>
          <a:stretch>
            <a:fillRect/>
          </a:stretch>
        </p:blipFill>
        <p:spPr>
          <a:xfrm>
            <a:off x="3565997" y="2450505"/>
            <a:ext cx="5474682" cy="4127350"/>
          </a:xfrm>
          <a:prstGeom prst="rect">
            <a:avLst/>
          </a:prstGeom>
        </p:spPr>
      </p:pic>
      <p:cxnSp>
        <p:nvCxnSpPr>
          <p:cNvPr id="5" name="Straight Arrow Connector 4">
            <a:extLst>
              <a:ext uri="{FF2B5EF4-FFF2-40B4-BE49-F238E27FC236}">
                <a16:creationId xmlns:a16="http://schemas.microsoft.com/office/drawing/2014/main" id="{AB0041A9-E02F-4B24-00FF-9E6301D3CE0C}"/>
              </a:ext>
            </a:extLst>
          </p:cNvPr>
          <p:cNvCxnSpPr>
            <a:cxnSpLocks/>
          </p:cNvCxnSpPr>
          <p:nvPr/>
        </p:nvCxnSpPr>
        <p:spPr>
          <a:xfrm flipH="1" flipV="1">
            <a:off x="8805875" y="3126775"/>
            <a:ext cx="548239" cy="933636"/>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5BBB8BB1-1050-CAA8-BD6D-F2C9B3E8C5AD}"/>
              </a:ext>
            </a:extLst>
          </p:cNvPr>
          <p:cNvCxnSpPr>
            <a:cxnSpLocks/>
          </p:cNvCxnSpPr>
          <p:nvPr/>
        </p:nvCxnSpPr>
        <p:spPr>
          <a:xfrm flipH="1">
            <a:off x="8704162" y="5518005"/>
            <a:ext cx="622346" cy="72670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29196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F78A7-2ED2-1C22-342B-3F2294DCB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CF4C6-17DE-03D9-E805-FEC9A822956A}"/>
              </a:ext>
            </a:extLst>
          </p:cNvPr>
          <p:cNvSpPr>
            <a:spLocks noGrp="1"/>
          </p:cNvSpPr>
          <p:nvPr>
            <p:ph type="title"/>
          </p:nvPr>
        </p:nvSpPr>
        <p:spPr>
          <a:xfrm>
            <a:off x="838200" y="388423"/>
            <a:ext cx="10515600" cy="1325563"/>
          </a:xfrm>
        </p:spPr>
        <p:txBody>
          <a:bodyPr>
            <a:normAutofit/>
          </a:bodyPr>
          <a:lstStyle/>
          <a:p>
            <a:r>
              <a:rPr kumimoji="0" lang="en-CA" sz="2700" b="1" u="none" strike="noStrike" kern="1200" cap="none" spc="0" normalizeH="0" baseline="0" noProof="0" dirty="0">
                <a:ln>
                  <a:noFill/>
                </a:ln>
                <a:solidFill>
                  <a:prstClr val="black"/>
                </a:solidFill>
                <a:effectLst/>
                <a:uLnTx/>
                <a:uFillTx/>
                <a:latin typeface="Calibri Light" panose="020F0302020204030204"/>
                <a:ea typeface="+mj-ea"/>
                <a:cs typeface="+mj-cs"/>
              </a:rPr>
              <a:t>Documentation Learning Module 5: Product Label </a:t>
            </a:r>
            <a:r>
              <a:rPr lang="en-GB" sz="2700" b="1" dirty="0">
                <a:solidFill>
                  <a:prstClr val="black"/>
                </a:solidFill>
                <a:latin typeface="Calibri Light" panose="020F0302020204030204"/>
              </a:rPr>
              <a:t>(6)</a:t>
            </a:r>
            <a:r>
              <a:rPr kumimoji="0" lang="en-GB" sz="2700" b="1"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en-GB" sz="2700" b="1"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CA" sz="2700" b="1" u="none" strike="noStrike" kern="1200" cap="none" spc="0" normalizeH="0" baseline="0" noProof="0" dirty="0">
                <a:ln>
                  <a:noFill/>
                </a:ln>
                <a:solidFill>
                  <a:prstClr val="black"/>
                </a:solidFill>
                <a:effectLst/>
                <a:uLnTx/>
                <a:uFillTx/>
                <a:latin typeface="Calibri Light" panose="020F0302020204030204"/>
                <a:ea typeface="+mj-ea"/>
                <a:cs typeface="+mj-cs"/>
              </a:rPr>
              <a:t>Example FC Label (iv)</a:t>
            </a:r>
            <a:b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CA" sz="2400" b="1" dirty="0"/>
          </a:p>
        </p:txBody>
      </p:sp>
      <p:sp>
        <p:nvSpPr>
          <p:cNvPr id="7" name="Slide Number Placeholder 6">
            <a:extLst>
              <a:ext uri="{FF2B5EF4-FFF2-40B4-BE49-F238E27FC236}">
                <a16:creationId xmlns:a16="http://schemas.microsoft.com/office/drawing/2014/main" id="{7D89FBE4-6A8E-CE3B-8894-D1F48000F2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B4920869-5BC9-5301-DE57-F923B0C0F129}"/>
              </a:ext>
            </a:extLst>
          </p:cNvPr>
          <p:cNvSpPr txBox="1">
            <a:spLocks/>
          </p:cNvSpPr>
          <p:nvPr/>
        </p:nvSpPr>
        <p:spPr>
          <a:xfrm>
            <a:off x="838200" y="1339995"/>
            <a:ext cx="11049000" cy="1061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Each      outlines details of product label information that some hospitals may include (</a:t>
            </a:r>
            <a:r>
              <a:rPr kumimoji="0" lang="en-CA"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standard fields for all labels). The fields listed below are not mandatory for FC or PCC.</a:t>
            </a:r>
            <a:br>
              <a:rPr kumimoji="0" lang="en-CA"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br>
            <a:r>
              <a:rPr kumimoji="0" lang="en-CA" sz="2000" b="1" i="1"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ALWAYS REFER TO YOUR HOSPTIAL’S SPECIFIC POLICIES.</a:t>
            </a:r>
            <a:b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1" u="none"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094D0A-269E-802C-A8E9-DD2D2FB167A1}"/>
              </a:ext>
            </a:extLst>
          </p:cNvPr>
          <p:cNvPicPr>
            <a:picLocks noChangeAspect="1"/>
          </p:cNvPicPr>
          <p:nvPr/>
        </p:nvPicPr>
        <p:blipFill>
          <a:blip r:embed="rId3"/>
          <a:stretch>
            <a:fillRect/>
          </a:stretch>
        </p:blipFill>
        <p:spPr>
          <a:xfrm>
            <a:off x="1787963" y="1286284"/>
            <a:ext cx="524301" cy="646232"/>
          </a:xfrm>
          <a:prstGeom prst="rect">
            <a:avLst/>
          </a:prstGeom>
        </p:spPr>
      </p:pic>
      <p:sp>
        <p:nvSpPr>
          <p:cNvPr id="3" name="TextBox 2">
            <a:extLst>
              <a:ext uri="{FF2B5EF4-FFF2-40B4-BE49-F238E27FC236}">
                <a16:creationId xmlns:a16="http://schemas.microsoft.com/office/drawing/2014/main" id="{4FF6C528-8DD1-247A-D026-E667DDAEAA95}"/>
              </a:ext>
            </a:extLst>
          </p:cNvPr>
          <p:cNvSpPr txBox="1"/>
          <p:nvPr/>
        </p:nvSpPr>
        <p:spPr>
          <a:xfrm>
            <a:off x="219713" y="5686914"/>
            <a:ext cx="3136500" cy="584775"/>
          </a:xfrm>
          <a:prstGeom prst="rect">
            <a:avLst/>
          </a:prstGeom>
          <a:noFill/>
        </p:spPr>
        <p:txBody>
          <a:bodyPr wrap="none" rtlCol="0">
            <a:spAutoFit/>
          </a:bodyPr>
          <a:lstStyle/>
          <a:p>
            <a:r>
              <a:rPr lang="en-CA" sz="1600" kern="100" dirty="0">
                <a:effectLst/>
                <a:latin typeface="+mn-lt"/>
                <a:ea typeface="Aptos" panose="020B0004020202020204" pitchFamily="34" charset="0"/>
                <a:cs typeface="Times New Roman" panose="02020603050405020304" pitchFamily="18" charset="0"/>
              </a:rPr>
              <a:t>Start date/time is not required but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may be included by some hospitals</a:t>
            </a:r>
          </a:p>
        </p:txBody>
      </p:sp>
      <p:cxnSp>
        <p:nvCxnSpPr>
          <p:cNvPr id="5" name="Straight Arrow Connector 4">
            <a:extLst>
              <a:ext uri="{FF2B5EF4-FFF2-40B4-BE49-F238E27FC236}">
                <a16:creationId xmlns:a16="http://schemas.microsoft.com/office/drawing/2014/main" id="{69866095-75E7-D1D3-CD75-F4BECAB42906}"/>
              </a:ext>
            </a:extLst>
          </p:cNvPr>
          <p:cNvCxnSpPr>
            <a:cxnSpLocks/>
          </p:cNvCxnSpPr>
          <p:nvPr/>
        </p:nvCxnSpPr>
        <p:spPr>
          <a:xfrm>
            <a:off x="3247583" y="5869881"/>
            <a:ext cx="376533"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7EB229AD-3E27-7E9B-3069-560BA2FF4EB4}"/>
              </a:ext>
            </a:extLst>
          </p:cNvPr>
          <p:cNvCxnSpPr>
            <a:cxnSpLocks/>
          </p:cNvCxnSpPr>
          <p:nvPr/>
        </p:nvCxnSpPr>
        <p:spPr>
          <a:xfrm>
            <a:off x="3096244" y="5028806"/>
            <a:ext cx="537867" cy="37362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ED89F4E5-DED3-A6ED-167D-D4B790F94E7D}"/>
              </a:ext>
            </a:extLst>
          </p:cNvPr>
          <p:cNvSpPr txBox="1"/>
          <p:nvPr/>
        </p:nvSpPr>
        <p:spPr>
          <a:xfrm>
            <a:off x="9314950" y="4620827"/>
            <a:ext cx="2797212" cy="871008"/>
          </a:xfrm>
          <a:prstGeom prst="rect">
            <a:avLst/>
          </a:prstGeom>
          <a:noFill/>
        </p:spPr>
        <p:txBody>
          <a:bodyPr wrap="square">
            <a:spAutoFit/>
          </a:bodyPr>
          <a:lstStyle/>
          <a:p>
            <a:pPr>
              <a:lnSpc>
                <a:spcPct val="107000"/>
              </a:lnSpc>
              <a:spcAft>
                <a:spcPts val="800"/>
              </a:spcAft>
            </a:pPr>
            <a:r>
              <a:rPr lang="en-CA" sz="1600" kern="100" dirty="0">
                <a:effectLst/>
                <a:latin typeface="+mn-lt"/>
                <a:ea typeface="Aptos" panose="020B0004020202020204" pitchFamily="34" charset="0"/>
                <a:cs typeface="Times New Roman" panose="02020603050405020304" pitchFamily="18" charset="0"/>
              </a:rPr>
              <a:t>Checked by is not required but may be included by some hospitals</a:t>
            </a:r>
          </a:p>
        </p:txBody>
      </p:sp>
      <p:sp>
        <p:nvSpPr>
          <p:cNvPr id="17" name="TextBox 16">
            <a:extLst>
              <a:ext uri="{FF2B5EF4-FFF2-40B4-BE49-F238E27FC236}">
                <a16:creationId xmlns:a16="http://schemas.microsoft.com/office/drawing/2014/main" id="{AE7EB0C8-91C8-8BBA-353C-1706DCA4C5E9}"/>
              </a:ext>
            </a:extLst>
          </p:cNvPr>
          <p:cNvSpPr txBox="1"/>
          <p:nvPr/>
        </p:nvSpPr>
        <p:spPr>
          <a:xfrm>
            <a:off x="9352455" y="5669246"/>
            <a:ext cx="2797212" cy="871008"/>
          </a:xfrm>
          <a:prstGeom prst="rect">
            <a:avLst/>
          </a:prstGeom>
          <a:noFill/>
        </p:spPr>
        <p:txBody>
          <a:bodyPr wrap="square">
            <a:spAutoFit/>
          </a:bodyPr>
          <a:lstStyle/>
          <a:p>
            <a:pPr>
              <a:lnSpc>
                <a:spcPct val="107000"/>
              </a:lnSpc>
              <a:spcAft>
                <a:spcPts val="800"/>
              </a:spcAft>
              <a:defRPr/>
            </a:pPr>
            <a:r>
              <a:rPr lang="en-CA" sz="1600" kern="100" dirty="0">
                <a:effectLst/>
                <a:latin typeface="+mn-lt"/>
                <a:ea typeface="Aptos" panose="020B0004020202020204" pitchFamily="34" charset="0"/>
                <a:cs typeface="Times New Roman" panose="02020603050405020304" pitchFamily="18" charset="0"/>
              </a:rPr>
              <a:t>Stop date/time is not required but may be included by some hospitals.</a:t>
            </a:r>
          </a:p>
        </p:txBody>
      </p:sp>
      <p:sp>
        <p:nvSpPr>
          <p:cNvPr id="9" name="TextBox 8">
            <a:extLst>
              <a:ext uri="{FF2B5EF4-FFF2-40B4-BE49-F238E27FC236}">
                <a16:creationId xmlns:a16="http://schemas.microsoft.com/office/drawing/2014/main" id="{0038EDC1-498D-D3A6-D467-8CDF2D70E78C}"/>
              </a:ext>
            </a:extLst>
          </p:cNvPr>
          <p:cNvSpPr txBox="1"/>
          <p:nvPr/>
        </p:nvSpPr>
        <p:spPr>
          <a:xfrm>
            <a:off x="268586" y="4763944"/>
            <a:ext cx="2907591" cy="584775"/>
          </a:xfrm>
          <a:prstGeom prst="rect">
            <a:avLst/>
          </a:prstGeom>
          <a:noFill/>
        </p:spPr>
        <p:txBody>
          <a:bodyPr wrap="none" rtlCol="0">
            <a:spAutoFit/>
          </a:bodyPr>
          <a:lstStyle/>
          <a:p>
            <a:r>
              <a:rPr lang="en-CA" sz="1600" kern="100" dirty="0">
                <a:effectLst/>
                <a:latin typeface="+mn-lt"/>
                <a:ea typeface="Aptos" panose="020B0004020202020204" pitchFamily="34" charset="0"/>
                <a:cs typeface="Times New Roman" panose="02020603050405020304" pitchFamily="18" charset="0"/>
              </a:rPr>
              <a:t>Hung by is not required but may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be included by some hospitals</a:t>
            </a:r>
          </a:p>
        </p:txBody>
      </p:sp>
      <p:pic>
        <p:nvPicPr>
          <p:cNvPr id="4" name="Picture 3">
            <a:extLst>
              <a:ext uri="{FF2B5EF4-FFF2-40B4-BE49-F238E27FC236}">
                <a16:creationId xmlns:a16="http://schemas.microsoft.com/office/drawing/2014/main" id="{A610742C-0B53-D1D8-B7C0-25D5B0BF03A6}"/>
              </a:ext>
            </a:extLst>
          </p:cNvPr>
          <p:cNvPicPr>
            <a:picLocks noChangeAspect="1"/>
          </p:cNvPicPr>
          <p:nvPr/>
        </p:nvPicPr>
        <p:blipFill>
          <a:blip r:embed="rId4"/>
          <a:stretch>
            <a:fillRect/>
          </a:stretch>
        </p:blipFill>
        <p:spPr>
          <a:xfrm>
            <a:off x="3687414" y="2523009"/>
            <a:ext cx="5474682" cy="4127350"/>
          </a:xfrm>
          <a:prstGeom prst="rect">
            <a:avLst/>
          </a:prstGeom>
        </p:spPr>
      </p:pic>
      <p:cxnSp>
        <p:nvCxnSpPr>
          <p:cNvPr id="11" name="Straight Arrow Connector 10">
            <a:extLst>
              <a:ext uri="{FF2B5EF4-FFF2-40B4-BE49-F238E27FC236}">
                <a16:creationId xmlns:a16="http://schemas.microsoft.com/office/drawing/2014/main" id="{1159AF1B-8BB2-D877-F287-F74D3A54DF08}"/>
              </a:ext>
            </a:extLst>
          </p:cNvPr>
          <p:cNvCxnSpPr>
            <a:cxnSpLocks/>
          </p:cNvCxnSpPr>
          <p:nvPr/>
        </p:nvCxnSpPr>
        <p:spPr>
          <a:xfrm flipH="1">
            <a:off x="8704162" y="4901462"/>
            <a:ext cx="610788" cy="5182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EEFDD127-37B4-4EEB-1EF7-ADE56FD50478}"/>
              </a:ext>
            </a:extLst>
          </p:cNvPr>
          <p:cNvCxnSpPr>
            <a:cxnSpLocks/>
          </p:cNvCxnSpPr>
          <p:nvPr/>
        </p:nvCxnSpPr>
        <p:spPr>
          <a:xfrm flipH="1">
            <a:off x="8936950" y="5853149"/>
            <a:ext cx="378000"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8484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5028D-1893-97A4-328B-FADDC0851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ACEFA-1706-9ED1-854D-00F3C29C8F79}"/>
              </a:ext>
            </a:extLst>
          </p:cNvPr>
          <p:cNvSpPr>
            <a:spLocks noGrp="1"/>
          </p:cNvSpPr>
          <p:nvPr>
            <p:ph type="title"/>
          </p:nvPr>
        </p:nvSpPr>
        <p:spPr>
          <a:xfrm>
            <a:off x="838200" y="392011"/>
            <a:ext cx="10515600" cy="1325563"/>
          </a:xfrm>
        </p:spPr>
        <p:txBody>
          <a:bodyPr>
            <a:normAutofit fontScale="90000"/>
          </a:bodyPr>
          <a:lstStyle/>
          <a:p>
            <a:br>
              <a:rPr kumimoji="0" lang="en-CA" sz="2400" b="1" u="none" strike="noStrike" kern="1200" cap="none" spc="0" normalizeH="0" baseline="0" noProof="0" dirty="0">
                <a:ln>
                  <a:noFill/>
                </a:ln>
                <a:solidFill>
                  <a:prstClr val="black"/>
                </a:solidFill>
                <a:effectLst/>
                <a:uLnTx/>
                <a:uFillTx/>
                <a:ea typeface="+mj-ea"/>
                <a:cs typeface="+mj-cs"/>
              </a:rPr>
            </a:br>
            <a:r>
              <a:rPr kumimoji="0" lang="en-CA" sz="2400" b="1" u="none" strike="noStrike" kern="1200" cap="none" spc="0" normalizeH="0" baseline="0" noProof="0" dirty="0">
                <a:ln>
                  <a:noFill/>
                </a:ln>
                <a:solidFill>
                  <a:prstClr val="black"/>
                </a:solidFill>
                <a:effectLst/>
                <a:uLnTx/>
                <a:uFillTx/>
                <a:ea typeface="+mj-ea"/>
                <a:cs typeface="+mj-cs"/>
              </a:rPr>
              <a:t>Documentation Learning Module 6</a:t>
            </a:r>
            <a:r>
              <a:rPr lang="en-CA" sz="2400" b="1" dirty="0">
                <a:solidFill>
                  <a:prstClr val="black"/>
                </a:solidFill>
              </a:rPr>
              <a:t>: Transfusion Record</a:t>
            </a:r>
            <a:r>
              <a:rPr kumimoji="0" lang="en-CA" sz="2400" b="1" u="none" strike="noStrike" kern="1200" cap="none" spc="0" normalizeH="0" baseline="0" noProof="0" dirty="0">
                <a:ln>
                  <a:noFill/>
                </a:ln>
                <a:solidFill>
                  <a:prstClr val="black"/>
                </a:solidFill>
                <a:effectLst/>
                <a:uLnTx/>
                <a:uFillTx/>
                <a:ea typeface="+mj-ea"/>
                <a:cs typeface="+mj-cs"/>
              </a:rPr>
              <a:t> </a:t>
            </a:r>
            <a:r>
              <a:rPr kumimoji="0" lang="en-CA" sz="2400" b="1" i="0" u="none" strike="noStrike" kern="1200" cap="none" spc="0" normalizeH="0" baseline="0" noProof="0" dirty="0">
                <a:ln>
                  <a:noFill/>
                </a:ln>
                <a:solidFill>
                  <a:prstClr val="black"/>
                </a:solidFill>
                <a:effectLst/>
                <a:uLnTx/>
                <a:uFillTx/>
                <a:ea typeface="+mn-ea"/>
                <a:cs typeface="+mn-cs"/>
              </a:rPr>
              <a:t>(1)</a:t>
            </a:r>
            <a:br>
              <a:rPr kumimoji="0" lang="en-GB" sz="2400" b="1"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CA" sz="2400" b="1" dirty="0"/>
          </a:p>
        </p:txBody>
      </p:sp>
      <p:sp>
        <p:nvSpPr>
          <p:cNvPr id="7" name="Slide Number Placeholder 6">
            <a:extLst>
              <a:ext uri="{FF2B5EF4-FFF2-40B4-BE49-F238E27FC236}">
                <a16:creationId xmlns:a16="http://schemas.microsoft.com/office/drawing/2014/main" id="{0EDCB436-5C53-7B3B-EFF9-32621ECA39A4}"/>
              </a:ext>
            </a:extLst>
          </p:cNvPr>
          <p:cNvSpPr>
            <a:spLocks noGrp="1"/>
          </p:cNvSpPr>
          <p:nvPr>
            <p:ph type="sldNum" sz="quarter" idx="12"/>
          </p:nvPr>
        </p:nvSpPr>
        <p:spPr/>
        <p:txBody>
          <a:bodyPr/>
          <a:lstStyle/>
          <a:p>
            <a:fld id="{EB1180F1-44DF-4B69-9168-136F546BB698}" type="slidenum">
              <a:rPr lang="en-CA" smtClean="0"/>
              <a:t>116</a:t>
            </a:fld>
            <a:endParaRPr lang="en-CA" dirty="0"/>
          </a:p>
        </p:txBody>
      </p:sp>
      <p:sp>
        <p:nvSpPr>
          <p:cNvPr id="14" name="Content Placeholder 3">
            <a:extLst>
              <a:ext uri="{FF2B5EF4-FFF2-40B4-BE49-F238E27FC236}">
                <a16:creationId xmlns:a16="http://schemas.microsoft.com/office/drawing/2014/main" id="{FFB62C7C-0B4F-7B4D-5B3C-28F0461ABFCF}"/>
              </a:ext>
            </a:extLst>
          </p:cNvPr>
          <p:cNvSpPr txBox="1">
            <a:spLocks/>
          </p:cNvSpPr>
          <p:nvPr/>
        </p:nvSpPr>
        <p:spPr>
          <a:xfrm>
            <a:off x="838200" y="1522990"/>
            <a:ext cx="10800000" cy="53350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lvl="1" indent="-230400">
              <a:spcBef>
                <a:spcPts val="1000"/>
              </a:spcBef>
              <a:defRPr/>
            </a:pPr>
            <a:r>
              <a:rPr lang="en-CA" sz="2200" dirty="0">
                <a:solidFill>
                  <a:prstClr val="black"/>
                </a:solidFill>
              </a:rPr>
              <a:t>TM Standards require the </a:t>
            </a:r>
            <a:r>
              <a:rPr lang="en-GB" sz="2200" dirty="0">
                <a:solidFill>
                  <a:prstClr val="black"/>
                </a:solidFill>
              </a:rPr>
              <a:t>name of the HCP who prepared (reconstituted, pooled) the product for administration as well as the date and time of preparation are documented on the patient’s health record.</a:t>
            </a:r>
            <a:br>
              <a:rPr lang="en-GB" sz="2200" dirty="0">
                <a:solidFill>
                  <a:prstClr val="black"/>
                </a:solidFill>
              </a:rPr>
            </a:br>
            <a:endParaRPr lang="en-CA" sz="2200" dirty="0">
              <a:solidFill>
                <a:prstClr val="black"/>
              </a:solidFill>
            </a:endParaRPr>
          </a:p>
          <a:p>
            <a:pPr marL="230400" lvl="1" indent="-230400">
              <a:spcBef>
                <a:spcPts val="1000"/>
              </a:spcBef>
              <a:defRPr/>
            </a:pPr>
            <a:r>
              <a:rPr lang="en-CA" sz="2200" dirty="0">
                <a:solidFill>
                  <a:prstClr val="black"/>
                </a:solidFill>
              </a:rPr>
              <a:t>TML provides a Transfusion Record (chart label, transfusion form) for products reconstituted outside of the laboratory. </a:t>
            </a:r>
            <a:br>
              <a:rPr lang="en-CA" sz="2200" dirty="0">
                <a:solidFill>
                  <a:prstClr val="black"/>
                </a:solidFill>
              </a:rPr>
            </a:br>
            <a:r>
              <a:rPr lang="en-GB" sz="2200" dirty="0">
                <a:solidFill>
                  <a:prstClr val="black"/>
                </a:solidFill>
              </a:rPr>
              <a:t>This may include several Transfusion Records, with one record corresponding to each product kit/powder bottle issued. </a:t>
            </a:r>
            <a:br>
              <a:rPr lang="en-GB" sz="2200" dirty="0">
                <a:solidFill>
                  <a:prstClr val="black"/>
                </a:solidFill>
              </a:rPr>
            </a:br>
            <a:r>
              <a:rPr lang="en-GB" sz="2200" dirty="0">
                <a:solidFill>
                  <a:prstClr val="black"/>
                </a:solidFill>
              </a:rPr>
              <a:t>Alternatively, one Transfusion Record that includes the lot number(s) of all product kits/powder bottles issued for that patient dose may be provided. </a:t>
            </a:r>
            <a:br>
              <a:rPr lang="en-GB" sz="2200" dirty="0">
                <a:solidFill>
                  <a:prstClr val="black"/>
                </a:solidFill>
              </a:rPr>
            </a:br>
            <a:r>
              <a:rPr lang="en-GB" sz="2200" dirty="0">
                <a:solidFill>
                  <a:prstClr val="black"/>
                </a:solidFill>
              </a:rPr>
              <a:t>The Transfusion Record(s) must incorporate/document each bottle of product that was reconstituted &amp; administered to the patient. </a:t>
            </a:r>
            <a:br>
              <a:rPr lang="en-GB" sz="2200" dirty="0">
                <a:solidFill>
                  <a:prstClr val="black"/>
                </a:solidFill>
              </a:rPr>
            </a:br>
            <a:br>
              <a:rPr lang="en-GB" sz="2200" dirty="0">
                <a:solidFill>
                  <a:prstClr val="black"/>
                </a:solidFill>
              </a:rPr>
            </a:br>
            <a:r>
              <a:rPr lang="en-GB" sz="2200" dirty="0">
                <a:solidFill>
                  <a:prstClr val="black"/>
                </a:solidFill>
              </a:rPr>
              <a:t>Complete the </a:t>
            </a:r>
            <a:r>
              <a:rPr lang="en-GB" sz="2200" u="sng" dirty="0">
                <a:solidFill>
                  <a:prstClr val="black"/>
                </a:solidFill>
              </a:rPr>
              <a:t>Transfusion Record or Records</a:t>
            </a:r>
            <a:r>
              <a:rPr lang="en-GB" sz="2200" dirty="0">
                <a:solidFill>
                  <a:prstClr val="black"/>
                </a:solidFill>
              </a:rPr>
              <a:t> as provided by TML.</a:t>
            </a:r>
          </a:p>
          <a:p>
            <a:pPr marL="230400" lvl="1" indent="-230400">
              <a:spcBef>
                <a:spcPts val="1000"/>
              </a:spcBef>
              <a:buNone/>
              <a:defRPr/>
            </a:pPr>
            <a:br>
              <a:rPr lang="en-CA" sz="2200" dirty="0">
                <a:solidFill>
                  <a:prstClr val="black"/>
                </a:solidFill>
              </a:rPr>
            </a:br>
            <a:r>
              <a:rPr lang="en-CA" sz="2200" dirty="0">
                <a:solidFill>
                  <a:prstClr val="black"/>
                </a:solidFill>
              </a:rPr>
              <a:t>  </a:t>
            </a:r>
            <a:r>
              <a:rPr lang="en-GB" sz="2200" b="1" i="1" cap="all" dirty="0">
                <a:solidFill>
                  <a:prstClr val="black"/>
                </a:solidFill>
              </a:rPr>
              <a:t>Always refer to your hospital’s specific policies.</a:t>
            </a:r>
            <a:endParaRPr lang="en-CA" sz="2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169470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5028D-1893-97A4-328B-FADDC0851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ACEFA-1706-9ED1-854D-00F3C29C8F79}"/>
              </a:ext>
            </a:extLst>
          </p:cNvPr>
          <p:cNvSpPr>
            <a:spLocks noGrp="1"/>
          </p:cNvSpPr>
          <p:nvPr>
            <p:ph type="title"/>
          </p:nvPr>
        </p:nvSpPr>
        <p:spPr>
          <a:xfrm>
            <a:off x="838200" y="392011"/>
            <a:ext cx="10515600" cy="1325563"/>
          </a:xfrm>
        </p:spPr>
        <p:txBody>
          <a:bodyPr>
            <a:normAutofit/>
          </a:bodyPr>
          <a:lstStyle/>
          <a:p>
            <a:r>
              <a:rPr kumimoji="0" lang="en-CA" sz="2400" b="1" u="none" strike="noStrike" kern="1200" cap="none" spc="0" normalizeH="0" baseline="0" noProof="0" dirty="0">
                <a:ln>
                  <a:noFill/>
                </a:ln>
                <a:solidFill>
                  <a:prstClr val="black"/>
                </a:solidFill>
                <a:effectLst/>
                <a:uLnTx/>
                <a:uFillTx/>
                <a:ea typeface="+mj-ea"/>
                <a:cs typeface="+mj-cs"/>
              </a:rPr>
              <a:t>Documentation Learning Module </a:t>
            </a:r>
            <a:r>
              <a:rPr lang="en-CA" sz="2400" b="1" dirty="0">
                <a:solidFill>
                  <a:prstClr val="black"/>
                </a:solidFill>
              </a:rPr>
              <a:t>6: Transfusion Record</a:t>
            </a:r>
            <a:r>
              <a:rPr kumimoji="0" lang="en-CA" sz="2400" b="1" u="none" strike="noStrike" kern="1200" cap="none" spc="0" normalizeH="0" baseline="0" noProof="0" dirty="0">
                <a:ln>
                  <a:noFill/>
                </a:ln>
                <a:solidFill>
                  <a:prstClr val="black"/>
                </a:solidFill>
                <a:effectLst/>
                <a:uLnTx/>
                <a:uFillTx/>
                <a:ea typeface="+mj-ea"/>
                <a:cs typeface="+mj-cs"/>
              </a:rPr>
              <a:t> </a:t>
            </a:r>
            <a:r>
              <a:rPr kumimoji="0" lang="en-CA" sz="2400" b="1" i="0" u="none" strike="noStrike" kern="1200" cap="none" spc="0" normalizeH="0" baseline="0" noProof="0" dirty="0">
                <a:ln>
                  <a:noFill/>
                </a:ln>
                <a:solidFill>
                  <a:prstClr val="black"/>
                </a:solidFill>
                <a:effectLst/>
                <a:uLnTx/>
                <a:uFillTx/>
                <a:ea typeface="+mn-ea"/>
                <a:cs typeface="+mn-cs"/>
              </a:rPr>
              <a:t>(2)</a:t>
            </a:r>
            <a:b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CA" sz="2400" b="1" dirty="0"/>
          </a:p>
        </p:txBody>
      </p:sp>
      <p:sp>
        <p:nvSpPr>
          <p:cNvPr id="7" name="Slide Number Placeholder 6">
            <a:extLst>
              <a:ext uri="{FF2B5EF4-FFF2-40B4-BE49-F238E27FC236}">
                <a16:creationId xmlns:a16="http://schemas.microsoft.com/office/drawing/2014/main" id="{0EDCB436-5C53-7B3B-EFF9-32621ECA39A4}"/>
              </a:ext>
            </a:extLst>
          </p:cNvPr>
          <p:cNvSpPr>
            <a:spLocks noGrp="1"/>
          </p:cNvSpPr>
          <p:nvPr>
            <p:ph type="sldNum" sz="quarter" idx="12"/>
          </p:nvPr>
        </p:nvSpPr>
        <p:spPr/>
        <p:txBody>
          <a:bodyPr/>
          <a:lstStyle/>
          <a:p>
            <a:fld id="{EB1180F1-44DF-4B69-9168-136F546BB698}" type="slidenum">
              <a:rPr lang="en-CA" smtClean="0"/>
              <a:t>117</a:t>
            </a:fld>
            <a:endParaRPr lang="en-CA" dirty="0"/>
          </a:p>
        </p:txBody>
      </p:sp>
      <p:sp>
        <p:nvSpPr>
          <p:cNvPr id="14" name="Content Placeholder 3">
            <a:extLst>
              <a:ext uri="{FF2B5EF4-FFF2-40B4-BE49-F238E27FC236}">
                <a16:creationId xmlns:a16="http://schemas.microsoft.com/office/drawing/2014/main" id="{FFB62C7C-0B4F-7B4D-5B3C-28F0461ABFCF}"/>
              </a:ext>
            </a:extLst>
          </p:cNvPr>
          <p:cNvSpPr txBox="1">
            <a:spLocks/>
          </p:cNvSpPr>
          <p:nvPr/>
        </p:nvSpPr>
        <p:spPr>
          <a:xfrm>
            <a:off x="838200" y="1802938"/>
            <a:ext cx="10800000" cy="2976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lvl="1" indent="-230400">
              <a:spcBef>
                <a:spcPts val="1000"/>
              </a:spcBef>
              <a:defRPr/>
            </a:pPr>
            <a:r>
              <a:rPr lang="en-CA" sz="2200" dirty="0">
                <a:solidFill>
                  <a:prstClr val="black"/>
                </a:solidFill>
              </a:rPr>
              <a:t>The Transfusion Record(s) may be </a:t>
            </a:r>
            <a:r>
              <a:rPr lang="en-GB" sz="2200" dirty="0">
                <a:solidFill>
                  <a:prstClr val="black"/>
                </a:solidFill>
              </a:rPr>
              <a:t>paper-based and/or electronic format.</a:t>
            </a:r>
            <a:r>
              <a:rPr lang="en-CA" sz="2200" dirty="0">
                <a:solidFill>
                  <a:prstClr val="black"/>
                </a:solidFill>
              </a:rPr>
              <a:t> </a:t>
            </a:r>
          </a:p>
          <a:p>
            <a:pPr marL="230400" lvl="1" indent="-230400">
              <a:spcBef>
                <a:spcPts val="1000"/>
              </a:spcBef>
              <a:buNone/>
              <a:defRPr/>
            </a:pPr>
            <a:endParaRPr lang="en-CA" sz="2200" dirty="0">
              <a:solidFill>
                <a:prstClr val="black"/>
              </a:solidFill>
            </a:endParaRPr>
          </a:p>
          <a:p>
            <a:pPr marL="230400" lvl="1" indent="-230400">
              <a:spcBef>
                <a:spcPts val="1000"/>
              </a:spcBef>
              <a:defRPr/>
            </a:pPr>
            <a:r>
              <a:rPr lang="en-CA" sz="2200" dirty="0">
                <a:solidFill>
                  <a:prstClr val="black"/>
                </a:solidFill>
              </a:rPr>
              <a:t>Some Transfusion Record details may be pre-populated or manual entry (must be clear and legible) of all information may be necessary. </a:t>
            </a:r>
          </a:p>
          <a:p>
            <a:pPr marL="230400" lvl="1" indent="-230400">
              <a:spcBef>
                <a:spcPts val="1000"/>
              </a:spcBef>
              <a:buNone/>
              <a:defRPr/>
            </a:pPr>
            <a:endParaRPr lang="en-CA" sz="2200" dirty="0">
              <a:solidFill>
                <a:prstClr val="black"/>
              </a:solidFill>
            </a:endParaRPr>
          </a:p>
          <a:p>
            <a:pPr marL="230400" lvl="1" indent="-230400">
              <a:spcBef>
                <a:spcPts val="1000"/>
              </a:spcBef>
              <a:defRPr/>
            </a:pPr>
            <a:r>
              <a:rPr lang="en-CA" sz="2200" dirty="0">
                <a:solidFill>
                  <a:prstClr val="black"/>
                </a:solidFill>
              </a:rPr>
              <a:t>Validate/enter the information </a:t>
            </a:r>
            <a:r>
              <a:rPr lang="en-CA" sz="2200" b="1" i="1" cap="all" dirty="0">
                <a:solidFill>
                  <a:prstClr val="black"/>
                </a:solidFill>
              </a:rPr>
              <a:t>very carefully </a:t>
            </a:r>
            <a:r>
              <a:rPr lang="en-CA" sz="2200" dirty="0">
                <a:solidFill>
                  <a:prstClr val="black"/>
                </a:solidFill>
              </a:rPr>
              <a:t>as it is part of the patient’s health record and may be referenced if a transfusion reaction occurs or</a:t>
            </a:r>
            <a:r>
              <a:rPr lang="en-GB" sz="2200" dirty="0">
                <a:solidFill>
                  <a:prstClr val="black"/>
                </a:solidFill>
              </a:rPr>
              <a:t> in the event of a future manufacturer product recall (vein [donor] to vein [recipient] traceability)</a:t>
            </a:r>
            <a:r>
              <a:rPr lang="en-CA" sz="2200" dirty="0">
                <a:solidFill>
                  <a:prstClr val="black"/>
                </a:solidFill>
              </a:rPr>
              <a:t>.</a:t>
            </a:r>
            <a:r>
              <a:rPr lang="en-CA" sz="2200" dirty="0">
                <a:solidFill>
                  <a:srgbClr val="221F1F"/>
                </a:solidFill>
                <a:effectLst/>
                <a:ea typeface="Aptos" panose="020B0004020202020204" pitchFamily="34" charset="0"/>
                <a:cs typeface="Times New Roman" panose="02020603050405020304" pitchFamily="18" charset="0"/>
              </a:rPr>
              <a:t> </a:t>
            </a:r>
            <a:endParaRPr lang="en-CA" sz="2200" dirty="0">
              <a:solidFill>
                <a:prstClr val="black"/>
              </a:solidFill>
            </a:endParaRPr>
          </a:p>
          <a:p>
            <a:pPr marL="457200" lvl="1" indent="0">
              <a:lnSpc>
                <a:spcPct val="100000"/>
              </a:lnSpc>
              <a:spcBef>
                <a:spcPts val="0"/>
              </a:spcBef>
              <a:buNone/>
              <a:defRPr/>
            </a:pPr>
            <a:endParaRPr lang="en-CA" sz="2200" dirty="0">
              <a:solidFill>
                <a:prstClr val="black"/>
              </a:solidFill>
            </a:endParaRPr>
          </a:p>
          <a:p>
            <a:pPr lvl="1">
              <a:lnSpc>
                <a:spcPct val="100000"/>
              </a:lnSpc>
              <a:spcBef>
                <a:spcPts val="0"/>
              </a:spcBef>
              <a:defRPr/>
            </a:pPr>
            <a:endParaRPr lang="en-CA"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070708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5028D-1893-97A4-328B-FADDC0851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ACEFA-1706-9ED1-854D-00F3C29C8F79}"/>
              </a:ext>
            </a:extLst>
          </p:cNvPr>
          <p:cNvSpPr>
            <a:spLocks noGrp="1"/>
          </p:cNvSpPr>
          <p:nvPr>
            <p:ph type="title"/>
          </p:nvPr>
        </p:nvSpPr>
        <p:spPr>
          <a:xfrm>
            <a:off x="694288" y="136525"/>
            <a:ext cx="10803423" cy="1488227"/>
          </a:xfrm>
        </p:spPr>
        <p:txBody>
          <a:bodyPr>
            <a:normAutofit/>
          </a:bodyPr>
          <a:lstStyle/>
          <a:p>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Documentation Learning Module 6: </a:t>
            </a:r>
            <a:r>
              <a:rPr lang="en-CA" sz="2400" b="1" dirty="0">
                <a:solidFill>
                  <a:prstClr val="black"/>
                </a:solidFill>
                <a:latin typeface="Calibri Light" panose="020F0302020204030204"/>
              </a:rPr>
              <a:t>Transfusion Record</a:t>
            </a:r>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en-CA" sz="2400" dirty="0">
                <a:solidFill>
                  <a:prstClr val="black"/>
                </a:solidFill>
                <a:latin typeface="Calibri" panose="020F0502020204030204"/>
                <a:ea typeface="+mn-ea"/>
                <a:cs typeface="+mn-cs"/>
              </a:rPr>
              <a:t>(3)</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prstClr val="black"/>
                </a:solidFill>
                <a:effectLst/>
                <a:uLnTx/>
                <a:uFillTx/>
                <a:latin typeface="Calibri Light" panose="020F0302020204030204"/>
                <a:ea typeface="+mj-ea"/>
                <a:cs typeface="+mj-cs"/>
              </a:rPr>
              <a:t>Example paper </a:t>
            </a:r>
            <a:r>
              <a:rPr lang="en-CA" sz="2400" b="1" dirty="0">
                <a:solidFill>
                  <a:prstClr val="black"/>
                </a:solidFill>
                <a:latin typeface="Calibri Light" panose="020F0302020204030204"/>
              </a:rPr>
              <a:t>F</a:t>
            </a:r>
            <a:r>
              <a:rPr kumimoji="0" lang="en-CA" sz="2400" b="1" i="0" u="none" strike="noStrike" kern="1200" cap="none" spc="0" normalizeH="0" baseline="0" noProof="0" dirty="0">
                <a:ln>
                  <a:noFill/>
                </a:ln>
                <a:solidFill>
                  <a:prstClr val="black"/>
                </a:solidFill>
                <a:effectLst/>
                <a:uLnTx/>
                <a:uFillTx/>
                <a:latin typeface="Calibri Light" panose="020F0302020204030204"/>
                <a:ea typeface="+mj-ea"/>
                <a:cs typeface="+mj-cs"/>
              </a:rPr>
              <a:t>C Transfusion Record (i)</a:t>
            </a:r>
            <a:br>
              <a:rPr kumimoji="0" lang="en-CA" sz="24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CA"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lang="en-GB" sz="2000" b="1" dirty="0">
                <a:solidFill>
                  <a:prstClr val="black"/>
                </a:solidFill>
                <a:latin typeface="Calibri Light" panose="020F0302020204030204"/>
              </a:rPr>
              <a:t>E</a:t>
            </a:r>
            <a:r>
              <a:rPr kumimoji="0" lang="en-GB" sz="2000" b="1" i="0" u="none" strike="noStrike" kern="1200" cap="none" spc="0" normalizeH="0" baseline="0" noProof="0" dirty="0">
                <a:ln>
                  <a:noFill/>
                </a:ln>
                <a:solidFill>
                  <a:prstClr val="black"/>
                </a:solidFill>
                <a:effectLst/>
                <a:uLnTx/>
                <a:uFillTx/>
                <a:latin typeface="Calibri Light" panose="020F0302020204030204"/>
                <a:ea typeface="+mj-ea"/>
                <a:cs typeface="+mj-cs"/>
              </a:rPr>
              <a:t>ach      outlines details of </a:t>
            </a:r>
            <a:r>
              <a:rPr lang="en-GB" sz="2000" b="1" dirty="0">
                <a:solidFill>
                  <a:prstClr val="black"/>
                </a:solidFill>
                <a:latin typeface="Calibri Light" panose="020F0302020204030204"/>
              </a:rPr>
              <a:t>Transfusion Record </a:t>
            </a:r>
            <a:r>
              <a:rPr kumimoji="0" lang="en-GB" sz="2000" b="1" i="0" u="none" strike="noStrike" kern="1200" cap="none" spc="0" normalizeH="0" baseline="0" noProof="0" dirty="0">
                <a:ln>
                  <a:noFill/>
                </a:ln>
                <a:solidFill>
                  <a:prstClr val="black"/>
                </a:solidFill>
                <a:effectLst/>
                <a:uLnTx/>
                <a:uFillTx/>
                <a:latin typeface="Calibri Light" panose="020F0302020204030204"/>
                <a:ea typeface="+mj-ea"/>
                <a:cs typeface="+mj-cs"/>
              </a:rPr>
              <a:t>required elements pertaining specifically to reconstitution.</a:t>
            </a:r>
            <a:endParaRPr lang="en-CA" sz="2400" b="1" dirty="0"/>
          </a:p>
        </p:txBody>
      </p:sp>
      <p:sp>
        <p:nvSpPr>
          <p:cNvPr id="7" name="Slide Number Placeholder 6">
            <a:extLst>
              <a:ext uri="{FF2B5EF4-FFF2-40B4-BE49-F238E27FC236}">
                <a16:creationId xmlns:a16="http://schemas.microsoft.com/office/drawing/2014/main" id="{0EDCB436-5C53-7B3B-EFF9-32621ECA39A4}"/>
              </a:ext>
            </a:extLst>
          </p:cNvPr>
          <p:cNvSpPr>
            <a:spLocks noGrp="1"/>
          </p:cNvSpPr>
          <p:nvPr>
            <p:ph type="sldNum" sz="quarter" idx="12"/>
          </p:nvPr>
        </p:nvSpPr>
        <p:spPr/>
        <p:txBody>
          <a:bodyPr/>
          <a:lstStyle/>
          <a:p>
            <a:fld id="{EB1180F1-44DF-4B69-9168-136F546BB698}" type="slidenum">
              <a:rPr lang="en-CA" smtClean="0"/>
              <a:t>118</a:t>
            </a:fld>
            <a:endParaRPr lang="en-CA" dirty="0"/>
          </a:p>
        </p:txBody>
      </p:sp>
      <p:pic>
        <p:nvPicPr>
          <p:cNvPr id="15" name="Picture 14">
            <a:extLst>
              <a:ext uri="{FF2B5EF4-FFF2-40B4-BE49-F238E27FC236}">
                <a16:creationId xmlns:a16="http://schemas.microsoft.com/office/drawing/2014/main" id="{2090CFD5-5017-8F06-E070-1E8F3E937CF6}"/>
              </a:ext>
            </a:extLst>
          </p:cNvPr>
          <p:cNvPicPr>
            <a:picLocks noChangeAspect="1"/>
          </p:cNvPicPr>
          <p:nvPr/>
        </p:nvPicPr>
        <p:blipFill>
          <a:blip r:embed="rId2"/>
          <a:stretch>
            <a:fillRect/>
          </a:stretch>
        </p:blipFill>
        <p:spPr>
          <a:xfrm>
            <a:off x="1159614" y="1086744"/>
            <a:ext cx="524301" cy="646332"/>
          </a:xfrm>
          <a:prstGeom prst="rect">
            <a:avLst/>
          </a:prstGeom>
        </p:spPr>
      </p:pic>
      <p:sp>
        <p:nvSpPr>
          <p:cNvPr id="19" name="TextBox 18">
            <a:extLst>
              <a:ext uri="{FF2B5EF4-FFF2-40B4-BE49-F238E27FC236}">
                <a16:creationId xmlns:a16="http://schemas.microsoft.com/office/drawing/2014/main" id="{0E60AA98-6800-F88B-8DBD-10F73D045D3D}"/>
              </a:ext>
            </a:extLst>
          </p:cNvPr>
          <p:cNvSpPr txBox="1"/>
          <p:nvPr/>
        </p:nvSpPr>
        <p:spPr>
          <a:xfrm>
            <a:off x="345099" y="5410129"/>
            <a:ext cx="2849658" cy="1384995"/>
          </a:xfrm>
          <a:prstGeom prst="rect">
            <a:avLst/>
          </a:prstGeom>
          <a:noFill/>
        </p:spPr>
        <p:txBody>
          <a:bodyPr wrap="square" rtlCol="0">
            <a:spAutoFit/>
          </a:bodyPr>
          <a:lstStyle/>
          <a:p>
            <a:r>
              <a:rPr lang="en-CA" sz="1200" b="1" dirty="0"/>
              <a:t>NOTE: </a:t>
            </a:r>
            <a:r>
              <a:rPr lang="en-CA" sz="1200" dirty="0"/>
              <a:t>The LOT NUMBER is fictitious for purposes of this example. </a:t>
            </a:r>
            <a:br>
              <a:rPr lang="en-CA" sz="1200" dirty="0"/>
            </a:br>
            <a:r>
              <a:rPr lang="en-CA" sz="1200" dirty="0"/>
              <a:t>Actual LOT NUMBER configurations: </a:t>
            </a:r>
            <a:br>
              <a:rPr lang="en-CA" sz="1200" dirty="0"/>
            </a:br>
            <a:r>
              <a:rPr lang="en-CA" sz="1200" u="sng" dirty="0">
                <a:effectLst/>
                <a:ea typeface="Aptos" panose="020B0004020202020204" pitchFamily="34" charset="0"/>
              </a:rPr>
              <a:t>Fibryga®</a:t>
            </a:r>
            <a:r>
              <a:rPr lang="en-CA" sz="1200" i="1" u="sng" dirty="0"/>
              <a:t> </a:t>
            </a:r>
            <a:r>
              <a:rPr lang="en-CA" sz="1200" u="sng" dirty="0">
                <a:effectLst/>
                <a:ea typeface="Aptos" panose="020B0004020202020204" pitchFamily="34" charset="0"/>
              </a:rPr>
              <a:t>&amp; Octaplex®</a:t>
            </a:r>
            <a:br>
              <a:rPr lang="en-CA" sz="1200" u="sng" dirty="0">
                <a:effectLst/>
                <a:ea typeface="Aptos" panose="020B0004020202020204" pitchFamily="34" charset="0"/>
              </a:rPr>
            </a:br>
            <a:r>
              <a:rPr lang="en-CA" sz="1200" dirty="0">
                <a:effectLst/>
                <a:ea typeface="Aptos" panose="020B0004020202020204" pitchFamily="34" charset="0"/>
              </a:rPr>
              <a:t>1 letter, 3 numbers, 1 letter, 4 numbers </a:t>
            </a:r>
            <a:r>
              <a:rPr lang="en-CA" sz="1200" u="sng" dirty="0">
                <a:effectLst/>
                <a:ea typeface="Aptos" panose="020B0004020202020204" pitchFamily="34" charset="0"/>
              </a:rPr>
              <a:t>RiaSTAP</a:t>
            </a:r>
            <a:r>
              <a:rPr lang="en-CA" sz="1200" i="1" u="sng" dirty="0"/>
              <a:t>® </a:t>
            </a:r>
            <a:r>
              <a:rPr lang="en-CA" sz="1200" u="sng" dirty="0">
                <a:ea typeface="Aptos" panose="020B0004020202020204" pitchFamily="34" charset="0"/>
              </a:rPr>
              <a:t>&amp; </a:t>
            </a:r>
            <a:r>
              <a:rPr lang="en-CA" sz="1200" u="sng" dirty="0">
                <a:effectLst/>
                <a:ea typeface="Aptos" panose="020B0004020202020204" pitchFamily="34" charset="0"/>
              </a:rPr>
              <a:t>Beriplex</a:t>
            </a:r>
            <a:r>
              <a:rPr lang="en-CA" sz="1200" i="1" u="sng" dirty="0"/>
              <a:t>®</a:t>
            </a:r>
            <a:r>
              <a:rPr lang="en-CA" sz="1200" u="sng" dirty="0">
                <a:effectLst/>
                <a:ea typeface="Aptos" panose="020B0004020202020204" pitchFamily="34" charset="0"/>
              </a:rPr>
              <a:t> </a:t>
            </a:r>
            <a:br>
              <a:rPr lang="en-CA" sz="1200" dirty="0">
                <a:effectLst/>
                <a:ea typeface="Aptos" panose="020B0004020202020204" pitchFamily="34" charset="0"/>
              </a:rPr>
            </a:br>
            <a:r>
              <a:rPr lang="en-CA" sz="1200" dirty="0">
                <a:effectLst/>
                <a:ea typeface="Aptos" panose="020B0004020202020204" pitchFamily="34" charset="0"/>
              </a:rPr>
              <a:t>letter P, 9 numbers </a:t>
            </a:r>
            <a:endParaRPr lang="en-CA" sz="1200" dirty="0"/>
          </a:p>
        </p:txBody>
      </p:sp>
      <p:pic>
        <p:nvPicPr>
          <p:cNvPr id="3" name="Picture 2">
            <a:extLst>
              <a:ext uri="{FF2B5EF4-FFF2-40B4-BE49-F238E27FC236}">
                <a16:creationId xmlns:a16="http://schemas.microsoft.com/office/drawing/2014/main" id="{ED581B58-C974-E1E4-8B64-E0C63BCD7E0C}"/>
              </a:ext>
            </a:extLst>
          </p:cNvPr>
          <p:cNvPicPr>
            <a:picLocks noChangeAspect="1"/>
          </p:cNvPicPr>
          <p:nvPr/>
        </p:nvPicPr>
        <p:blipFill>
          <a:blip r:embed="rId3"/>
          <a:srcRect l="2725" t="660" r="2511" b="23485"/>
          <a:stretch/>
        </p:blipFill>
        <p:spPr>
          <a:xfrm>
            <a:off x="3536667" y="1733076"/>
            <a:ext cx="5118666" cy="5022246"/>
          </a:xfrm>
          <a:prstGeom prst="rect">
            <a:avLst/>
          </a:prstGeom>
          <a:ln>
            <a:solidFill>
              <a:schemeClr val="tx1"/>
            </a:solidFill>
          </a:ln>
        </p:spPr>
      </p:pic>
      <p:sp>
        <p:nvSpPr>
          <p:cNvPr id="4" name="TextBox 3">
            <a:extLst>
              <a:ext uri="{FF2B5EF4-FFF2-40B4-BE49-F238E27FC236}">
                <a16:creationId xmlns:a16="http://schemas.microsoft.com/office/drawing/2014/main" id="{345D04C1-F22E-30F2-E5B0-4D5D06AADB08}"/>
              </a:ext>
            </a:extLst>
          </p:cNvPr>
          <p:cNvSpPr txBox="1"/>
          <p:nvPr/>
        </p:nvSpPr>
        <p:spPr>
          <a:xfrm>
            <a:off x="5734755" y="3747891"/>
            <a:ext cx="214489" cy="369332"/>
          </a:xfrm>
          <a:prstGeom prst="rect">
            <a:avLst/>
          </a:prstGeom>
          <a:solidFill>
            <a:srgbClr val="FFFFFF"/>
          </a:solidFill>
        </p:spPr>
        <p:txBody>
          <a:bodyPr wrap="square" rtlCol="0">
            <a:spAutoFit/>
          </a:bodyPr>
          <a:lstStyle/>
          <a:p>
            <a:endParaRPr lang="en-CA" dirty="0"/>
          </a:p>
        </p:txBody>
      </p:sp>
      <p:cxnSp>
        <p:nvCxnSpPr>
          <p:cNvPr id="5" name="Straight Arrow Connector 4">
            <a:extLst>
              <a:ext uri="{FF2B5EF4-FFF2-40B4-BE49-F238E27FC236}">
                <a16:creationId xmlns:a16="http://schemas.microsoft.com/office/drawing/2014/main" id="{FC8AEB58-30EA-F4C4-6C06-8D6FDEDECF91}"/>
              </a:ext>
            </a:extLst>
          </p:cNvPr>
          <p:cNvCxnSpPr>
            <a:cxnSpLocks/>
          </p:cNvCxnSpPr>
          <p:nvPr/>
        </p:nvCxnSpPr>
        <p:spPr>
          <a:xfrm>
            <a:off x="3032030" y="2676353"/>
            <a:ext cx="376533" cy="0"/>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D1B7F518-3700-0880-1BF4-A454CBFA21F2}"/>
              </a:ext>
            </a:extLst>
          </p:cNvPr>
          <p:cNvSpPr txBox="1"/>
          <p:nvPr/>
        </p:nvSpPr>
        <p:spPr>
          <a:xfrm>
            <a:off x="571875" y="2443523"/>
            <a:ext cx="2340000"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Patient’s first &amp; last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37269091-C7D0-0CFA-A246-F58B54A330DF}"/>
              </a:ext>
            </a:extLst>
          </p:cNvPr>
          <p:cNvCxnSpPr>
            <a:cxnSpLocks/>
          </p:cNvCxnSpPr>
          <p:nvPr/>
        </p:nvCxnSpPr>
        <p:spPr>
          <a:xfrm flipH="1">
            <a:off x="6765313" y="2354580"/>
            <a:ext cx="2094593" cy="302895"/>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9B5CE42-33A9-9A01-A71F-E11AE8A12BD7}"/>
              </a:ext>
            </a:extLst>
          </p:cNvPr>
          <p:cNvSpPr txBox="1"/>
          <p:nvPr/>
        </p:nvSpPr>
        <p:spPr>
          <a:xfrm>
            <a:off x="8859906" y="2150421"/>
            <a:ext cx="3296357" cy="87100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CA" sz="1600" kern="100" dirty="0">
                <a:effectLst/>
                <a:latin typeface="+mn-lt"/>
                <a:ea typeface="Aptos" panose="020B0004020202020204" pitchFamily="34" charset="0"/>
                <a:cs typeface="Times New Roman" panose="02020603050405020304" pitchFamily="18" charset="0"/>
              </a:rPr>
              <a:t>In this example, MRN # is </a:t>
            </a:r>
            <a:r>
              <a:rPr lang="en-CA" sz="1600" kern="100" dirty="0">
                <a:ea typeface="Aptos" panose="020B0004020202020204" pitchFamily="34" charset="0"/>
                <a:cs typeface="Times New Roman" panose="02020603050405020304" pitchFamily="18" charset="0"/>
              </a:rPr>
              <a:t>the </a:t>
            </a:r>
            <a:r>
              <a:rPr lang="en-CA" sz="1600" kern="100" dirty="0">
                <a:solidFill>
                  <a:prstClr val="black"/>
                </a:solidFill>
                <a:latin typeface="Calibri" panose="020F0502020204030204"/>
                <a:ea typeface="Aptos" panose="020B0004020202020204" pitchFamily="34" charset="0"/>
                <a:cs typeface="Times New Roman" panose="02020603050405020304" pitchFamily="18" charset="0"/>
              </a:rPr>
              <a:t>patient’s </a:t>
            </a:r>
            <a:r>
              <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unique hospital identification number</a:t>
            </a:r>
          </a:p>
        </p:txBody>
      </p:sp>
      <p:cxnSp>
        <p:nvCxnSpPr>
          <p:cNvPr id="13" name="Straight Arrow Connector 12">
            <a:extLst>
              <a:ext uri="{FF2B5EF4-FFF2-40B4-BE49-F238E27FC236}">
                <a16:creationId xmlns:a16="http://schemas.microsoft.com/office/drawing/2014/main" id="{91DDB9BC-FA4D-078D-7B36-DACD19E05D91}"/>
              </a:ext>
            </a:extLst>
          </p:cNvPr>
          <p:cNvCxnSpPr>
            <a:cxnSpLocks/>
          </p:cNvCxnSpPr>
          <p:nvPr/>
        </p:nvCxnSpPr>
        <p:spPr>
          <a:xfrm flipH="1">
            <a:off x="6525002" y="3327572"/>
            <a:ext cx="2233482" cy="0"/>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8C053954-8C93-8EC5-12BD-B1A20BBE4D92}"/>
              </a:ext>
            </a:extLst>
          </p:cNvPr>
          <p:cNvSpPr txBox="1"/>
          <p:nvPr/>
        </p:nvSpPr>
        <p:spPr>
          <a:xfrm>
            <a:off x="8895644" y="3131907"/>
            <a:ext cx="3125495" cy="1764009"/>
          </a:xfrm>
          <a:prstGeom prst="rect">
            <a:avLst/>
          </a:prstGeom>
          <a:noFill/>
        </p:spPr>
        <p:txBody>
          <a:bodyPr wrap="square">
            <a:spAutoFit/>
          </a:bodyPr>
          <a:lstStyle/>
          <a:p>
            <a:pPr>
              <a:lnSpc>
                <a:spcPct val="107000"/>
              </a:lnSpc>
              <a:spcAft>
                <a:spcPts val="800"/>
              </a:spcAft>
              <a:defRPr/>
            </a:pPr>
            <a:r>
              <a:rPr lang="en-CA" sz="1600" kern="100" dirty="0">
                <a:effectLst/>
                <a:latin typeface="+mn-lt"/>
                <a:ea typeface="Aptos" panose="020B0004020202020204" pitchFamily="34" charset="0"/>
                <a:cs typeface="Times New Roman" panose="02020603050405020304" pitchFamily="18" charset="0"/>
              </a:rPr>
              <a:t>Product: if more than one brand is available at the hospital, brand name is required for brand specific reconstitution &amp; administration details.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4F96D45-F2DE-5C95-0EA9-51CDF493E912}"/>
              </a:ext>
            </a:extLst>
          </p:cNvPr>
          <p:cNvSpPr txBox="1"/>
          <p:nvPr/>
        </p:nvSpPr>
        <p:spPr>
          <a:xfrm>
            <a:off x="226806" y="3442597"/>
            <a:ext cx="3309861" cy="1815882"/>
          </a:xfrm>
          <a:prstGeom prst="rect">
            <a:avLst/>
          </a:prstGeom>
          <a:noFill/>
        </p:spPr>
        <p:txBody>
          <a:bodyPr wrap="square" rtlCol="0">
            <a:spAutoFit/>
          </a:bodyPr>
          <a:lstStyle/>
          <a:p>
            <a:r>
              <a:rPr lang="en-CA" sz="1600" kern="100" dirty="0">
                <a:effectLst/>
                <a:latin typeface="+mn-lt"/>
                <a:ea typeface="Aptos" panose="020B0004020202020204" pitchFamily="34" charset="0"/>
                <a:cs typeface="Times New Roman" panose="02020603050405020304" pitchFamily="18" charset="0"/>
              </a:rPr>
              <a:t>Lot number is found on </a:t>
            </a:r>
            <a:r>
              <a:rPr lang="en-GB" sz="1600" kern="100" dirty="0">
                <a:effectLst/>
                <a:latin typeface="+mn-lt"/>
                <a:ea typeface="Aptos" panose="020B0004020202020204" pitchFamily="34" charset="0"/>
                <a:cs typeface="Times New Roman" panose="02020603050405020304" pitchFamily="18" charset="0"/>
              </a:rPr>
              <a:t>the</a:t>
            </a:r>
            <a:br>
              <a:rPr lang="en-GB" sz="1600" kern="100" dirty="0">
                <a:effectLst/>
                <a:latin typeface="+mn-lt"/>
                <a:ea typeface="Aptos" panose="020B0004020202020204" pitchFamily="34" charset="0"/>
                <a:cs typeface="Times New Roman" panose="02020603050405020304" pitchFamily="18" charset="0"/>
              </a:rPr>
            </a:br>
            <a:r>
              <a:rPr lang="en-GB" sz="1600" kern="100" dirty="0">
                <a:effectLst/>
                <a:latin typeface="+mn-lt"/>
                <a:ea typeface="Aptos" panose="020B0004020202020204" pitchFamily="34" charset="0"/>
                <a:cs typeface="Times New Roman" panose="02020603050405020304" pitchFamily="18" charset="0"/>
              </a:rPr>
              <a:t>product label as well as </a:t>
            </a:r>
            <a:r>
              <a:rPr lang="en-CA" sz="1600" kern="100" dirty="0">
                <a:effectLst/>
                <a:latin typeface="+mn-lt"/>
                <a:ea typeface="Aptos" panose="020B0004020202020204" pitchFamily="34" charset="0"/>
                <a:cs typeface="Times New Roman" panose="02020603050405020304" pitchFamily="18" charset="0"/>
              </a:rPr>
              <a:t>on the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original product packaging and vial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(for the dose ordered, products from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the </a:t>
            </a:r>
            <a:r>
              <a:rPr lang="en-CA" sz="1600" u="sng" kern="100" dirty="0">
                <a:effectLst/>
                <a:latin typeface="+mn-lt"/>
                <a:ea typeface="Aptos" panose="020B0004020202020204" pitchFamily="34" charset="0"/>
                <a:cs typeface="Times New Roman" panose="02020603050405020304" pitchFamily="18" charset="0"/>
              </a:rPr>
              <a:t>same manufacturer</a:t>
            </a:r>
            <a:r>
              <a:rPr lang="en-CA" sz="1600" kern="100" dirty="0">
                <a:effectLst/>
                <a:latin typeface="+mn-lt"/>
                <a:ea typeface="Aptos" panose="020B0004020202020204" pitchFamily="34" charset="0"/>
                <a:cs typeface="Times New Roman" panose="02020603050405020304" pitchFamily="18" charset="0"/>
              </a:rPr>
              <a:t> with varying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lot numbers may be combined or pooled)</a:t>
            </a:r>
          </a:p>
        </p:txBody>
      </p:sp>
      <p:cxnSp>
        <p:nvCxnSpPr>
          <p:cNvPr id="20" name="Straight Arrow Connector 19">
            <a:extLst>
              <a:ext uri="{FF2B5EF4-FFF2-40B4-BE49-F238E27FC236}">
                <a16:creationId xmlns:a16="http://schemas.microsoft.com/office/drawing/2014/main" id="{B7BC3563-AE67-66A5-88B0-CDE7B8866DA7}"/>
              </a:ext>
            </a:extLst>
          </p:cNvPr>
          <p:cNvCxnSpPr>
            <a:cxnSpLocks/>
          </p:cNvCxnSpPr>
          <p:nvPr/>
        </p:nvCxnSpPr>
        <p:spPr>
          <a:xfrm>
            <a:off x="2911875" y="3597444"/>
            <a:ext cx="496688" cy="0"/>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13153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7943D-48AD-DA6C-FFCF-5972E5A20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E53F0-EDD9-E3B6-AF84-92D456808E04}"/>
              </a:ext>
            </a:extLst>
          </p:cNvPr>
          <p:cNvSpPr>
            <a:spLocks noGrp="1"/>
          </p:cNvSpPr>
          <p:nvPr>
            <p:ph type="title"/>
          </p:nvPr>
        </p:nvSpPr>
        <p:spPr>
          <a:xfrm>
            <a:off x="694288" y="136525"/>
            <a:ext cx="10803423" cy="1488227"/>
          </a:xfrm>
        </p:spPr>
        <p:txBody>
          <a:bodyPr>
            <a:normAutofit/>
          </a:bodyPr>
          <a:lstStyle/>
          <a:p>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Documentation Learning Module 6: </a:t>
            </a:r>
            <a:r>
              <a:rPr lang="en-CA" sz="2400" b="1" dirty="0">
                <a:solidFill>
                  <a:prstClr val="black"/>
                </a:solidFill>
                <a:latin typeface="Calibri Light" panose="020F0302020204030204"/>
              </a:rPr>
              <a:t>Transfusion Record</a:t>
            </a:r>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en-CA" sz="2400" dirty="0">
                <a:solidFill>
                  <a:prstClr val="black"/>
                </a:solidFill>
                <a:latin typeface="Calibri" panose="020F0502020204030204"/>
                <a:ea typeface="+mn-ea"/>
                <a:cs typeface="+mn-cs"/>
              </a:rPr>
              <a:t>(4)</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prstClr val="black"/>
                </a:solidFill>
                <a:effectLst/>
                <a:uLnTx/>
                <a:uFillTx/>
                <a:latin typeface="Calibri Light" panose="020F0302020204030204"/>
                <a:ea typeface="+mj-ea"/>
                <a:cs typeface="+mj-cs"/>
              </a:rPr>
              <a:t>Example paper </a:t>
            </a:r>
            <a:r>
              <a:rPr lang="en-CA" sz="2400" b="1" dirty="0">
                <a:solidFill>
                  <a:prstClr val="black"/>
                </a:solidFill>
                <a:latin typeface="Calibri Light" panose="020F0302020204030204"/>
              </a:rPr>
              <a:t>F</a:t>
            </a:r>
            <a:r>
              <a:rPr kumimoji="0" lang="en-CA" sz="2400" b="1" i="0" u="none" strike="noStrike" kern="1200" cap="none" spc="0" normalizeH="0" baseline="0" noProof="0" dirty="0">
                <a:ln>
                  <a:noFill/>
                </a:ln>
                <a:solidFill>
                  <a:prstClr val="black"/>
                </a:solidFill>
                <a:effectLst/>
                <a:uLnTx/>
                <a:uFillTx/>
                <a:latin typeface="Calibri Light" panose="020F0302020204030204"/>
                <a:ea typeface="+mj-ea"/>
                <a:cs typeface="+mj-cs"/>
              </a:rPr>
              <a:t>C Transfusion Record (ii)</a:t>
            </a:r>
            <a:br>
              <a:rPr kumimoji="0" lang="en-CA" sz="24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CA"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lang="en-GB" sz="2000" b="1" dirty="0">
                <a:solidFill>
                  <a:prstClr val="black"/>
                </a:solidFill>
                <a:latin typeface="Calibri Light" panose="020F0302020204030204"/>
              </a:rPr>
              <a:t>E</a:t>
            </a:r>
            <a:r>
              <a:rPr kumimoji="0" lang="en-GB" sz="2000" b="1" i="0" u="none" strike="noStrike" kern="1200" cap="none" spc="0" normalizeH="0" baseline="0" noProof="0" dirty="0">
                <a:ln>
                  <a:noFill/>
                </a:ln>
                <a:solidFill>
                  <a:prstClr val="black"/>
                </a:solidFill>
                <a:effectLst/>
                <a:uLnTx/>
                <a:uFillTx/>
                <a:latin typeface="Calibri Light" panose="020F0302020204030204"/>
                <a:ea typeface="+mj-ea"/>
                <a:cs typeface="+mj-cs"/>
              </a:rPr>
              <a:t>ach     outlines details of </a:t>
            </a:r>
            <a:r>
              <a:rPr lang="en-GB" sz="2000" b="1" dirty="0">
                <a:solidFill>
                  <a:prstClr val="black"/>
                </a:solidFill>
                <a:latin typeface="Calibri Light" panose="020F0302020204030204"/>
              </a:rPr>
              <a:t>Transfusion Record </a:t>
            </a:r>
            <a:r>
              <a:rPr kumimoji="0" lang="en-GB" sz="2000" b="1" i="0" u="none" strike="noStrike" kern="1200" cap="none" spc="0" normalizeH="0" baseline="0" noProof="0" dirty="0">
                <a:ln>
                  <a:noFill/>
                </a:ln>
                <a:solidFill>
                  <a:prstClr val="black"/>
                </a:solidFill>
                <a:effectLst/>
                <a:uLnTx/>
                <a:uFillTx/>
                <a:latin typeface="Calibri Light" panose="020F0302020204030204"/>
                <a:ea typeface="+mj-ea"/>
                <a:cs typeface="+mj-cs"/>
              </a:rPr>
              <a:t>required elements pertaining specifically to reconstitution.</a:t>
            </a:r>
            <a:endParaRPr lang="en-CA" sz="2400" b="1" dirty="0"/>
          </a:p>
        </p:txBody>
      </p:sp>
      <p:sp>
        <p:nvSpPr>
          <p:cNvPr id="7" name="Slide Number Placeholder 6">
            <a:extLst>
              <a:ext uri="{FF2B5EF4-FFF2-40B4-BE49-F238E27FC236}">
                <a16:creationId xmlns:a16="http://schemas.microsoft.com/office/drawing/2014/main" id="{3426AC95-E5A6-9C80-0789-EB96D19E5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DFBBB9B3-3B0A-2279-21CC-525F8582F3CE}"/>
              </a:ext>
            </a:extLst>
          </p:cNvPr>
          <p:cNvPicPr>
            <a:picLocks noChangeAspect="1"/>
          </p:cNvPicPr>
          <p:nvPr/>
        </p:nvPicPr>
        <p:blipFill>
          <a:blip r:embed="rId2"/>
          <a:stretch>
            <a:fillRect/>
          </a:stretch>
        </p:blipFill>
        <p:spPr>
          <a:xfrm>
            <a:off x="1159614" y="1086744"/>
            <a:ext cx="524301" cy="646332"/>
          </a:xfrm>
          <a:prstGeom prst="rect">
            <a:avLst/>
          </a:prstGeom>
        </p:spPr>
      </p:pic>
      <p:pic>
        <p:nvPicPr>
          <p:cNvPr id="3" name="Picture 2">
            <a:extLst>
              <a:ext uri="{FF2B5EF4-FFF2-40B4-BE49-F238E27FC236}">
                <a16:creationId xmlns:a16="http://schemas.microsoft.com/office/drawing/2014/main" id="{854E01C4-36C8-5B75-E850-5A03D1F04A73}"/>
              </a:ext>
            </a:extLst>
          </p:cNvPr>
          <p:cNvPicPr>
            <a:picLocks noChangeAspect="1"/>
          </p:cNvPicPr>
          <p:nvPr/>
        </p:nvPicPr>
        <p:blipFill>
          <a:blip r:embed="rId3"/>
          <a:srcRect l="2725" t="660" r="2511" b="23485"/>
          <a:stretch/>
        </p:blipFill>
        <p:spPr>
          <a:xfrm>
            <a:off x="3536667" y="1733076"/>
            <a:ext cx="5118666" cy="5022246"/>
          </a:xfrm>
          <a:prstGeom prst="rect">
            <a:avLst/>
          </a:prstGeom>
          <a:ln>
            <a:solidFill>
              <a:schemeClr val="tx1"/>
            </a:solidFill>
          </a:ln>
        </p:spPr>
      </p:pic>
      <p:sp>
        <p:nvSpPr>
          <p:cNvPr id="4" name="TextBox 3">
            <a:extLst>
              <a:ext uri="{FF2B5EF4-FFF2-40B4-BE49-F238E27FC236}">
                <a16:creationId xmlns:a16="http://schemas.microsoft.com/office/drawing/2014/main" id="{C452DB1C-E963-F0EE-402B-AB4311B0C0B8}"/>
              </a:ext>
            </a:extLst>
          </p:cNvPr>
          <p:cNvSpPr txBox="1"/>
          <p:nvPr/>
        </p:nvSpPr>
        <p:spPr>
          <a:xfrm>
            <a:off x="5734755" y="3747891"/>
            <a:ext cx="214489"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Arrow Connector 4">
            <a:extLst>
              <a:ext uri="{FF2B5EF4-FFF2-40B4-BE49-F238E27FC236}">
                <a16:creationId xmlns:a16="http://schemas.microsoft.com/office/drawing/2014/main" id="{C39B330F-A6D6-8164-ED2E-337806CE0B30}"/>
              </a:ext>
            </a:extLst>
          </p:cNvPr>
          <p:cNvCxnSpPr>
            <a:cxnSpLocks/>
          </p:cNvCxnSpPr>
          <p:nvPr/>
        </p:nvCxnSpPr>
        <p:spPr>
          <a:xfrm>
            <a:off x="3296356" y="3285067"/>
            <a:ext cx="496711" cy="1303740"/>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EF99C819-1196-63B0-0EA5-4E9E5224B5F7}"/>
              </a:ext>
            </a:extLst>
          </p:cNvPr>
          <p:cNvSpPr txBox="1"/>
          <p:nvPr/>
        </p:nvSpPr>
        <p:spPr>
          <a:xfrm>
            <a:off x="130985" y="3141021"/>
            <a:ext cx="3291414"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00" dirty="0">
                <a:effectLst/>
                <a:latin typeface="+mn-lt"/>
                <a:ea typeface="Aptos" panose="020B0004020202020204" pitchFamily="34" charset="0"/>
                <a:cs typeface="Times New Roman" panose="02020603050405020304" pitchFamily="18" charset="0"/>
              </a:rPr>
              <a:t>Reconstituted/pooled: modifications</a:t>
            </a:r>
            <a:br>
              <a:rPr lang="en-GB" sz="1600" kern="100" dirty="0">
                <a:effectLst/>
                <a:latin typeface="+mn-lt"/>
                <a:ea typeface="Aptos" panose="020B0004020202020204" pitchFamily="34" charset="0"/>
                <a:cs typeface="Times New Roman" panose="02020603050405020304" pitchFamily="18" charset="0"/>
              </a:rPr>
            </a:br>
            <a:r>
              <a:rPr lang="en-GB" sz="1600" kern="100" dirty="0">
                <a:effectLst/>
                <a:latin typeface="+mn-lt"/>
                <a:ea typeface="Aptos" panose="020B0004020202020204" pitchFamily="34" charset="0"/>
                <a:cs typeface="Times New Roman" panose="02020603050405020304" pitchFamily="18" charset="0"/>
              </a:rPr>
              <a:t>performed must be documented (if </a:t>
            </a:r>
            <a:br>
              <a:rPr lang="en-GB" sz="1600" kern="100" dirty="0">
                <a:effectLst/>
                <a:latin typeface="+mn-lt"/>
                <a:ea typeface="Aptos" panose="020B0004020202020204" pitchFamily="34" charset="0"/>
                <a:cs typeface="Times New Roman" panose="02020603050405020304" pitchFamily="18" charset="0"/>
              </a:rPr>
            </a:br>
            <a:r>
              <a:rPr lang="en-GB" sz="1600" kern="100" dirty="0">
                <a:effectLst/>
                <a:latin typeface="+mn-lt"/>
                <a:ea typeface="Aptos" panose="020B0004020202020204" pitchFamily="34" charset="0"/>
                <a:cs typeface="Times New Roman" panose="02020603050405020304" pitchFamily="18" charset="0"/>
              </a:rPr>
              <a:t>reconstituted vials of product were </a:t>
            </a:r>
            <a:br>
              <a:rPr lang="en-GB" sz="1600" kern="100" dirty="0">
                <a:effectLst/>
                <a:latin typeface="+mn-lt"/>
                <a:ea typeface="Aptos" panose="020B0004020202020204" pitchFamily="34" charset="0"/>
                <a:cs typeface="Times New Roman" panose="02020603050405020304" pitchFamily="18" charset="0"/>
              </a:rPr>
            </a:br>
            <a:r>
              <a:rPr lang="en-GB" sz="1600" kern="100" dirty="0">
                <a:effectLst/>
                <a:latin typeface="+mn-lt"/>
                <a:ea typeface="Aptos" panose="020B0004020202020204" pitchFamily="34" charset="0"/>
                <a:cs typeface="Times New Roman" panose="02020603050405020304" pitchFamily="18" charset="0"/>
              </a:rPr>
              <a:t>not combined in one sterile </a:t>
            </a:r>
            <a:br>
              <a:rPr lang="en-GB" sz="1600" kern="100" dirty="0">
                <a:effectLst/>
                <a:latin typeface="+mn-lt"/>
                <a:ea typeface="Aptos" panose="020B0004020202020204" pitchFamily="34" charset="0"/>
                <a:cs typeface="Times New Roman" panose="02020603050405020304" pitchFamily="18" charset="0"/>
              </a:rPr>
            </a:br>
            <a:r>
              <a:rPr lang="en-GB" sz="1600" kern="100" dirty="0">
                <a:effectLst/>
                <a:latin typeface="+mn-lt"/>
                <a:ea typeface="Aptos" panose="020B0004020202020204" pitchFamily="34" charset="0"/>
                <a:cs typeface="Times New Roman" panose="02020603050405020304" pitchFamily="18" charset="0"/>
              </a:rPr>
              <a:t>administration bag, cross out pooled)</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BA43BE7-6873-F040-4D8D-67EA53F9EC7B}"/>
              </a:ext>
            </a:extLst>
          </p:cNvPr>
          <p:cNvSpPr txBox="1"/>
          <p:nvPr/>
        </p:nvSpPr>
        <p:spPr>
          <a:xfrm>
            <a:off x="8935156" y="3945152"/>
            <a:ext cx="3069551" cy="87100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600" b="0" i="0" u="none" strike="noStrike" kern="100" cap="none" spc="0" normalizeH="0" baseline="0" noProof="0" dirty="0">
                <a:ln>
                  <a:noFill/>
                </a:ln>
                <a:solidFill>
                  <a:prstClr val="black"/>
                </a:solidFill>
                <a:effectLst/>
                <a:uLnTx/>
                <a:uFillTx/>
                <a:latin typeface="+mn-lt"/>
                <a:ea typeface="Aptos" panose="020B0004020202020204" pitchFamily="34" charset="0"/>
                <a:cs typeface="Times New Roman" panose="02020603050405020304" pitchFamily="18" charset="0"/>
              </a:rPr>
              <a:t>Dose and volume of the product (verify as per order &amp; per reconstitution procedure)</a:t>
            </a:r>
            <a:endPar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668A971D-888C-DFA0-6117-CE3789EF8980}"/>
              </a:ext>
            </a:extLst>
          </p:cNvPr>
          <p:cNvCxnSpPr>
            <a:cxnSpLocks/>
          </p:cNvCxnSpPr>
          <p:nvPr/>
        </p:nvCxnSpPr>
        <p:spPr>
          <a:xfrm flipH="1">
            <a:off x="6095999" y="4117223"/>
            <a:ext cx="2799645" cy="461203"/>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CD7CFF10-E82C-796C-E3FC-F5DE3A30E740}"/>
              </a:ext>
            </a:extLst>
          </p:cNvPr>
          <p:cNvCxnSpPr>
            <a:cxnSpLocks/>
          </p:cNvCxnSpPr>
          <p:nvPr/>
        </p:nvCxnSpPr>
        <p:spPr>
          <a:xfrm flipV="1">
            <a:off x="2968978" y="5515460"/>
            <a:ext cx="555881" cy="425391"/>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D08B042F-13AC-E3BD-435E-E77E6761A95E}"/>
              </a:ext>
            </a:extLst>
          </p:cNvPr>
          <p:cNvCxnSpPr>
            <a:cxnSpLocks/>
          </p:cNvCxnSpPr>
          <p:nvPr/>
        </p:nvCxnSpPr>
        <p:spPr>
          <a:xfrm flipH="1" flipV="1">
            <a:off x="6929261" y="5091431"/>
            <a:ext cx="2045406" cy="172341"/>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2F85C413-A02C-9CDB-C89C-EC8FF0D799C5}"/>
              </a:ext>
            </a:extLst>
          </p:cNvPr>
          <p:cNvSpPr txBox="1"/>
          <p:nvPr/>
        </p:nvSpPr>
        <p:spPr>
          <a:xfrm>
            <a:off x="8974667" y="5125938"/>
            <a:ext cx="3256844" cy="139794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solidFill>
                  <a:prstClr val="black"/>
                </a:solidFill>
              </a:rPr>
              <a:t>The name/signature/hospital ID number of the HCP who prepared (reconstituted, pooled) the product for administration must be documented.</a:t>
            </a:r>
            <a:endPar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31D884B3-4060-865E-EF76-06FFBCE79944}"/>
              </a:ext>
            </a:extLst>
          </p:cNvPr>
          <p:cNvSpPr txBox="1"/>
          <p:nvPr/>
        </p:nvSpPr>
        <p:spPr>
          <a:xfrm>
            <a:off x="210498" y="5940851"/>
            <a:ext cx="318625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00" dirty="0">
                <a:effectLst/>
                <a:latin typeface="+mn-lt"/>
                <a:ea typeface="Aptos" panose="020B0004020202020204" pitchFamily="34" charset="0"/>
                <a:cs typeface="Times New Roman" panose="02020603050405020304" pitchFamily="18" charset="0"/>
              </a:rPr>
              <a:t>Complete mandatory transfusion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documentation requirements as per</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hospital specific policy</a:t>
            </a:r>
            <a:endPar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83B453A4-DE1C-1D3C-EFD6-E73012FA2BB7}"/>
              </a:ext>
            </a:extLst>
          </p:cNvPr>
          <p:cNvSpPr txBox="1"/>
          <p:nvPr/>
        </p:nvSpPr>
        <p:spPr>
          <a:xfrm>
            <a:off x="248402" y="4710439"/>
            <a:ext cx="26634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00" dirty="0">
                <a:effectLst/>
                <a:latin typeface="+mn-lt"/>
                <a:ea typeface="Aptos" panose="020B0004020202020204" pitchFamily="34" charset="0"/>
                <a:cs typeface="Times New Roman" panose="02020603050405020304" pitchFamily="18" charset="0"/>
              </a:rPr>
              <a:t>Date &amp; time of reconstitution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must be documented and </a:t>
            </a:r>
            <a:br>
              <a:rPr lang="en-CA" sz="1600" kern="100" dirty="0">
                <a:effectLst/>
                <a:latin typeface="+mn-lt"/>
                <a:ea typeface="Aptos" panose="020B0004020202020204" pitchFamily="34" charset="0"/>
                <a:cs typeface="Times New Roman" panose="02020603050405020304" pitchFamily="18" charset="0"/>
              </a:rPr>
            </a:br>
            <a:r>
              <a:rPr lang="en-CA" sz="1600" kern="100" dirty="0">
                <a:effectLst/>
                <a:latin typeface="+mn-lt"/>
                <a:ea typeface="Aptos" panose="020B0004020202020204" pitchFamily="34" charset="0"/>
                <a:cs typeface="Times New Roman" panose="02020603050405020304" pitchFamily="18" charset="0"/>
              </a:rPr>
              <a:t>informs product expiry</a:t>
            </a:r>
            <a:endParaRPr kumimoji="0" lang="en-CA"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B74F3F31-F77A-2EF3-ED6B-1449B05217E4}"/>
              </a:ext>
            </a:extLst>
          </p:cNvPr>
          <p:cNvCxnSpPr>
            <a:cxnSpLocks/>
          </p:cNvCxnSpPr>
          <p:nvPr/>
        </p:nvCxnSpPr>
        <p:spPr>
          <a:xfrm flipV="1">
            <a:off x="2911875" y="4927743"/>
            <a:ext cx="1995624" cy="1"/>
          </a:xfrm>
          <a:prstGeom prst="straightConnector1">
            <a:avLst/>
          </a:prstGeom>
          <a:ln w="38100">
            <a:solidFill>
              <a:srgbClr val="B32017"/>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387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12</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499199" y="1747387"/>
            <a:ext cx="8280000" cy="3363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4 </a:t>
            </a:r>
            <a:br>
              <a:rPr lang="en-CA" sz="2200" b="1" dirty="0"/>
            </a:br>
            <a:r>
              <a:rPr lang="en-CA" sz="2200" b="1" kern="0" dirty="0">
                <a:effectLst/>
                <a:ea typeface="Times New Roman" panose="02020603050405020304" pitchFamily="18" charset="0"/>
                <a:cs typeface="Times New Roman" panose="02020603050405020304" pitchFamily="18" charset="0"/>
              </a:rPr>
              <a:t>Attach Octajet® Transfer Device to Powder Bottle</a:t>
            </a:r>
            <a:br>
              <a:rPr lang="en-CA" sz="2200" b="1" kern="0" dirty="0">
                <a:effectLst/>
                <a:ea typeface="Times New Roman" panose="02020603050405020304" pitchFamily="18" charset="0"/>
                <a:cs typeface="Times New Roman" panose="02020603050405020304" pitchFamily="18" charset="0"/>
              </a:rPr>
            </a:br>
            <a:endParaRPr lang="en-CA" sz="2200" b="1" dirty="0"/>
          </a:p>
          <a:p>
            <a:r>
              <a:rPr lang="en-CA" sz="2000" dirty="0"/>
              <a:t>Hold the Fibryga® powder bottle on a firm flat surface. </a:t>
            </a:r>
          </a:p>
          <a:p>
            <a:r>
              <a:rPr lang="en-GB" sz="2000" dirty="0"/>
              <a:t>With the Octajet</a:t>
            </a:r>
            <a:r>
              <a:rPr lang="en-CA" sz="2000" dirty="0"/>
              <a:t>®</a:t>
            </a:r>
            <a:r>
              <a:rPr lang="en-GB" sz="2000" dirty="0"/>
              <a:t> device in its outer package, centre and invert the clear spike over the Fibryga® powder bottle; spike it firmly through the centre indented area of the rubber stopper.</a:t>
            </a:r>
          </a:p>
          <a:p>
            <a:r>
              <a:rPr lang="en-GB" sz="2000" dirty="0"/>
              <a:t>Ensure the clear plastic clips of the Octajet® device are securely locked to the neck of the Fibryga® powder bottle.</a:t>
            </a:r>
            <a:endParaRPr lang="en-CA" sz="2000" dirty="0"/>
          </a:p>
          <a:p>
            <a:pPr marL="0" indent="0">
              <a:buNone/>
            </a:pPr>
            <a:endParaRPr lang="en-CA" dirty="0"/>
          </a:p>
        </p:txBody>
      </p:sp>
      <p:sp>
        <p:nvSpPr>
          <p:cNvPr id="5" name="TextBox 4">
            <a:extLst>
              <a:ext uri="{FF2B5EF4-FFF2-40B4-BE49-F238E27FC236}">
                <a16:creationId xmlns:a16="http://schemas.microsoft.com/office/drawing/2014/main" id="{5DDDE012-5814-C36D-7B02-5C0D7717BA7E}"/>
              </a:ext>
            </a:extLst>
          </p:cNvPr>
          <p:cNvSpPr txBox="1"/>
          <p:nvPr/>
        </p:nvSpPr>
        <p:spPr>
          <a:xfrm>
            <a:off x="838200" y="5624507"/>
            <a:ext cx="8604556" cy="6463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CA" sz="2000" b="1" i="1"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HINT: Fibryga®</a:t>
            </a:r>
            <a:r>
              <a:rPr lang="en-CA" sz="2000" b="1" i="1" dirty="0">
                <a:solidFill>
                  <a:prstClr val="black">
                    <a:lumMod val="50000"/>
                    <a:lumOff val="50000"/>
                  </a:prstClr>
                </a:solidFill>
                <a:latin typeface="Calibri" panose="020F0502020204030204"/>
              </a:rPr>
              <a:t> reconstitution is unique in that the transfer device is first spiked into the powder bottle, and secondly is the solvent bottle spiking procedure.</a:t>
            </a:r>
            <a:endParaRPr kumimoji="0" lang="en-CA" sz="2000" b="1"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8" name="Picture 7" descr="A diagram of a medical device being held by a person&#10;&#10;AI-generated content may be incorrect.">
            <a:extLst>
              <a:ext uri="{FF2B5EF4-FFF2-40B4-BE49-F238E27FC236}">
                <a16:creationId xmlns:a16="http://schemas.microsoft.com/office/drawing/2014/main" id="{C562EFCB-8F4D-000B-059F-2F7B059C4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801" y="2219381"/>
            <a:ext cx="2880000" cy="2976744"/>
          </a:xfrm>
          <a:prstGeom prst="rect">
            <a:avLst/>
          </a:prstGeom>
        </p:spPr>
      </p:pic>
    </p:spTree>
    <p:extLst>
      <p:ext uri="{BB962C8B-B14F-4D97-AF65-F5344CB8AC3E}">
        <p14:creationId xmlns:p14="http://schemas.microsoft.com/office/powerpoint/2010/main" val="21896557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90698"/>
            <a:ext cx="10515600" cy="1325563"/>
          </a:xfrm>
        </p:spPr>
        <p:txBody>
          <a:bodyPr>
            <a:normAutofit/>
          </a:bodyPr>
          <a:lstStyle/>
          <a:p>
            <a:r>
              <a:rPr lang="en-CA" sz="2400" b="1" dirty="0"/>
              <a:t>Reconstitution of FC &amp; PCC Outside of TML Summary (1)</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51000" y="1716261"/>
            <a:ext cx="10890000" cy="4787867"/>
          </a:xfrm>
        </p:spPr>
        <p:txBody>
          <a:bodyPr>
            <a:noAutofit/>
          </a:bodyPr>
          <a:lstStyle/>
          <a:p>
            <a:r>
              <a:rPr lang="en-GB" sz="2200" dirty="0"/>
              <a:t>Confirm the dose per bottle (vial) and the dose the prescriber ordered. More than 1 bottle may be required to provide the dose that was ordered. </a:t>
            </a:r>
          </a:p>
          <a:p>
            <a:r>
              <a:rPr lang="en-GB" sz="2200" dirty="0"/>
              <a:t>Verify the product expiry date is acceptable (noted on product solvent and powder bottles as well as the manufacturer kit packaging).</a:t>
            </a:r>
          </a:p>
          <a:p>
            <a:r>
              <a:rPr lang="en-GB" sz="2200" dirty="0"/>
              <a:t>Use appropriate aseptic technique (sterile elements, handwashing, gloves, designated clean area specified for reconstitution of blood products).</a:t>
            </a:r>
          </a:p>
          <a:p>
            <a:r>
              <a:rPr lang="en-GB" sz="2200" dirty="0"/>
              <a:t>Product and kit are for single-use only.</a:t>
            </a:r>
          </a:p>
          <a:p>
            <a:r>
              <a:rPr lang="en-GB" sz="2200" dirty="0"/>
              <a:t>Precisely follow the details of the manufacturer's stepwise instructions. </a:t>
            </a:r>
          </a:p>
          <a:p>
            <a:r>
              <a:rPr lang="en-GB" sz="2200" dirty="0"/>
              <a:t>Use only the solvent provided in the product kit for reconstitution. </a:t>
            </a:r>
          </a:p>
          <a:p>
            <a:r>
              <a:rPr lang="en-GB" sz="2200" dirty="0"/>
              <a:t>Ensure both the powder and the solvent (water for injection) are at room temperature. During reconstitution, room temperature should be maintained. Room temperature augments the product powder dissolving. </a:t>
            </a:r>
          </a:p>
          <a:p>
            <a:pPr marL="0" indent="0">
              <a:buNone/>
            </a:pPr>
            <a:endParaRPr lang="en-CA" sz="12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120</a:t>
            </a:fld>
            <a:endParaRPr lang="en-CA" dirty="0"/>
          </a:p>
        </p:txBody>
      </p:sp>
    </p:spTree>
    <p:extLst>
      <p:ext uri="{BB962C8B-B14F-4D97-AF65-F5344CB8AC3E}">
        <p14:creationId xmlns:p14="http://schemas.microsoft.com/office/powerpoint/2010/main" val="13249965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90698"/>
            <a:ext cx="10515600" cy="1325563"/>
          </a:xfrm>
        </p:spPr>
        <p:txBody>
          <a:bodyPr>
            <a:normAutofit/>
          </a:bodyPr>
          <a:lstStyle/>
          <a:p>
            <a:r>
              <a:rPr lang="en-CA" sz="2400" b="1" dirty="0"/>
              <a:t>Reconstitution </a:t>
            </a:r>
            <a:r>
              <a:rPr lang="en-GB" sz="2400" b="1" dirty="0"/>
              <a:t>of FC &amp; PCC Outside of TML </a:t>
            </a:r>
            <a:r>
              <a:rPr lang="en-CA" sz="2400" b="1" dirty="0"/>
              <a:t>Summary (2)</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51000" y="1750911"/>
            <a:ext cx="10890000" cy="4970563"/>
          </a:xfrm>
        </p:spPr>
        <p:txBody>
          <a:bodyPr>
            <a:noAutofit/>
          </a:bodyPr>
          <a:lstStyle/>
          <a:p>
            <a:r>
              <a:rPr lang="en-GB" sz="2200" dirty="0"/>
              <a:t>After the solvent (water for injection) has been added to the powder bottle, </a:t>
            </a:r>
            <a:r>
              <a:rPr lang="en-GB" sz="2200" u="sng" dirty="0"/>
              <a:t>gently and slowly </a:t>
            </a:r>
            <a:r>
              <a:rPr lang="en-GB" sz="2200" dirty="0"/>
              <a:t>swirl or rotate the bottle to completely dissolve the product powder.</a:t>
            </a:r>
          </a:p>
          <a:p>
            <a:r>
              <a:rPr lang="en-GB" sz="2200" dirty="0"/>
              <a:t>A final step of the reconstitution procedure is to withdraw the reconstituted product from its bottle through a filter (included in the device provided by the manufacturer). </a:t>
            </a:r>
          </a:p>
          <a:p>
            <a:r>
              <a:rPr lang="en-GB" sz="2200" dirty="0"/>
              <a:t>Reconstituted product from additional bottles of the </a:t>
            </a:r>
            <a:r>
              <a:rPr lang="en-GB" sz="2200" u="sng" dirty="0"/>
              <a:t>same brand </a:t>
            </a:r>
            <a:r>
              <a:rPr lang="en-GB" sz="2200" dirty="0"/>
              <a:t>may be added to the same sterile administration bag (pooled). </a:t>
            </a:r>
            <a:br>
              <a:rPr lang="en-GB" sz="2200" dirty="0"/>
            </a:br>
            <a:r>
              <a:rPr lang="en-GB" sz="2200" dirty="0"/>
              <a:t>Pooling of reconstituted product of the </a:t>
            </a:r>
            <a:r>
              <a:rPr lang="en-GB" sz="2200" u="sng" dirty="0"/>
              <a:t>same brand with varying lot numbers</a:t>
            </a:r>
            <a:r>
              <a:rPr lang="en-GB" sz="2200" dirty="0"/>
              <a:t> is acceptable.</a:t>
            </a:r>
          </a:p>
          <a:p>
            <a:r>
              <a:rPr lang="en-GB" sz="2200" dirty="0"/>
              <a:t>Do not use reconstituted products that are cloudy or have deposits. </a:t>
            </a:r>
          </a:p>
          <a:p>
            <a:r>
              <a:rPr lang="en-GB" sz="2200" dirty="0"/>
              <a:t>Do </a:t>
            </a:r>
            <a:r>
              <a:rPr lang="en-GB" sz="2200" dirty="0">
                <a:solidFill>
                  <a:prstClr val="black"/>
                </a:solidFill>
              </a:rPr>
              <a:t>not further dilute in any IV solutions. Do </a:t>
            </a:r>
            <a:r>
              <a:rPr kumimoji="0" lang="en-GB" sz="2200" b="0" i="0" u="none" strike="noStrike" kern="1200" cap="none" spc="0" normalizeH="0" baseline="0" noProof="0" dirty="0">
                <a:ln>
                  <a:noFill/>
                </a:ln>
                <a:solidFill>
                  <a:prstClr val="black"/>
                </a:solidFill>
                <a:effectLst/>
                <a:uLnTx/>
                <a:uFillTx/>
                <a:ea typeface="+mn-ea"/>
                <a:cs typeface="+mn-cs"/>
              </a:rPr>
              <a:t>not mix with any other medicinal products.</a:t>
            </a:r>
          </a:p>
          <a:p>
            <a:r>
              <a:rPr lang="en-GB" sz="2200" dirty="0"/>
              <a:t>Administer only intravenously via a separate injection/infusion line. </a:t>
            </a:r>
            <a:br>
              <a:rPr lang="en-GB" sz="2200" dirty="0"/>
            </a:br>
            <a:r>
              <a:rPr lang="en-GB" sz="2200" dirty="0"/>
              <a:t>For infusion, use a standard IV infusion set (has been filtered as part of reconstitution procedure). </a:t>
            </a:r>
          </a:p>
          <a:p>
            <a:r>
              <a:rPr lang="en-GB" sz="2200" dirty="0"/>
              <a:t>Flush the IV site with 0.9 % sodium chloride flush syringe(s) prior to and following administration. </a:t>
            </a:r>
          </a:p>
          <a:p>
            <a:pPr marL="0" indent="0">
              <a:buNone/>
            </a:pPr>
            <a:endParaRPr lang="en-GB" sz="2200" dirty="0"/>
          </a:p>
          <a:p>
            <a:pPr marL="0" indent="0">
              <a:buNone/>
            </a:pPr>
            <a:endParaRPr lang="en-CA" sz="12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121</a:t>
            </a:fld>
            <a:endParaRPr lang="en-CA" dirty="0"/>
          </a:p>
        </p:txBody>
      </p:sp>
    </p:spTree>
    <p:extLst>
      <p:ext uri="{BB962C8B-B14F-4D97-AF65-F5344CB8AC3E}">
        <p14:creationId xmlns:p14="http://schemas.microsoft.com/office/powerpoint/2010/main" val="32774099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199" y="382385"/>
            <a:ext cx="10515600" cy="1325563"/>
          </a:xfrm>
        </p:spPr>
        <p:txBody>
          <a:bodyPr>
            <a:normAutofit/>
          </a:bodyPr>
          <a:lstStyle/>
          <a:p>
            <a:r>
              <a:rPr lang="en-CA" sz="2400" b="1" dirty="0"/>
              <a:t>Reconstitution </a:t>
            </a:r>
            <a:r>
              <a:rPr lang="en-GB" sz="2400" b="1" dirty="0"/>
              <a:t>of FC &amp; PCC Outside of TML </a:t>
            </a:r>
            <a:r>
              <a:rPr lang="en-CA" sz="2400" b="1" dirty="0"/>
              <a:t>Summary (3)</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51000" y="1707947"/>
            <a:ext cx="10890000" cy="4788000"/>
          </a:xfrm>
        </p:spPr>
        <p:txBody>
          <a:bodyPr>
            <a:noAutofit/>
          </a:bodyPr>
          <a:lstStyle/>
          <a:p>
            <a:r>
              <a:rPr lang="en-GB" sz="2200" dirty="0"/>
              <a:t>Complete the product label(s) (provided by TML) by validating the lot number on the powder bottle is </a:t>
            </a:r>
            <a:r>
              <a:rPr lang="en-GB" sz="2200" u="sng" dirty="0"/>
              <a:t>identical</a:t>
            </a:r>
            <a:r>
              <a:rPr lang="en-GB" sz="2200" dirty="0"/>
              <a:t> to the lot number listed on the product label.</a:t>
            </a:r>
          </a:p>
          <a:p>
            <a:r>
              <a:rPr lang="en-GB" sz="2200" dirty="0"/>
              <a:t>As per your hospital policy, document the expiry time of the reconstituted product on the product label.</a:t>
            </a:r>
          </a:p>
          <a:p>
            <a:r>
              <a:rPr lang="en-GB" sz="2200" dirty="0"/>
              <a:t>Complete the transfusion record(s) (provided by TML) by validating the lot number on the powder bottle is </a:t>
            </a:r>
            <a:r>
              <a:rPr lang="en-GB" sz="2200" u="sng" dirty="0"/>
              <a:t>identical</a:t>
            </a:r>
            <a:r>
              <a:rPr lang="en-GB" sz="2200" dirty="0"/>
              <a:t> to the lot number listed on the transfusion record. </a:t>
            </a:r>
            <a:br>
              <a:rPr lang="en-GB" sz="2200" dirty="0"/>
            </a:br>
            <a:r>
              <a:rPr lang="en-GB" sz="2200" dirty="0"/>
              <a:t>Add the name/signature/hospital ID number of the person who prepared the product and the date and time of reconstitution.</a:t>
            </a:r>
          </a:p>
          <a:p>
            <a:r>
              <a:rPr lang="en-GB" sz="2200" dirty="0"/>
              <a:t>These products contain no preservatives; ideally administer immediately once </a:t>
            </a:r>
            <a:br>
              <a:rPr lang="en-GB" sz="2200" dirty="0"/>
            </a:br>
            <a:r>
              <a:rPr lang="en-GB" sz="2200" dirty="0"/>
              <a:t>reconstitution steps are completed, and the product is transferred from the bottle to a sterile administration bag. </a:t>
            </a:r>
            <a:br>
              <a:rPr lang="en-GB" sz="2200" dirty="0"/>
            </a:br>
            <a:r>
              <a:rPr lang="en-GB" sz="2200" dirty="0"/>
              <a:t>If the product is </a:t>
            </a:r>
            <a:r>
              <a:rPr lang="en-GB" sz="2200" u="sng" dirty="0"/>
              <a:t>not</a:t>
            </a:r>
            <a:r>
              <a:rPr lang="en-GB" sz="2200" dirty="0"/>
              <a:t> administered immediately, follow manufacturer’s guidelines and your hospital policy for storage following reconstitution.</a:t>
            </a:r>
          </a:p>
          <a:p>
            <a:pPr marL="0" indent="0">
              <a:buNone/>
            </a:pPr>
            <a:endParaRPr lang="en-CA" sz="12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122</a:t>
            </a:fld>
            <a:endParaRPr lang="en-CA" dirty="0"/>
          </a:p>
        </p:txBody>
      </p:sp>
    </p:spTree>
    <p:extLst>
      <p:ext uri="{BB962C8B-B14F-4D97-AF65-F5344CB8AC3E}">
        <p14:creationId xmlns:p14="http://schemas.microsoft.com/office/powerpoint/2010/main" val="19489972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0"/>
            <a:ext cx="10999124" cy="1325563"/>
          </a:xfrm>
        </p:spPr>
        <p:txBody>
          <a:bodyPr>
            <a:normAutofit/>
          </a:bodyPr>
          <a:lstStyle/>
          <a:p>
            <a:r>
              <a:rPr lang="en-CA" sz="2400" b="1" dirty="0"/>
              <a:t>Resources </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771698" y="1143636"/>
            <a:ext cx="10749742" cy="5216553"/>
          </a:xfrm>
        </p:spPr>
        <p:txBody>
          <a:bodyPr>
            <a:noAutofit/>
          </a:bodyPr>
          <a:lstStyle/>
          <a:p>
            <a:pPr marL="0" indent="0">
              <a:buNone/>
            </a:pPr>
            <a:r>
              <a:rPr kumimoji="0" lang="en-GB" altLang="en-US" sz="1300" b="0" i="0"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CSL Behring Healthcare Professional Hub. Healthcare professional </a:t>
            </a:r>
            <a:r>
              <a:rPr lang="en-GB" altLang="en-US" sz="1300" dirty="0">
                <a:solidFill>
                  <a:srgbClr val="1C1D1E"/>
                </a:solidFill>
                <a:latin typeface="Calibri" panose="020F0502020204030204"/>
                <a:ea typeface="Calibri" panose="020F0502020204030204" pitchFamily="34" charset="0"/>
                <a:cs typeface="Arial" panose="020B0604020202020204" pitchFamily="34" charset="0"/>
              </a:rPr>
              <a:t>hub</a:t>
            </a:r>
            <a:r>
              <a:rPr kumimoji="0" lang="en-GB" altLang="en-US" sz="1300" b="0" i="0"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 RiaSTAP® Fibrinogen Concentrate (Human) and </a:t>
            </a:r>
            <a:r>
              <a:rPr kumimoji="0" lang="en-GB" altLang="en-US" sz="1300" b="0" i="0" u="none" strike="noStrike" kern="1200" cap="none" spc="0" normalizeH="0" baseline="0" noProof="0" dirty="0">
                <a:ln>
                  <a:noFill/>
                </a:ln>
                <a:solidFill>
                  <a:srgbClr val="1C1D1E"/>
                </a:solidFill>
                <a:effectLst/>
                <a:uLnTx/>
                <a:uFillTx/>
                <a:ea typeface="Calibri" panose="020F0502020204030204" pitchFamily="34" charset="0"/>
                <a:cs typeface="Arial" panose="020B0604020202020204" pitchFamily="34" charset="0"/>
              </a:rPr>
              <a:t>Beriplex P/N® Human Prothrombin Complex </a:t>
            </a:r>
            <a:r>
              <a:rPr kumimoji="0" lang="en-GB" altLang="en-US" sz="1300" b="0" i="0"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[Internet]. Ottawa (CA): CSL Behring Canada; 2020 [cited 2025 Aug 19]. Available from: </a:t>
            </a:r>
            <a:r>
              <a:rPr kumimoji="0" lang="en-GB" altLang="en-US" sz="1300" b="0" i="0"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hlinkClick r:id="rId2"/>
              </a:rPr>
              <a:t>https://hcp.cslbehring.ca/</a:t>
            </a:r>
            <a:r>
              <a:rPr kumimoji="0" lang="en-GB" altLang="en-US" sz="1300" b="0" i="0"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  </a:t>
            </a:r>
            <a:r>
              <a:rPr kumimoji="0" lang="en-GB" altLang="en-US" sz="1300" b="0" i="1"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(Note: You must register for access, then click on “Information and Tools” for several resource options)</a:t>
            </a:r>
            <a:endPar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rPr>
              <a:t>Octapharma Canada Incorporated. Fibryga® virtual toolkit [Internet]. Toronto (CA): Octapharma; 2021 [cited 2025 Aug 19]. </a:t>
            </a:r>
            <a:b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rPr>
              <a:t>Available from: </a:t>
            </a:r>
            <a: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https://fibrygaresources.ca/fibryga-virtual-tool-kit/</a:t>
            </a:r>
            <a:endParaRPr lang="en-CA" sz="1300" dirty="0">
              <a:solidFill>
                <a:prstClr val="black"/>
              </a:solidFill>
              <a:latin typeface="Calibri" panose="020F0502020204030204"/>
            </a:endParaRPr>
          </a:p>
          <a:p>
            <a:pPr marL="0" indent="0">
              <a:buNone/>
            </a:pPr>
            <a: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rPr>
              <a:t>Octapharma Products. Our product portfolio Octaplex® [Internet]. Toronto (CA): Octapharma; 2022 [cited 2025 Aug 19]. </a:t>
            </a:r>
            <a:b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rPr>
              <a:t>Available from: </a:t>
            </a:r>
            <a: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https://www.octapharma.com/products/product-overview/octaplex</a:t>
            </a:r>
            <a:b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CA" sz="1300" i="1" dirty="0">
                <a:effectLst/>
                <a:latin typeface="Calibri" panose="020F0502020204030204" pitchFamily="34" charset="0"/>
                <a:ea typeface="Aptos" panose="020B0004020202020204" pitchFamily="34" charset="0"/>
                <a:cs typeface="Calibri" panose="020F0502020204030204" pitchFamily="34" charset="0"/>
              </a:rPr>
              <a:t>A quick reference PDF of the eLearning content is available:</a:t>
            </a:r>
            <a:br>
              <a:rPr lang="en-CA" sz="1300" i="1" dirty="0">
                <a:effectLst/>
                <a:latin typeface="Calibri" panose="020F0502020204030204" pitchFamily="34" charset="0"/>
                <a:ea typeface="Aptos" panose="020B0004020202020204" pitchFamily="34" charset="0"/>
                <a:cs typeface="Calibri" panose="020F0502020204030204" pitchFamily="34" charset="0"/>
              </a:rPr>
            </a:br>
            <a:r>
              <a:rPr lang="en-US" sz="1300" dirty="0">
                <a:effectLst/>
                <a:ea typeface="Calibri" panose="020F0502020204030204" pitchFamily="34" charset="0"/>
                <a:cs typeface="Times New Roman" panose="02020603050405020304" pitchFamily="18" charset="0"/>
              </a:rPr>
              <a:t>Ontario Regional Blood Coordinating Network. </a:t>
            </a:r>
            <a:r>
              <a:rPr lang="en-US" sz="1400" dirty="0">
                <a:ea typeface="MS ??"/>
                <a:cs typeface="Calibri" panose="020F0502020204030204" pitchFamily="34" charset="0"/>
              </a:rPr>
              <a:t>Reconstitution of Fibrinogen Concentrate (FC) and Prothrombin Complex Concentrate (PCC) </a:t>
            </a:r>
            <a:br>
              <a:rPr lang="en-US" sz="1400" dirty="0">
                <a:ea typeface="MS ??"/>
                <a:cs typeface="Calibri" panose="020F0502020204030204" pitchFamily="34" charset="0"/>
              </a:rPr>
            </a:br>
            <a:r>
              <a:rPr lang="en-US" sz="1400" dirty="0">
                <a:ea typeface="MS ??"/>
                <a:cs typeface="Calibri" panose="020F0502020204030204" pitchFamily="34" charset="0"/>
              </a:rPr>
              <a:t>Outside of the Transfusion Medicine Laboratory (TML)</a:t>
            </a:r>
            <a:r>
              <a:rPr lang="en-CA" sz="1400" dirty="0">
                <a:ea typeface="MS ??"/>
                <a:cs typeface="Calibri" panose="020F0502020204030204" pitchFamily="34" charset="0"/>
              </a:rPr>
              <a:t> </a:t>
            </a:r>
            <a:r>
              <a:rPr lang="en-US" sz="1300" dirty="0">
                <a:effectLst/>
                <a:ea typeface="Calibri" panose="020F0502020204030204" pitchFamily="34" charset="0"/>
                <a:cs typeface="Times New Roman" panose="02020603050405020304" pitchFamily="18" charset="0"/>
              </a:rPr>
              <a:t>Toronto ON; Ontario Regional Blood Coordinating Network; 2025 [cited 2025 Oct 1]. Available from: </a:t>
            </a:r>
            <a:r>
              <a:rPr lang="en-US" sz="1300" dirty="0">
                <a:effectLst/>
                <a:ea typeface="Calibri" panose="020F0502020204030204" pitchFamily="34" charset="0"/>
                <a:cs typeface="Times New Roman" panose="02020603050405020304" pitchFamily="18" charset="0"/>
                <a:hlinkClick r:id="rId5"/>
              </a:rPr>
              <a:t>https://transfusionontario.org/en/category/bloody-easy-e-tools-publications/reconstitution-outside-tml/</a:t>
            </a:r>
            <a:endParaRPr lang="en-US" sz="1300" dirty="0">
              <a:effectLst/>
              <a:ea typeface="Calibri" panose="020F0502020204030204" pitchFamily="34" charset="0"/>
              <a:cs typeface="Times New Roman" panose="02020603050405020304" pitchFamily="18" charset="0"/>
            </a:endParaRPr>
          </a:p>
          <a:p>
            <a:pPr marL="0" indent="0">
              <a:buNone/>
            </a:pPr>
            <a:endPar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556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0"/>
            <a:ext cx="10841182" cy="1325563"/>
          </a:xfrm>
        </p:spPr>
        <p:txBody>
          <a:bodyPr>
            <a:normAutofit/>
          </a:bodyPr>
          <a:lstStyle/>
          <a:p>
            <a:r>
              <a:rPr lang="en-CA" sz="2400" b="1" dirty="0"/>
              <a:t>Glossary &amp; Abbreviations (1)</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771698" y="1143636"/>
            <a:ext cx="10841182" cy="5406793"/>
          </a:xfrm>
        </p:spPr>
        <p:txBody>
          <a:bodyPr>
            <a:noAutofit/>
          </a:bodyPr>
          <a:lstStyle/>
          <a:p>
            <a:pPr marL="0" indent="0">
              <a:buNone/>
              <a:defRPr/>
            </a:pPr>
            <a:r>
              <a:rPr lang="en-GB" sz="1400" b="1" dirty="0">
                <a:ea typeface="Calibri" panose="020F0502020204030204" pitchFamily="34" charset="0"/>
                <a:cs typeface="Times New Roman" panose="02020603050405020304" pitchFamily="18" charset="0"/>
              </a:rPr>
              <a:t>Blood Component: </a:t>
            </a:r>
            <a:r>
              <a:rPr lang="en-GB" sz="1400" dirty="0">
                <a:ea typeface="Calibri" panose="020F0502020204030204" pitchFamily="34" charset="0"/>
                <a:cs typeface="Times New Roman" panose="02020603050405020304" pitchFamily="18" charset="0"/>
              </a:rPr>
              <a:t>a therapeutic part of blood planned for transfusion (e.g., red blood cells, platelets, granulocytes, plasma, cryoprecipitate).</a:t>
            </a:r>
          </a:p>
          <a:p>
            <a:pPr marL="0" indent="0">
              <a:buNone/>
              <a:defRPr/>
            </a:pPr>
            <a:r>
              <a:rPr lang="en-GB" sz="1400" b="1" dirty="0">
                <a:ea typeface="Calibri" panose="020F0502020204030204" pitchFamily="34" charset="0"/>
                <a:cs typeface="Times New Roman" panose="02020603050405020304" pitchFamily="18" charset="0"/>
              </a:rPr>
              <a:t>Blood Product: </a:t>
            </a:r>
            <a:r>
              <a:rPr lang="en-GB" sz="1400" dirty="0">
                <a:ea typeface="Calibri" panose="020F0502020204030204" pitchFamily="34" charset="0"/>
                <a:cs typeface="Times New Roman" panose="02020603050405020304" pitchFamily="18" charset="0"/>
              </a:rPr>
              <a:t>a therapeutic product derived from human blood plasma and produced by a manufacturing process, also referred to as plasma protein product (e.g., albumin, coagulation products, factor concentrates, immunoglobulins).</a:t>
            </a:r>
          </a:p>
          <a:p>
            <a:pPr marL="0" indent="0">
              <a:buNone/>
            </a:pPr>
            <a:r>
              <a:rPr lang="en-GB" sz="1400" b="1" dirty="0"/>
              <a:t>Fibrinogen Concentrate (FC): </a:t>
            </a:r>
            <a:r>
              <a:rPr lang="en-GB" sz="1400" dirty="0"/>
              <a:t>is a manufactured source of human fibrinogen (fibrinogen has a critical role in hemostasis).</a:t>
            </a:r>
          </a:p>
          <a:p>
            <a:pPr marL="0" indent="0">
              <a:buNone/>
            </a:pPr>
            <a:r>
              <a:rPr lang="en-GB" sz="1400" b="1" dirty="0"/>
              <a:t>Health Care Professional (HCP):</a:t>
            </a:r>
            <a:r>
              <a:rPr lang="en-GB" sz="1400" dirty="0"/>
              <a:t> a person associated with a specialty or a discipline, who is qualified and allowed by regulatory bodies to provide a healthcare service to a patient.</a:t>
            </a:r>
          </a:p>
          <a:p>
            <a:pPr marL="0" indent="0">
              <a:buNone/>
            </a:pPr>
            <a:r>
              <a:rPr lang="en-GB" sz="1400" b="1" dirty="0"/>
              <a:t>Issue: </a:t>
            </a:r>
            <a:r>
              <a:rPr lang="en-GB" sz="1400" dirty="0"/>
              <a:t>release of a blood component or blood product from TML (temperature-controlled environment) to the clinical area, synonymous with dispense.</a:t>
            </a:r>
          </a:p>
          <a:p>
            <a:pPr marL="0" indent="0">
              <a:buNone/>
            </a:pPr>
            <a:r>
              <a:rPr lang="en-GB" sz="1400" b="1" i="0" u="none" strike="noStrike" baseline="0" dirty="0">
                <a:solidFill>
                  <a:srgbClr val="221F1F"/>
                </a:solidFill>
              </a:rPr>
              <a:t>Massive Hemorrhage Protocol (MHP): </a:t>
            </a:r>
            <a:r>
              <a:rPr lang="en-GB" sz="1400" i="0" u="none" strike="noStrike" baseline="0" dirty="0">
                <a:solidFill>
                  <a:srgbClr val="221F1F"/>
                </a:solidFill>
              </a:rPr>
              <a:t>a protocol to guide management of a massively bleeding patient.</a:t>
            </a:r>
          </a:p>
          <a:p>
            <a:pPr marL="0" indent="0">
              <a:buNone/>
            </a:pPr>
            <a:r>
              <a:rPr lang="en-GB" sz="1400" b="1" i="0" u="none" strike="noStrike" baseline="0" dirty="0">
                <a:solidFill>
                  <a:srgbClr val="221F1F"/>
                </a:solidFill>
              </a:rPr>
              <a:t>Modification: </a:t>
            </a:r>
            <a:r>
              <a:rPr lang="en-GB" sz="1400" b="0" i="0" u="none" strike="noStrike" baseline="0" dirty="0">
                <a:solidFill>
                  <a:srgbClr val="221F1F"/>
                </a:solidFill>
              </a:rPr>
              <a:t>manipulations/procedures performed by TM to blood components or blood products required to meet patient specific transfusion needs and/or to facilitate transfusion. Includes </a:t>
            </a:r>
            <a:r>
              <a:rPr lang="en-GB" sz="1400" dirty="0">
                <a:solidFill>
                  <a:srgbClr val="221F1F"/>
                </a:solidFill>
              </a:rPr>
              <a:t>(</a:t>
            </a:r>
            <a:r>
              <a:rPr lang="en-GB" sz="1400" b="0" i="0" u="none" strike="noStrike" baseline="0" dirty="0">
                <a:solidFill>
                  <a:srgbClr val="221F1F"/>
                </a:solidFill>
              </a:rPr>
              <a:t>Health Canada regulations defines irradiating, pooling and washing as “transformations”):</a:t>
            </a:r>
            <a:br>
              <a:rPr lang="en-GB" sz="1400" dirty="0">
                <a:solidFill>
                  <a:srgbClr val="000000"/>
                </a:solidFill>
              </a:rPr>
            </a:br>
            <a:r>
              <a:rPr lang="en-CA" sz="1400" b="0" i="0" u="none" strike="noStrike" baseline="0" dirty="0">
                <a:solidFill>
                  <a:srgbClr val="221F1F"/>
                </a:solidFill>
              </a:rPr>
              <a:t>a) aliquoting (splitting) </a:t>
            </a:r>
            <a:br>
              <a:rPr lang="en-CA" sz="1400" b="0" i="0" u="none" strike="noStrike" baseline="0" dirty="0">
                <a:solidFill>
                  <a:srgbClr val="221F1F"/>
                </a:solidFill>
              </a:rPr>
            </a:br>
            <a:r>
              <a:rPr lang="en-CA" sz="1400" b="0" i="0" u="none" strike="noStrike" baseline="0" dirty="0">
                <a:solidFill>
                  <a:srgbClr val="221F1F"/>
                </a:solidFill>
              </a:rPr>
              <a:t>b) irradiating </a:t>
            </a:r>
            <a:br>
              <a:rPr lang="en-CA" sz="1400" b="0" i="0" u="none" strike="noStrike" baseline="0" dirty="0">
                <a:solidFill>
                  <a:srgbClr val="221F1F"/>
                </a:solidFill>
              </a:rPr>
            </a:br>
            <a:r>
              <a:rPr lang="en-CA" sz="1400" b="0" i="0" u="none" strike="noStrike" baseline="0" dirty="0">
                <a:solidFill>
                  <a:srgbClr val="221F1F"/>
                </a:solidFill>
              </a:rPr>
              <a:t>c) pooling </a:t>
            </a:r>
            <a:br>
              <a:rPr lang="en-CA" sz="1400" b="0" i="0" u="none" strike="noStrike" baseline="0" dirty="0">
                <a:solidFill>
                  <a:srgbClr val="221F1F"/>
                </a:solidFill>
              </a:rPr>
            </a:br>
            <a:r>
              <a:rPr lang="en-CA" sz="1400" b="0" i="0" u="none" strike="noStrike" baseline="0" dirty="0">
                <a:solidFill>
                  <a:srgbClr val="221F1F"/>
                </a:solidFill>
              </a:rPr>
              <a:t>d) </a:t>
            </a:r>
            <a:r>
              <a:rPr lang="en-CA" sz="1400" b="0" i="0" u="none" strike="noStrike" baseline="0" dirty="0">
                <a:solidFill>
                  <a:srgbClr val="000000"/>
                </a:solidFill>
              </a:rPr>
              <a:t>removing supernatant (concentrating) </a:t>
            </a:r>
            <a:br>
              <a:rPr lang="en-CA" sz="1400" b="0" i="0" u="none" strike="noStrike" baseline="0" dirty="0">
                <a:solidFill>
                  <a:srgbClr val="000000"/>
                </a:solidFill>
              </a:rPr>
            </a:br>
            <a:r>
              <a:rPr lang="en-CA" sz="1400" b="0" i="0" u="none" strike="noStrike" baseline="0" dirty="0">
                <a:solidFill>
                  <a:srgbClr val="221F1F"/>
                </a:solidFill>
              </a:rPr>
              <a:t>e) thawing </a:t>
            </a:r>
            <a:br>
              <a:rPr lang="en-CA" sz="1400" b="0" i="0" u="none" strike="noStrike" baseline="0" dirty="0">
                <a:solidFill>
                  <a:srgbClr val="221F1F"/>
                </a:solidFill>
              </a:rPr>
            </a:br>
            <a:r>
              <a:rPr lang="en-CA" sz="1400" b="0" i="0" u="none" strike="noStrike" baseline="0" dirty="0">
                <a:solidFill>
                  <a:srgbClr val="221F1F"/>
                </a:solidFill>
              </a:rPr>
              <a:t>f) washing </a:t>
            </a:r>
            <a:br>
              <a:rPr lang="en-CA" sz="1400" b="0" i="0" u="none" strike="noStrike" baseline="0" dirty="0">
                <a:solidFill>
                  <a:srgbClr val="221F1F"/>
                </a:solidFill>
              </a:rPr>
            </a:br>
            <a:r>
              <a:rPr lang="en-CA" sz="1400" b="0" i="0" u="none" strike="noStrike" baseline="0" dirty="0">
                <a:solidFill>
                  <a:srgbClr val="221F1F"/>
                </a:solidFill>
              </a:rPr>
              <a:t>g) reconstituting (blood products). </a:t>
            </a:r>
          </a:p>
          <a:p>
            <a:pPr marL="0" indent="0">
              <a:buNone/>
            </a:pPr>
            <a:r>
              <a:rPr lang="en-GB" sz="1400" b="1" dirty="0"/>
              <a:t>Pooled:</a:t>
            </a:r>
            <a:r>
              <a:rPr lang="en-GB" sz="1400" dirty="0"/>
              <a:t> for this learning, refers to the act of combining two or more bottles of reconstituted blood product.</a:t>
            </a:r>
            <a:endParaRPr lang="en-GB" sz="1400" b="1" dirty="0">
              <a:ea typeface="Calibri" panose="020F0502020204030204" pitchFamily="34" charset="0"/>
              <a:cs typeface="Times New Roman" panose="02020603050405020304" pitchFamily="18" charset="0"/>
            </a:endParaRPr>
          </a:p>
          <a:p>
            <a:pPr marL="0" indent="0">
              <a:buNone/>
            </a:pPr>
            <a:r>
              <a:rPr lang="en-GB" sz="1400" b="1" dirty="0"/>
              <a:t>Prescriber: </a:t>
            </a:r>
            <a:r>
              <a:rPr lang="en-GB" sz="1400" dirty="0"/>
              <a:t>for this learning, refers to health care professionals who are authorized to order transfusion of blood components and blood products (physicians, physician assistants, nurse practitioners, midwives, dentists).</a:t>
            </a:r>
          </a:p>
          <a:p>
            <a:pPr marL="0" indent="0">
              <a:buNone/>
            </a:pPr>
            <a:endParaRPr lang="en-GB" sz="1400" dirty="0">
              <a:ea typeface="Calibri" panose="020F0502020204030204" pitchFamily="34" charset="0"/>
              <a:cs typeface="Times New Roman" panose="02020603050405020304" pitchFamily="18" charset="0"/>
            </a:endParaRPr>
          </a:p>
          <a:p>
            <a:pPr marL="0" indent="0">
              <a:buNone/>
              <a:defRPr/>
            </a:pPr>
            <a:endParaRPr lang="en-CA" sz="2000" dirty="0">
              <a:ea typeface="Calibri" panose="020F0502020204030204" pitchFamily="34" charset="0"/>
              <a:cs typeface="Times New Roman" panose="02020603050405020304" pitchFamily="18" charset="0"/>
            </a:endParaRPr>
          </a:p>
          <a:p>
            <a:pPr marL="0" indent="0">
              <a:buNone/>
            </a:pPr>
            <a:endParaRPr lang="en-GB" sz="1400" dirty="0"/>
          </a:p>
          <a:p>
            <a:pPr marL="0" indent="0">
              <a:buNone/>
            </a:pPr>
            <a:endParaRPr lang="en-GB" sz="14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8579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0"/>
            <a:ext cx="10841182" cy="1325563"/>
          </a:xfrm>
        </p:spPr>
        <p:txBody>
          <a:bodyPr>
            <a:normAutofit/>
          </a:bodyPr>
          <a:lstStyle/>
          <a:p>
            <a:r>
              <a:rPr kumimoji="0" lang="en-CA" sz="2400" b="1" i="0" u="none" strike="noStrike" kern="1200" cap="none" spc="0" normalizeH="0" baseline="0" noProof="0" dirty="0">
                <a:ln>
                  <a:noFill/>
                </a:ln>
                <a:solidFill>
                  <a:prstClr val="black"/>
                </a:solidFill>
                <a:effectLst/>
                <a:uLnTx/>
                <a:uFillTx/>
                <a:latin typeface="Calibri Light" panose="020F0302020204030204"/>
                <a:ea typeface="+mj-ea"/>
                <a:cs typeface="+mj-cs"/>
              </a:rPr>
              <a:t>Glossary &amp; Abbreviations (2)</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771698" y="1143636"/>
            <a:ext cx="10841182" cy="5406793"/>
          </a:xfrm>
        </p:spPr>
        <p:txBody>
          <a:bodyPr>
            <a:noAutofit/>
          </a:bodyPr>
          <a:lstStyle/>
          <a:p>
            <a:pPr marL="0" indent="0">
              <a:buNone/>
              <a:defRPr/>
            </a:pPr>
            <a:r>
              <a:rPr lang="en-GB" sz="1400" b="1" dirty="0">
                <a:ea typeface="Calibri" panose="020F0502020204030204" pitchFamily="34" charset="0"/>
                <a:cs typeface="Times New Roman" panose="02020603050405020304" pitchFamily="18" charset="0"/>
              </a:rPr>
              <a:t>Prothrombin complex concentrate (PCC): </a:t>
            </a:r>
            <a:r>
              <a:rPr lang="en-GB" sz="1400" dirty="0">
                <a:ea typeface="Calibri" panose="020F0502020204030204" pitchFamily="34" charset="0"/>
                <a:cs typeface="Times New Roman" panose="02020603050405020304" pitchFamily="18" charset="0"/>
              </a:rPr>
              <a:t>is a coagulation factor concentrate that </a:t>
            </a:r>
            <a:r>
              <a:rPr lang="en-GB" sz="1400" dirty="0"/>
              <a:t>contains the vitamin K dependent procoagulant factors (II, VII, IX and X), Protein C and Protein S, and is manufactured with heparin added.</a:t>
            </a:r>
          </a:p>
          <a:p>
            <a:pPr marL="0" indent="0">
              <a:buNone/>
              <a:defRPr/>
            </a:pPr>
            <a:r>
              <a:rPr lang="en-GB" sz="1400" b="1" dirty="0">
                <a:ea typeface="Calibri" panose="020F0502020204030204" pitchFamily="34" charset="0"/>
                <a:cs typeface="Times New Roman" panose="02020603050405020304" pitchFamily="18" charset="0"/>
              </a:rPr>
              <a:t>Standard Operating Procedure (SOP): </a:t>
            </a:r>
            <a:r>
              <a:rPr lang="en-GB" sz="1400" dirty="0">
                <a:ea typeface="Calibri" panose="020F0502020204030204" pitchFamily="34" charset="0"/>
                <a:cs typeface="Times New Roman" panose="02020603050405020304" pitchFamily="18" charset="0"/>
              </a:rPr>
              <a:t>written instructions for a series of steps or tasks, completed to produce a result or product.</a:t>
            </a:r>
          </a:p>
          <a:p>
            <a:pPr marL="0" indent="0">
              <a:buNone/>
              <a:defRPr/>
            </a:pPr>
            <a:r>
              <a:rPr lang="en-GB" sz="1400" b="1" dirty="0">
                <a:ea typeface="Calibri" panose="020F0502020204030204" pitchFamily="34" charset="0"/>
                <a:cs typeface="Times New Roman" panose="02020603050405020304" pitchFamily="18" charset="0"/>
              </a:rPr>
              <a:t>Sterile Water for Injection (sWFI): </a:t>
            </a:r>
            <a:r>
              <a:rPr lang="en-GB" sz="1400" dirty="0">
                <a:ea typeface="Calibri" panose="020F0502020204030204" pitchFamily="34" charset="0"/>
                <a:cs typeface="Times New Roman" panose="02020603050405020304" pitchFamily="18" charset="0"/>
              </a:rPr>
              <a:t>sterile fluid provided in a reconstitution kit</a:t>
            </a:r>
          </a:p>
          <a:p>
            <a:pPr marL="0" indent="0">
              <a:buNone/>
              <a:defRPr/>
            </a:pPr>
            <a:r>
              <a:rPr lang="en-GB" sz="1400" b="1" dirty="0">
                <a:ea typeface="Calibri" panose="020F0502020204030204" pitchFamily="34" charset="0"/>
                <a:cs typeface="Times New Roman" panose="02020603050405020304" pitchFamily="18" charset="0"/>
              </a:rPr>
              <a:t>Transfer Device or Transfer Set: </a:t>
            </a:r>
            <a:r>
              <a:rPr lang="en-GB" sz="1400" dirty="0">
                <a:ea typeface="Calibri" panose="020F0502020204030204" pitchFamily="34" charset="0"/>
                <a:cs typeface="Times New Roman" panose="02020603050405020304" pitchFamily="18" charset="0"/>
              </a:rPr>
              <a:t>equipment provided in a reconstitution kit, used to combine the solvent and powder</a:t>
            </a:r>
          </a:p>
          <a:p>
            <a:pPr marL="0" indent="0">
              <a:buNone/>
              <a:defRPr/>
            </a:pPr>
            <a:r>
              <a:rPr lang="en-GB" sz="1400" b="1" dirty="0">
                <a:ea typeface="Calibri" panose="020F0502020204030204" pitchFamily="34" charset="0"/>
                <a:cs typeface="Times New Roman" panose="02020603050405020304" pitchFamily="18" charset="0"/>
              </a:rPr>
              <a:t>Transfusion Medicine (TM): </a:t>
            </a:r>
            <a:r>
              <a:rPr lang="en-GB" sz="1400" dirty="0">
                <a:ea typeface="Calibri" panose="020F0502020204030204" pitchFamily="34" charset="0"/>
                <a:cs typeface="Times New Roman" panose="02020603050405020304" pitchFamily="18" charset="0"/>
              </a:rPr>
              <a:t>hospital department that performs transfusion-related serological testing and oversees provision of blood components and/or blood products, also known as the Transfusion Service.</a:t>
            </a:r>
          </a:p>
          <a:p>
            <a:pPr marL="0" indent="0">
              <a:buNone/>
              <a:defRPr/>
            </a:pPr>
            <a:r>
              <a:rPr lang="en-GB" sz="1400" b="1" dirty="0">
                <a:ea typeface="Calibri" panose="020F0502020204030204" pitchFamily="34" charset="0"/>
                <a:cs typeface="Times New Roman" panose="02020603050405020304" pitchFamily="18" charset="0"/>
              </a:rPr>
              <a:t>Transfusion Medicine Laboratory (TML): </a:t>
            </a:r>
            <a:r>
              <a:rPr lang="en-GB" sz="1400" dirty="0">
                <a:ea typeface="Calibri" panose="020F0502020204030204" pitchFamily="34" charset="0"/>
                <a:cs typeface="Times New Roman" panose="02020603050405020304" pitchFamily="18" charset="0"/>
              </a:rPr>
              <a:t>hospital laboratory for TM services; also known as the Blood Bank. </a:t>
            </a:r>
          </a:p>
          <a:p>
            <a:pPr marL="0" indent="0">
              <a:buNone/>
              <a:defRPr/>
            </a:pPr>
            <a:r>
              <a:rPr lang="en-GB" sz="1400" b="1" dirty="0">
                <a:ea typeface="Calibri" panose="020F0502020204030204" pitchFamily="34" charset="0"/>
                <a:cs typeface="Times New Roman" panose="02020603050405020304" pitchFamily="18" charset="0"/>
              </a:rPr>
              <a:t>Transfusionist: </a:t>
            </a:r>
            <a:r>
              <a:rPr lang="en-GB" sz="1400" dirty="0">
                <a:ea typeface="Calibri" panose="020F0502020204030204" pitchFamily="34" charset="0"/>
                <a:cs typeface="Times New Roman" panose="02020603050405020304" pitchFamily="18" charset="0"/>
              </a:rPr>
              <a:t>Regulated health care professional who administers a blood transfusion.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Water for Injection (WFI): </a:t>
            </a:r>
            <a:r>
              <a:rPr kumimoji="0" lang="en-GB"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sterile fluid provided in a reconstitution kit</a:t>
            </a:r>
          </a:p>
          <a:p>
            <a:pPr marL="0" indent="0">
              <a:buNone/>
              <a:defRPr/>
            </a:pPr>
            <a:endParaRPr lang="en-CA" sz="2000" dirty="0">
              <a:ea typeface="Calibri" panose="020F0502020204030204" pitchFamily="34" charset="0"/>
              <a:cs typeface="Times New Roman" panose="02020603050405020304" pitchFamily="18" charset="0"/>
            </a:endParaRPr>
          </a:p>
          <a:p>
            <a:pPr marL="0" indent="0">
              <a:buNone/>
            </a:pPr>
            <a:endParaRPr lang="en-GB" sz="1400" dirty="0"/>
          </a:p>
          <a:p>
            <a:pPr marL="0" indent="0">
              <a:buNone/>
            </a:pPr>
            <a:endParaRPr lang="en-GB" sz="14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5974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1139"/>
            <a:ext cx="10515600" cy="650505"/>
          </a:xfrm>
        </p:spPr>
        <p:txBody>
          <a:bodyPr>
            <a:normAutofit/>
          </a:bodyPr>
          <a:lstStyle/>
          <a:p>
            <a:r>
              <a:rPr lang="en-CA" sz="2400" b="1" dirty="0"/>
              <a:t>References (1) </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40532" y="615143"/>
            <a:ext cx="10910935" cy="6211718"/>
          </a:xfrm>
        </p:spPr>
        <p:txBody>
          <a:bodyPr>
            <a:noAutofit/>
          </a:bodyPr>
          <a:lstStyle/>
          <a:p>
            <a:pPr marL="0" marR="287020" indent="0">
              <a:buNone/>
            </a:pPr>
            <a:r>
              <a:rPr lang="en-CA" sz="1300" dirty="0">
                <a:effectLst/>
                <a:ea typeface="Calibri" panose="020F0502020204030204" pitchFamily="34" charset="0"/>
                <a:cs typeface="Times New Roman" panose="02020603050405020304" pitchFamily="18" charset="0"/>
              </a:rPr>
              <a:t>Callum JL, Pinkerton PH, , Lin Y, Cope, S Karkouti K, Lieberman L, Pendergrast JM, Robitaille N, Tinmouth AT, Webert KE. Bloody easy 5.1 blood transfusions, blood alternatives and transfusion reactions a guide to transfusion medicine. 5</a:t>
            </a:r>
            <a:r>
              <a:rPr lang="en-CA" sz="1300" baseline="30000" dirty="0">
                <a:effectLst/>
                <a:ea typeface="Calibri" panose="020F0502020204030204" pitchFamily="34" charset="0"/>
                <a:cs typeface="Times New Roman" panose="02020603050405020304" pitchFamily="18" charset="0"/>
              </a:rPr>
              <a:t>th</a:t>
            </a:r>
            <a:r>
              <a:rPr lang="en-CA" sz="1300" dirty="0">
                <a:effectLst/>
                <a:ea typeface="Calibri" panose="020F0502020204030204" pitchFamily="34" charset="0"/>
                <a:cs typeface="Times New Roman" panose="02020603050405020304" pitchFamily="18" charset="0"/>
              </a:rPr>
              <a:t> ed. Toronto: Ontario Regional Blood Coordinating Network; 2022</a:t>
            </a:r>
            <a:r>
              <a:rPr lang="en-CA" sz="1300" dirty="0">
                <a:ea typeface="Calibri" panose="020F0502020204030204" pitchFamily="34" charset="0"/>
                <a:cs typeface="Times New Roman" panose="02020603050405020304" pitchFamily="18" charset="0"/>
              </a:rPr>
              <a:t> [revised </a:t>
            </a:r>
            <a:r>
              <a:rPr lang="en-CA" sz="1300" dirty="0">
                <a:effectLst/>
                <a:ea typeface="Calibri" panose="020F0502020204030204" pitchFamily="34" charset="0"/>
                <a:cs typeface="Times New Roman" panose="02020603050405020304" pitchFamily="18" charset="0"/>
              </a:rPr>
              <a:t>2023;</a:t>
            </a:r>
            <a:r>
              <a:rPr lang="en-CA" sz="1300" dirty="0">
                <a:ea typeface="Calibri" panose="020F0502020204030204" pitchFamily="34" charset="0"/>
                <a:cs typeface="Times New Roman" panose="02020603050405020304" pitchFamily="18" charset="0"/>
              </a:rPr>
              <a:t> </a:t>
            </a:r>
            <a:r>
              <a:rPr lang="en-CA" sz="1300" dirty="0">
                <a:effectLst/>
                <a:ea typeface="Calibri" panose="020F0502020204030204" pitchFamily="34" charset="0"/>
                <a:cs typeface="Times New Roman" panose="02020603050405020304" pitchFamily="18" charset="0"/>
              </a:rPr>
              <a:t>cited 2025 Aug 12].  </a:t>
            </a:r>
            <a:br>
              <a:rPr lang="en-CA" sz="1300" dirty="0">
                <a:ea typeface="Calibri" panose="020F0502020204030204" pitchFamily="34" charset="0"/>
                <a:cs typeface="Times New Roman" panose="02020603050405020304" pitchFamily="18" charset="0"/>
              </a:rPr>
            </a:br>
            <a:r>
              <a:rPr lang="en-CA" sz="1300" dirty="0">
                <a:effectLst/>
                <a:ea typeface="Calibri" panose="020F0502020204030204" pitchFamily="34" charset="0"/>
                <a:cs typeface="Times New Roman" panose="02020603050405020304" pitchFamily="18" charset="0"/>
              </a:rPr>
              <a:t>Available </a:t>
            </a:r>
            <a:r>
              <a:rPr lang="en-CA" sz="1300" dirty="0">
                <a:ea typeface="Calibri" panose="020F0502020204030204" pitchFamily="34" charset="0"/>
                <a:cs typeface="Times New Roman" panose="02020603050405020304" pitchFamily="18" charset="0"/>
              </a:rPr>
              <a:t>from</a:t>
            </a:r>
            <a:r>
              <a:rPr lang="en-CA" sz="1300" dirty="0">
                <a:effectLst/>
                <a:ea typeface="Calibri" panose="020F0502020204030204" pitchFamily="34" charset="0"/>
                <a:cs typeface="Times New Roman" panose="02020603050405020304" pitchFamily="18" charset="0"/>
              </a:rPr>
              <a:t>: </a:t>
            </a:r>
            <a:r>
              <a:rPr lang="en-CA" sz="1300" u="sng" dirty="0">
                <a:solidFill>
                  <a:srgbClr val="0563C1"/>
                </a:solidFill>
                <a:effectLst/>
                <a:ea typeface="Calibri" panose="020F0502020204030204" pitchFamily="34" charset="0"/>
                <a:cs typeface="Times New Roman" panose="02020603050405020304" pitchFamily="18" charset="0"/>
                <a:hlinkClick r:id="rId3"/>
              </a:rPr>
              <a:t>https://transfusionontario.org/en/category/bloody-easy-e-tools-publications/bloody-easy-for-healthcare-professionals/</a:t>
            </a:r>
            <a:r>
              <a:rPr lang="en-CA" sz="1300" dirty="0">
                <a:effectLst/>
                <a:ea typeface="Calibri" panose="020F0502020204030204" pitchFamily="34" charset="0"/>
                <a:cs typeface="Times New Roman" panose="02020603050405020304" pitchFamily="18" charset="0"/>
              </a:rPr>
              <a:t> </a:t>
            </a:r>
            <a:endParaRPr lang="en-GB" altLang="en-US" sz="1300" dirty="0">
              <a:solidFill>
                <a:srgbClr val="1C1D1E"/>
              </a:solidFill>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1300" dirty="0">
                <a:solidFill>
                  <a:srgbClr val="1C1D1E"/>
                </a:solidFill>
                <a:ea typeface="Calibri" panose="020F0502020204030204" pitchFamily="34" charset="0"/>
                <a:cs typeface="Arial" panose="020B0604020202020204" pitchFamily="34" charset="0"/>
              </a:rPr>
              <a:t>Canadian Blood Services (CBS). Clinical guide to transfusion chapter 5. Concentrates for hemostatic disorders and hereditary angioedema [Internet]. Ottawa (CA); CBS: 2022 May 6 [cited 2025 Aug 12]. Available from: </a:t>
            </a:r>
            <a:r>
              <a:rPr lang="en-GB" altLang="en-US" sz="1300" dirty="0">
                <a:solidFill>
                  <a:srgbClr val="1C1D1E"/>
                </a:solidFill>
                <a:ea typeface="Calibri" panose="020F0502020204030204" pitchFamily="34" charset="0"/>
                <a:cs typeface="Arial" panose="020B0604020202020204" pitchFamily="34" charset="0"/>
                <a:hlinkClick r:id="rId4"/>
              </a:rPr>
              <a:t>https://professionaleducation.blood.ca/en/print/pdf/node/991031783</a:t>
            </a:r>
            <a:br>
              <a:rPr lang="en-GB" altLang="en-US" sz="1300" dirty="0">
                <a:solidFill>
                  <a:srgbClr val="1C1D1E"/>
                </a:solidFill>
                <a:ea typeface="Calibri" panose="020F0502020204030204" pitchFamily="34" charset="0"/>
                <a:cs typeface="Arial" panose="020B0604020202020204" pitchFamily="34" charset="0"/>
              </a:rPr>
            </a:br>
            <a:br>
              <a:rPr lang="en-GB" altLang="en-US" sz="1300" dirty="0">
                <a:solidFill>
                  <a:srgbClr val="1C1D1E"/>
                </a:solidFill>
                <a:ea typeface="Calibri" panose="020F0502020204030204" pitchFamily="34" charset="0"/>
                <a:cs typeface="Arial" panose="020B0604020202020204" pitchFamily="34" charset="0"/>
              </a:rPr>
            </a:br>
            <a:r>
              <a:rPr lang="en-GB" altLang="en-US" sz="1300" dirty="0">
                <a:solidFill>
                  <a:srgbClr val="1C1D1E"/>
                </a:solidFill>
                <a:ea typeface="Calibri" panose="020F0502020204030204" pitchFamily="34" charset="0"/>
                <a:cs typeface="Arial" panose="020B0604020202020204" pitchFamily="34" charset="0"/>
              </a:rPr>
              <a:t>Canadian Society for Transfusion Medicine (CA). Standards for hospital transfusion services. Markham ON; 2021 Dec; cited 2025 Aug 12. 110 p. Report No.: Version 5. Available from: </a:t>
            </a:r>
            <a:r>
              <a:rPr lang="en-CA" sz="1300" u="sng" dirty="0">
                <a:solidFill>
                  <a:srgbClr val="0563C1"/>
                </a:solidFill>
                <a:effectLst/>
                <a:ea typeface="Calibri" panose="020F0502020204030204" pitchFamily="34" charset="0"/>
                <a:cs typeface="Times New Roman" panose="02020603050405020304" pitchFamily="18" charset="0"/>
                <a:hlinkClick r:id="rId5"/>
              </a:rPr>
              <a:t>http://www.transfusion.ca/Resources/Standards</a:t>
            </a:r>
            <a:br>
              <a:rPr lang="en-GB" sz="1300" u="sng" dirty="0">
                <a:solidFill>
                  <a:srgbClr val="1C1D1E"/>
                </a:solidFill>
                <a:effectLst/>
                <a:ea typeface="Calibri" panose="020F0502020204030204" pitchFamily="34" charset="0"/>
                <a:cs typeface="Arial" panose="020B0604020202020204" pitchFamily="34" charset="0"/>
              </a:rPr>
            </a:br>
            <a:br>
              <a:rPr lang="en-GB" sz="1300" u="sng" dirty="0">
                <a:solidFill>
                  <a:srgbClr val="1C1D1E"/>
                </a:solidFill>
                <a:effectLst/>
                <a:ea typeface="Calibri" panose="020F0502020204030204" pitchFamily="34" charset="0"/>
                <a:cs typeface="Arial" panose="020B0604020202020204" pitchFamily="34" charset="0"/>
              </a:rPr>
            </a:br>
            <a:r>
              <a:rPr kumimoji="0" lang="en-GB" altLang="en-US" sz="1300" b="0" i="0" u="none" strike="noStrike" kern="1200" cap="none" spc="0" normalizeH="0" baseline="0" noProof="0" dirty="0">
                <a:ln>
                  <a:noFill/>
                </a:ln>
                <a:solidFill>
                  <a:srgbClr val="1C1D1E"/>
                </a:solidFill>
                <a:effectLst/>
                <a:uLnTx/>
                <a:uFillTx/>
                <a:ea typeface="Calibri" panose="020F0502020204030204" pitchFamily="34" charset="0"/>
                <a:cs typeface="Arial" panose="020B0604020202020204" pitchFamily="34" charset="0"/>
              </a:rPr>
              <a:t>CSL Behring Canada Product List. Beriplex P/N® Human Prothrombin Complex product monograph [Internet]. Ottawa (CA): CSL Behring Canada; 2010 Nov 5 [revised 2019 Oct 23; cited 2025 Aug 19]. Available from: </a:t>
            </a:r>
            <a:r>
              <a:rPr kumimoji="0" lang="en-GB" altLang="en-US" sz="1300" b="0" i="0" u="none" strike="noStrike" kern="1200" cap="none" spc="0" normalizeH="0" baseline="0" noProof="0" dirty="0">
                <a:ln>
                  <a:noFill/>
                </a:ln>
                <a:solidFill>
                  <a:srgbClr val="1C1D1E"/>
                </a:solidFill>
                <a:effectLst/>
                <a:uLnTx/>
                <a:uFillTx/>
                <a:ea typeface="Calibri" panose="020F0502020204030204" pitchFamily="34" charset="0"/>
                <a:cs typeface="Arial" panose="020B0604020202020204" pitchFamily="34" charset="0"/>
                <a:hlinkClick r:id="rId6"/>
              </a:rPr>
              <a:t>https://labeling.cslbehring.ca/PM/CA/Beriplex-PN/EN/Beriplex-PN-Product-Monograph.pdf</a:t>
            </a:r>
            <a:endParaRPr lang="en-GB" sz="1300" u="sng" dirty="0">
              <a:solidFill>
                <a:srgbClr val="1C1D1E"/>
              </a:solidFill>
              <a:effectLst/>
              <a:ea typeface="Calibri" panose="020F0502020204030204" pitchFamily="34" charset="0"/>
              <a:cs typeface="Arial" panose="020B0604020202020204" pitchFamily="34" charset="0"/>
            </a:endParaRPr>
          </a:p>
          <a:p>
            <a:pPr marL="0" marR="28702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1300" dirty="0">
                <a:solidFill>
                  <a:srgbClr val="1C1D1E"/>
                </a:solidFill>
                <a:ea typeface="Calibri" panose="020F0502020204030204" pitchFamily="34" charset="0"/>
                <a:cs typeface="Arial" panose="020B0604020202020204" pitchFamily="34" charset="0"/>
              </a:rPr>
              <a:t>CSL Behring Canada Product List. RiaSTAP™  Fibrinogen Concentrate (Human) product monograph [Internet]. Ottawa (CA): CSL Behring Canada; 2020 Mar 26 [cited 2025 Aug 19]. Available from: </a:t>
            </a:r>
            <a:r>
              <a:rPr lang="en-GB" altLang="en-US" sz="1300" dirty="0">
                <a:solidFill>
                  <a:srgbClr val="1C1D1E"/>
                </a:solidFill>
                <a:ea typeface="Calibri" panose="020F0502020204030204" pitchFamily="34" charset="0"/>
                <a:cs typeface="Arial" panose="020B0604020202020204" pitchFamily="34" charset="0"/>
                <a:hlinkClick r:id="rId7"/>
              </a:rPr>
              <a:t>http://labeling.cslbehring.ca/PM/CA/RiaSTAP/EN/RiaSTAP-Product-Monograph.pdf</a:t>
            </a:r>
            <a:r>
              <a:rPr lang="en-GB" sz="1300" b="0" i="0" dirty="0">
                <a:solidFill>
                  <a:srgbClr val="FFFFFD"/>
                </a:solidFill>
                <a:effectLst/>
              </a:rPr>
              <a:t>L Behring Healthcare Professional Hub</a:t>
            </a:r>
            <a:br>
              <a:rPr lang="en-GB" sz="1300" b="0" i="0" dirty="0">
                <a:solidFill>
                  <a:srgbClr val="FFFFFD"/>
                </a:solidFill>
                <a:effectLst/>
              </a:rPr>
            </a:br>
            <a:r>
              <a:rPr lang="en-GB" altLang="en-US" sz="1300" dirty="0">
                <a:solidFill>
                  <a:srgbClr val="1C1D1E"/>
                </a:solidFill>
                <a:ea typeface="Calibri" panose="020F0502020204030204" pitchFamily="34" charset="0"/>
                <a:cs typeface="Arial" panose="020B0604020202020204" pitchFamily="34" charset="0"/>
              </a:rPr>
              <a:t>CSL Behring Healthcare Professional Hub. Healthcare professional information additional </a:t>
            </a:r>
            <a:r>
              <a:rPr kumimoji="0" lang="en-GB" altLang="en-US" sz="1300" b="0" i="0"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information</a:t>
            </a:r>
            <a:r>
              <a:rPr lang="en-GB" altLang="en-US" sz="1300" dirty="0">
                <a:solidFill>
                  <a:srgbClr val="1C1D1E"/>
                </a:solidFill>
                <a:ea typeface="Calibri" panose="020F0502020204030204" pitchFamily="34" charset="0"/>
                <a:cs typeface="Arial" panose="020B0604020202020204" pitchFamily="34" charset="0"/>
              </a:rPr>
              <a:t>. RiaSTAP® Fibrinogen Concentrate (Human)  [Internet]. Ottawa (CA): CSL Behring Canada; 2020 [cited 2025 Aug 19]. Available from: </a:t>
            </a:r>
            <a:r>
              <a:rPr lang="en-GB" altLang="en-US" sz="1300" dirty="0">
                <a:solidFill>
                  <a:srgbClr val="1C1D1E"/>
                </a:solidFill>
                <a:ea typeface="Calibri" panose="020F0502020204030204" pitchFamily="34" charset="0"/>
                <a:cs typeface="Arial" panose="020B0604020202020204" pitchFamily="34" charset="0"/>
                <a:hlinkClick r:id="rId8"/>
              </a:rPr>
              <a:t>https://hcp.cslbehring.ca/</a:t>
            </a:r>
            <a:r>
              <a:rPr lang="en-GB" altLang="en-US" sz="1300" dirty="0">
                <a:solidFill>
                  <a:srgbClr val="1C1D1E"/>
                </a:solidFill>
                <a:ea typeface="Calibri" panose="020F0502020204030204" pitchFamily="34" charset="0"/>
                <a:cs typeface="Arial" panose="020B0604020202020204" pitchFamily="34" charset="0"/>
              </a:rPr>
              <a:t> </a:t>
            </a:r>
            <a:r>
              <a:rPr lang="en-GB" altLang="en-US" sz="1300" i="1" dirty="0">
                <a:solidFill>
                  <a:srgbClr val="1C1D1E"/>
                </a:solidFill>
                <a:ea typeface="Calibri" panose="020F0502020204030204" pitchFamily="34" charset="0"/>
                <a:cs typeface="Arial" panose="020B0604020202020204" pitchFamily="34" charset="0"/>
              </a:rPr>
              <a:t>(Note: </a:t>
            </a:r>
            <a:r>
              <a:rPr kumimoji="0" lang="en-GB" altLang="en-US" sz="1300" b="0" i="1" u="none" strike="noStrike" kern="1200" cap="none" spc="0" normalizeH="0" baseline="0" noProof="0" dirty="0">
                <a:ln>
                  <a:noFill/>
                </a:ln>
                <a:solidFill>
                  <a:srgbClr val="1C1D1E"/>
                </a:solidFill>
                <a:effectLst/>
                <a:uLnTx/>
                <a:uFillTx/>
                <a:ea typeface="Calibri" panose="020F0502020204030204" pitchFamily="34" charset="0"/>
                <a:cs typeface="Arial" panose="020B0604020202020204" pitchFamily="34" charset="0"/>
              </a:rPr>
              <a:t>Click on “Products” to register</a:t>
            </a:r>
            <a:r>
              <a:rPr lang="en-GB" altLang="en-US" sz="1300" i="1" dirty="0">
                <a:solidFill>
                  <a:srgbClr val="1C1D1E"/>
                </a:solidFill>
                <a:ea typeface="Calibri" panose="020F0502020204030204" pitchFamily="34" charset="0"/>
                <a:cs typeface="Arial" panose="020B0604020202020204" pitchFamily="34" charset="0"/>
              </a:rPr>
              <a:t> for access, then click on “Information and Tools”)</a:t>
            </a:r>
            <a:br>
              <a:rPr lang="en-GB" altLang="en-US" sz="1300" i="1" dirty="0">
                <a:solidFill>
                  <a:srgbClr val="1C1D1E"/>
                </a:solidFill>
                <a:ea typeface="Calibri" panose="020F0502020204030204" pitchFamily="34" charset="0"/>
                <a:cs typeface="Arial" panose="020B0604020202020204" pitchFamily="34" charset="0"/>
              </a:rPr>
            </a:br>
            <a:br>
              <a:rPr lang="en-GB" altLang="en-US" sz="1300" i="1" dirty="0">
                <a:solidFill>
                  <a:srgbClr val="1C1D1E"/>
                </a:solidFill>
                <a:ea typeface="Calibri" panose="020F0502020204030204" pitchFamily="34" charset="0"/>
                <a:cs typeface="Arial" panose="020B0604020202020204" pitchFamily="34" charset="0"/>
              </a:rPr>
            </a:br>
            <a:r>
              <a:rPr lang="en-GB" altLang="en-US" sz="1300" dirty="0">
                <a:solidFill>
                  <a:srgbClr val="1C1D1E"/>
                </a:solidFill>
                <a:ea typeface="Calibri" panose="020F0502020204030204" pitchFamily="34" charset="0"/>
                <a:cs typeface="Arial" panose="020B0604020202020204" pitchFamily="34" charset="0"/>
              </a:rPr>
              <a:t>CSL Behring Healthcare Professional Hub. Healthcare professional information videos. RiaSTAP® Fibrinogen Concentrate (Human)  [Internet]. Ottawa (CA): CSL Behring Canada; 2020 [cited 2025 Aug 19]. Available from: </a:t>
            </a:r>
            <a:r>
              <a:rPr lang="en-GB" altLang="en-US" sz="1300" dirty="0">
                <a:solidFill>
                  <a:srgbClr val="1C1D1E"/>
                </a:solidFill>
                <a:ea typeface="Calibri" panose="020F0502020204030204" pitchFamily="34" charset="0"/>
                <a:cs typeface="Arial" panose="020B0604020202020204" pitchFamily="34" charset="0"/>
                <a:hlinkClick r:id="rId8"/>
              </a:rPr>
              <a:t>https://hcp.cslbehring.ca/</a:t>
            </a:r>
            <a:r>
              <a:rPr lang="en-GB" altLang="en-US" sz="1300" dirty="0">
                <a:solidFill>
                  <a:srgbClr val="1C1D1E"/>
                </a:solidFill>
                <a:ea typeface="Calibri" panose="020F0502020204030204" pitchFamily="34" charset="0"/>
                <a:cs typeface="Arial" panose="020B0604020202020204" pitchFamily="34" charset="0"/>
              </a:rPr>
              <a:t>  </a:t>
            </a:r>
            <a:r>
              <a:rPr lang="en-GB" altLang="en-US" sz="1300" i="1" dirty="0">
                <a:solidFill>
                  <a:srgbClr val="1C1D1E"/>
                </a:solidFill>
                <a:ea typeface="Calibri" panose="020F0502020204030204" pitchFamily="34" charset="0"/>
                <a:cs typeface="Arial" panose="020B0604020202020204" pitchFamily="34" charset="0"/>
              </a:rPr>
              <a:t>(Note: Click on “Products” to register for access,</a:t>
            </a:r>
            <a:r>
              <a:rPr kumimoji="0" lang="en-GB" altLang="en-US" sz="1300" b="0" i="1"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 then click on “Information and Tools”)</a:t>
            </a:r>
            <a:r>
              <a:rPr lang="en-GB" altLang="en-US" sz="1300" i="1" dirty="0">
                <a:solidFill>
                  <a:srgbClr val="1C1D1E"/>
                </a:solidFill>
                <a:ea typeface="Calibri" panose="020F0502020204030204" pitchFamily="34" charset="0"/>
                <a:cs typeface="Arial" panose="020B0604020202020204" pitchFamily="34" charset="0"/>
              </a:rPr>
              <a:t>)</a:t>
            </a:r>
            <a:br>
              <a:rPr lang="en-GB" altLang="en-US" sz="1300" i="1" dirty="0">
                <a:solidFill>
                  <a:srgbClr val="1C1D1E"/>
                </a:solidFill>
                <a:ea typeface="Calibri" panose="020F0502020204030204" pitchFamily="34" charset="0"/>
                <a:cs typeface="Arial" panose="020B0604020202020204" pitchFamily="34" charset="0"/>
              </a:rPr>
            </a:br>
            <a:br>
              <a:rPr lang="en-GB" altLang="en-US" sz="1300" i="1" dirty="0">
                <a:solidFill>
                  <a:srgbClr val="1C1D1E"/>
                </a:solidFill>
                <a:ea typeface="Calibri" panose="020F0502020204030204" pitchFamily="34" charset="0"/>
                <a:cs typeface="Arial" panose="020B0604020202020204" pitchFamily="34" charset="0"/>
              </a:rPr>
            </a:br>
            <a:r>
              <a:rPr lang="en-US" sz="1300" dirty="0">
                <a:effectLst/>
                <a:ea typeface="Calibri" panose="020F0502020204030204" pitchFamily="34" charset="0"/>
                <a:cs typeface="Times New Roman" panose="02020603050405020304" pitchFamily="18" charset="0"/>
              </a:rPr>
              <a:t>National Advisory Committee on Blood and Blood Products. Guidelines &amp; recommendations NAC statement on clinical equivalency of select fractionated plasma protein products [Internet]. [Place unknown]: National Advisory Committee on Blood and Blood Products; 2022 Jan 17 [cited 2025 Aug 12]. </a:t>
            </a:r>
            <a:br>
              <a:rPr lang="en-US" sz="1300" dirty="0">
                <a:effectLst/>
                <a:ea typeface="Calibri" panose="020F0502020204030204" pitchFamily="34" charset="0"/>
                <a:cs typeface="Times New Roman" panose="02020603050405020304" pitchFamily="18" charset="0"/>
              </a:rPr>
            </a:br>
            <a:r>
              <a:rPr lang="en-US" sz="1300" dirty="0">
                <a:effectLst/>
                <a:ea typeface="Calibri" panose="020F0502020204030204" pitchFamily="34" charset="0"/>
                <a:cs typeface="Times New Roman" panose="02020603050405020304" pitchFamily="18" charset="0"/>
              </a:rPr>
              <a:t>Available from: </a:t>
            </a:r>
            <a:r>
              <a:rPr lang="en-US" sz="1300" u="sng" dirty="0">
                <a:solidFill>
                  <a:srgbClr val="0563C1"/>
                </a:solidFill>
                <a:effectLst/>
                <a:ea typeface="Calibri" panose="020F0502020204030204" pitchFamily="34" charset="0"/>
                <a:cs typeface="Times New Roman" panose="02020603050405020304" pitchFamily="18" charset="0"/>
                <a:hlinkClick r:id="rId9"/>
              </a:rPr>
              <a:t>https://nacblood.ca/en/resource/nac-statement-clinical-equivalency-select-fractionated-plasma-protein-products</a:t>
            </a:r>
            <a:br>
              <a:rPr lang="en-US" sz="1300" u="sng" dirty="0">
                <a:solidFill>
                  <a:srgbClr val="0563C1"/>
                </a:solidFill>
                <a:effectLst/>
                <a:ea typeface="Calibri" panose="020F0502020204030204" pitchFamily="34" charset="0"/>
                <a:cs typeface="Times New Roman" panose="02020603050405020304" pitchFamily="18" charset="0"/>
              </a:rPr>
            </a:br>
            <a:br>
              <a:rPr lang="en-CA" sz="1300" u="sng" dirty="0">
                <a:solidFill>
                  <a:srgbClr val="0563C1"/>
                </a:solidFill>
                <a:ea typeface="Calibri" panose="020F0502020204030204" pitchFamily="34" charset="0"/>
                <a:cs typeface="Times New Roman" panose="02020603050405020304" pitchFamily="18" charset="0"/>
              </a:rPr>
            </a:br>
            <a:r>
              <a:rPr kumimoji="0" lang="en-US" sz="13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National Advisory Committee on Blood and Blood Products. Guidelines &amp; recommendations </a:t>
            </a:r>
            <a:r>
              <a:rPr kumimoji="0" lang="en-CA" sz="13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NAC statement on fibrinogen concentrate use in acquired hypofibrinogenemia</a:t>
            </a:r>
            <a:r>
              <a:rPr kumimoji="0" lang="en-US" sz="13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[Internet]. [Place unknown]: National Advisory Committee on Blood and Blood Products; 2014 Dec 15 [revised 2025 Feb 26; cited 2025 Aug 12]. Available from: </a:t>
            </a:r>
            <a:r>
              <a:rPr kumimoji="0" lang="en-US" sz="13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10"/>
              </a:rPr>
              <a:t>https://nacblood.ca/en/resource/nac-statement-fibrinogen-concentrate-use-acquired-hypofibrinogenemia</a:t>
            </a:r>
            <a:endParaRPr kumimoji="0" lang="en-US" sz="13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indent="0">
              <a:lnSpc>
                <a:spcPct val="107000"/>
              </a:lnSpc>
              <a:spcAft>
                <a:spcPts val="800"/>
              </a:spcAft>
              <a:buNone/>
            </a:pPr>
            <a:br>
              <a:rPr lang="en-CA" sz="1300" u="sng" dirty="0">
                <a:solidFill>
                  <a:srgbClr val="0563C1"/>
                </a:solidFill>
                <a:ea typeface="Calibri" panose="020F0502020204030204" pitchFamily="34" charset="0"/>
                <a:cs typeface="Times New Roman" panose="02020603050405020304" pitchFamily="18" charset="0"/>
              </a:rPr>
            </a:br>
            <a:br>
              <a:rPr lang="en-GB" sz="1100" i="1" u="sng" dirty="0">
                <a:solidFill>
                  <a:srgbClr val="1C1D1E"/>
                </a:solidFill>
                <a:effectLst/>
                <a:ea typeface="Calibri" panose="020F0502020204030204" pitchFamily="34" charset="0"/>
                <a:cs typeface="Arial" panose="020B0604020202020204" pitchFamily="34" charset="0"/>
              </a:rPr>
            </a:br>
            <a:br>
              <a:rPr lang="en-GB" sz="1100" i="1" u="sng" dirty="0">
                <a:solidFill>
                  <a:srgbClr val="1C1D1E"/>
                </a:solidFill>
                <a:effectLst/>
                <a:ea typeface="Calibri" panose="020F0502020204030204" pitchFamily="34" charset="0"/>
                <a:cs typeface="Arial" panose="020B0604020202020204" pitchFamily="34" charset="0"/>
              </a:rPr>
            </a:br>
            <a:br>
              <a:rPr kumimoji="0" lang="en-GB" altLang="en-US" sz="1100" b="0" i="1" u="none" strike="noStrike" kern="1200" cap="none" spc="0" normalizeH="0" baseline="0" noProof="0" dirty="0">
                <a:ln>
                  <a:noFill/>
                </a:ln>
                <a:solidFill>
                  <a:srgbClr val="1C1D1E"/>
                </a:solidFill>
                <a:effectLst/>
                <a:uLnTx/>
                <a:uFillTx/>
                <a:ea typeface="Calibri" panose="020F0502020204030204" pitchFamily="34" charset="0"/>
                <a:cs typeface="Arial" panose="020B0604020202020204" pitchFamily="34" charset="0"/>
              </a:rPr>
            </a:br>
            <a:endParaRPr lang="en-CA" sz="11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0701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1139"/>
            <a:ext cx="10515600" cy="650505"/>
          </a:xfrm>
        </p:spPr>
        <p:txBody>
          <a:bodyPr>
            <a:normAutofit/>
          </a:bodyPr>
          <a:lstStyle/>
          <a:p>
            <a:r>
              <a:rPr kumimoji="0" lang="en-CA" sz="2400" b="1" u="none" strike="noStrike" kern="1200" cap="none" spc="0" normalizeH="0" baseline="0" noProof="0" dirty="0">
                <a:ln>
                  <a:noFill/>
                </a:ln>
                <a:effectLst/>
                <a:uLnTx/>
                <a:uFillTx/>
                <a:latin typeface="Calibri Light" panose="020F0302020204030204"/>
                <a:ea typeface="+mj-ea"/>
                <a:cs typeface="+mj-cs"/>
              </a:rPr>
              <a:t>References (2) </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77007" y="694749"/>
            <a:ext cx="10837986" cy="6026726"/>
          </a:xfrm>
        </p:spPr>
        <p:txBody>
          <a:bodyPr>
            <a:normAutofit lnSpcReduction="10000"/>
          </a:bodyPr>
          <a:lstStyle/>
          <a:p>
            <a:pPr marL="0" marR="287020" indent="0">
              <a:buNone/>
            </a:pPr>
            <a:r>
              <a:rPr kumimoji="0" lang="en-US" sz="13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National Advisory Committee on Blood and Blood Products. Guidelines &amp; recommendations </a:t>
            </a:r>
            <a:r>
              <a:rPr kumimoji="0" lang="en-CA" sz="13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Recommendations for Use of Prothrombin Complex Concentrates in Canada </a:t>
            </a:r>
            <a:r>
              <a:rPr kumimoji="0" lang="en-US" sz="13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[Internet]. [Place unknown]: National Advisory Committee on Blood and Blood Products; 2008 Sep 16 [2022 Feb 1; cited 2025 Aug 12]. Available from: </a:t>
            </a:r>
            <a:r>
              <a:rPr kumimoji="0" lang="en-US" sz="1300" b="0" i="0" u="sng" strike="noStrike" kern="1200" cap="none" spc="0" normalizeH="0" baseline="0" noProof="0" dirty="0">
                <a:ln>
                  <a:noFill/>
                </a:ln>
                <a:solidFill>
                  <a:srgbClr val="0563C1"/>
                </a:solidFill>
                <a:effectLst/>
                <a:uLnTx/>
                <a:uFillTx/>
                <a:ea typeface="Calibri" panose="020F0502020204030204" pitchFamily="34" charset="0"/>
                <a:cs typeface="Times New Roman" panose="02020603050405020304" pitchFamily="18" charset="0"/>
                <a:hlinkClick r:id="rId3"/>
              </a:rPr>
              <a:t>https://nacblood.ca/en/resource/recommendations-use-prothrombin-complex-concentrates-canada</a:t>
            </a:r>
            <a:endParaRPr kumimoji="0" lang="en-GB" altLang="en-US" sz="1300" b="0" i="0" u="none" strike="noStrike" kern="1200" cap="none" spc="0" normalizeH="0" baseline="0" noProof="0" dirty="0">
              <a:ln>
                <a:noFill/>
              </a:ln>
              <a:solidFill>
                <a:srgbClr val="1C1D1E"/>
              </a:solidFill>
              <a:effectLst/>
              <a:uLnTx/>
              <a:uFillTx/>
              <a:ea typeface="Calibri" panose="020F0502020204030204" pitchFamily="34" charset="0"/>
              <a:cs typeface="Arial" panose="020B0604020202020204" pitchFamily="34" charset="0"/>
            </a:endParaRPr>
          </a:p>
          <a:p>
            <a:pPr marL="0" marR="287020" indent="0">
              <a:buNone/>
            </a:pPr>
            <a:r>
              <a:rPr kumimoji="0" lang="en-GB" altLang="en-US" sz="1300" b="0" i="0" u="none" strike="noStrike" kern="1200" cap="none" spc="0" normalizeH="0" baseline="0" noProof="0" dirty="0">
                <a:ln>
                  <a:noFill/>
                </a:ln>
                <a:solidFill>
                  <a:srgbClr val="1C1D1E"/>
                </a:solidFill>
                <a:effectLst/>
                <a:uLnTx/>
                <a:uFillTx/>
                <a:ea typeface="Calibri" panose="020F0502020204030204" pitchFamily="34" charset="0"/>
                <a:cs typeface="Arial" panose="020B0604020202020204" pitchFamily="34" charset="0"/>
              </a:rPr>
              <a:t>National Standard of Canada Canadian Standards Association (CA). Blood and blood components. Toronto ON; 2025 Mar; cited 2025 Aug 12. 166 p. Report No.: CAN/CSA-902:25. Available from: </a:t>
            </a:r>
            <a:r>
              <a:rPr kumimoji="0" lang="en-GB" altLang="en-US" sz="1300" b="0" i="0" u="none" strike="noStrike" kern="1200" cap="none" spc="0" normalizeH="0" baseline="0" noProof="0" dirty="0">
                <a:ln>
                  <a:noFill/>
                </a:ln>
                <a:solidFill>
                  <a:srgbClr val="1C1D1E"/>
                </a:solidFill>
                <a:effectLst/>
                <a:uLnTx/>
                <a:uFillTx/>
                <a:ea typeface="Calibri" panose="020F0502020204030204" pitchFamily="34" charset="0"/>
                <a:cs typeface="Arial" panose="020B0604020202020204" pitchFamily="34" charset="0"/>
                <a:hlinkClick r:id="rId4"/>
              </a:rPr>
              <a:t>https://community.csagroup.org/docs/DOC-126295</a:t>
            </a:r>
            <a:r>
              <a:rPr kumimoji="0" lang="en-GB" altLang="en-US" sz="1300" b="0" i="0" u="none" strike="noStrike" kern="1200" cap="none" spc="0" normalizeH="0" baseline="0" noProof="0" dirty="0">
                <a:ln>
                  <a:noFill/>
                </a:ln>
                <a:solidFill>
                  <a:srgbClr val="1C1D1E"/>
                </a:solidFill>
                <a:effectLst/>
                <a:uLnTx/>
                <a:uFillTx/>
                <a:ea typeface="Calibri" panose="020F0502020204030204" pitchFamily="34" charset="0"/>
                <a:cs typeface="Arial" panose="020B0604020202020204" pitchFamily="34" charset="0"/>
              </a:rPr>
              <a:t> </a:t>
            </a:r>
            <a:r>
              <a:rPr kumimoji="0" lang="en-GB" altLang="en-US" sz="1300" b="0" i="1" u="none" strike="noStrike" kern="1200" cap="none" spc="0" normalizeH="0" baseline="0" noProof="0" dirty="0">
                <a:ln>
                  <a:noFill/>
                </a:ln>
                <a:solidFill>
                  <a:srgbClr val="1C1D1E"/>
                </a:solidFill>
                <a:effectLst/>
                <a:uLnTx/>
                <a:uFillTx/>
                <a:ea typeface="Calibri" panose="020F0502020204030204" pitchFamily="34" charset="0"/>
                <a:cs typeface="Arial" panose="020B0604020202020204" pitchFamily="34" charset="0"/>
              </a:rPr>
              <a:t>(Note: must create a user account for access)</a:t>
            </a:r>
            <a:endParaRPr kumimoji="0" lang="en-CA" sz="1300" b="0" i="0" u="none" strike="noStrike" kern="1200" cap="none" spc="0" normalizeH="0" baseline="0" noProof="0" dirty="0">
              <a:ln>
                <a:noFill/>
              </a:ln>
              <a:solidFill>
                <a:prstClr val="black"/>
              </a:solidFill>
              <a:effectLst/>
              <a:uLnTx/>
              <a:uFillTx/>
              <a:ea typeface="+mn-ea"/>
              <a:cs typeface="+mn-cs"/>
            </a:endParaRPr>
          </a:p>
          <a:p>
            <a:pPr marL="0" marR="28702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prstClr val="black"/>
                </a:solidFill>
                <a:effectLst/>
                <a:uLnTx/>
                <a:uFillTx/>
                <a:ea typeface="+mn-ea"/>
                <a:cs typeface="+mn-cs"/>
              </a:rPr>
              <a:t>Octapharma Canada Incorporated. Fibryga® </a:t>
            </a:r>
            <a:r>
              <a:rPr lang="en-CA" sz="1300" dirty="0">
                <a:solidFill>
                  <a:prstClr val="black"/>
                </a:solidFill>
              </a:rPr>
              <a:t>v</a:t>
            </a:r>
            <a:r>
              <a:rPr kumimoji="0" lang="en-CA" sz="1300" b="0" i="0" u="none" strike="noStrike" kern="1200" cap="none" spc="0" normalizeH="0" baseline="0" noProof="0" dirty="0">
                <a:ln>
                  <a:noFill/>
                </a:ln>
                <a:solidFill>
                  <a:prstClr val="black"/>
                </a:solidFill>
                <a:effectLst/>
                <a:uLnTx/>
                <a:uFillTx/>
                <a:ea typeface="+mn-ea"/>
                <a:cs typeface="+mn-cs"/>
              </a:rPr>
              <a:t>irtual toolkit [Internet]. Toronto (CA): Octapharma; 2021 [cited 2025 Aug 19]. </a:t>
            </a:r>
            <a:br>
              <a:rPr kumimoji="0" lang="en-CA" sz="1300" b="0" i="0" u="none" strike="noStrike" kern="1200" cap="none" spc="0" normalizeH="0" baseline="0" noProof="0" dirty="0">
                <a:ln>
                  <a:noFill/>
                </a:ln>
                <a:solidFill>
                  <a:prstClr val="black"/>
                </a:solidFill>
                <a:effectLst/>
                <a:uLnTx/>
                <a:uFillTx/>
                <a:ea typeface="+mn-ea"/>
                <a:cs typeface="+mn-cs"/>
              </a:rPr>
            </a:br>
            <a:r>
              <a:rPr kumimoji="0" lang="en-CA" sz="1300" b="0" i="0" u="none" strike="noStrike" kern="1200" cap="none" spc="0" normalizeH="0" baseline="0" noProof="0" dirty="0">
                <a:ln>
                  <a:noFill/>
                </a:ln>
                <a:solidFill>
                  <a:prstClr val="black"/>
                </a:solidFill>
                <a:effectLst/>
                <a:uLnTx/>
                <a:uFillTx/>
                <a:ea typeface="+mn-ea"/>
                <a:cs typeface="+mn-cs"/>
              </a:rPr>
              <a:t>Available from: </a:t>
            </a:r>
            <a:r>
              <a:rPr kumimoji="0" lang="en-CA" sz="1300" b="0" i="0" u="none" strike="noStrike" kern="1200" cap="none" spc="0" normalizeH="0" baseline="0" noProof="0" dirty="0">
                <a:ln>
                  <a:noFill/>
                </a:ln>
                <a:solidFill>
                  <a:prstClr val="black"/>
                </a:solidFill>
                <a:effectLst/>
                <a:uLnTx/>
                <a:uFillTx/>
                <a:ea typeface="+mn-ea"/>
                <a:cs typeface="+mn-cs"/>
                <a:hlinkClick r:id="rId5"/>
              </a:rPr>
              <a:t>https://fibrygaresources.ca/fibryga-virtual-tool-kit/</a:t>
            </a:r>
            <a:br>
              <a:rPr lang="en-CA" sz="1300" dirty="0">
                <a:solidFill>
                  <a:prstClr val="black"/>
                </a:solidFill>
              </a:rPr>
            </a:br>
            <a:br>
              <a:rPr lang="en-CA" sz="1300" dirty="0">
                <a:solidFill>
                  <a:prstClr val="black"/>
                </a:solidFill>
              </a:rPr>
            </a:br>
            <a:r>
              <a:rPr lang="en-CA" sz="1300" dirty="0"/>
              <a:t>Octapharma Our Products in Canada. Fibryga® Human Fibrinogen Concentrate product monograph [Internet]. Toronto (CA): Octapharma; 2017 Jun 7 [revised 2021 Nov 25; cited 2025 Aug 19]. Available from: </a:t>
            </a:r>
            <a:r>
              <a:rPr lang="en-CA" sz="1300" dirty="0">
                <a:hlinkClick r:id="rId6"/>
              </a:rPr>
              <a:t>https://transfusionontario.org/en/fibryga-human-fibrinogen-concentrate-product-monograph/</a:t>
            </a:r>
            <a:r>
              <a:rPr lang="en-CA" sz="1300" dirty="0"/>
              <a:t> </a:t>
            </a:r>
            <a:r>
              <a:rPr kumimoji="0" lang="en-GB" altLang="en-US" sz="1300" b="0" i="1"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(Note: includes information for the Octajet® transfer device)</a:t>
            </a:r>
            <a:endPar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28702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1300" dirty="0"/>
              <a:t>Octapharma Our Products in Canada. Fibryga® Human Fibrinogen Concentrate product monograph [Internet]. Toronto (CA): Octapharma; 2017 Jun 7 [revised 2024 Oct 24; cited 2025 Aug 21]. Available from</a:t>
            </a:r>
            <a:r>
              <a:rPr lang="en-CA" sz="1400" dirty="0"/>
              <a:t>:</a:t>
            </a:r>
            <a:r>
              <a:rPr lang="en-CA" sz="1300" dirty="0"/>
              <a:t> </a:t>
            </a:r>
            <a:r>
              <a:rPr lang="en-CA" sz="1300" dirty="0">
                <a:hlinkClick r:id="rId7"/>
              </a:rPr>
              <a:t>https://www.octapharma.ca/api/download/x/cb340082a5/fibryga_en_oct-24-2024.pdf</a:t>
            </a:r>
            <a:r>
              <a:rPr lang="en-CA" sz="1300" dirty="0"/>
              <a:t> </a:t>
            </a:r>
            <a:br>
              <a:rPr lang="en-CA" sz="1300" dirty="0"/>
            </a:br>
            <a:r>
              <a:rPr kumimoji="0" lang="en-GB" altLang="en-US" sz="1300" b="0" i="1"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(Note: includes information for the Nextaro® transfer device)</a:t>
            </a:r>
            <a:endParaRPr lang="en-CA" sz="1300" dirty="0"/>
          </a:p>
          <a:p>
            <a:pPr marL="0" marR="28702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prstClr val="black"/>
                </a:solidFill>
                <a:effectLst/>
                <a:uLnTx/>
                <a:uFillTx/>
                <a:ea typeface="+mn-ea"/>
                <a:cs typeface="+mn-cs"/>
              </a:rPr>
              <a:t>Octapharma Our Products in Canada. </a:t>
            </a:r>
            <a:r>
              <a:rPr lang="en-CA" sz="1300" dirty="0">
                <a:solidFill>
                  <a:prstClr val="black"/>
                </a:solidFill>
              </a:rPr>
              <a:t>Octaplex®</a:t>
            </a:r>
            <a:r>
              <a:rPr kumimoji="0" lang="en-CA" sz="1300" b="0" i="0" u="none" strike="noStrike" kern="1200" cap="none" spc="0" normalizeH="0" baseline="0" noProof="0" dirty="0">
                <a:ln>
                  <a:noFill/>
                </a:ln>
                <a:solidFill>
                  <a:prstClr val="black"/>
                </a:solidFill>
                <a:effectLst/>
                <a:uLnTx/>
                <a:uFillTx/>
                <a:ea typeface="+mn-ea"/>
                <a:cs typeface="+mn-cs"/>
              </a:rPr>
              <a:t> Human prothrombin </a:t>
            </a:r>
            <a:r>
              <a:rPr lang="en-CA" sz="1300" dirty="0">
                <a:solidFill>
                  <a:prstClr val="black"/>
                </a:solidFill>
              </a:rPr>
              <a:t>c</a:t>
            </a:r>
            <a:r>
              <a:rPr kumimoji="0" lang="en-CA" sz="1300" b="0" i="0" u="none" strike="noStrike" kern="1200" cap="none" spc="0" normalizeH="0" baseline="0" noProof="0" dirty="0">
                <a:ln>
                  <a:noFill/>
                </a:ln>
                <a:solidFill>
                  <a:prstClr val="black"/>
                </a:solidFill>
                <a:effectLst/>
                <a:uLnTx/>
                <a:uFillTx/>
                <a:ea typeface="+mn-ea"/>
                <a:cs typeface="+mn-cs"/>
              </a:rPr>
              <a:t>omplex </a:t>
            </a:r>
            <a:r>
              <a:rPr lang="en-CA" sz="1300" dirty="0">
                <a:solidFill>
                  <a:prstClr val="black"/>
                </a:solidFill>
              </a:rPr>
              <a:t>c</a:t>
            </a:r>
            <a:r>
              <a:rPr kumimoji="0" lang="en-CA" sz="1300" b="0" i="0" u="none" strike="noStrike" kern="1200" cap="none" spc="0" normalizeH="0" baseline="0" noProof="0" dirty="0">
                <a:ln>
                  <a:noFill/>
                </a:ln>
                <a:solidFill>
                  <a:prstClr val="black"/>
                </a:solidFill>
                <a:effectLst/>
                <a:uLnTx/>
                <a:uFillTx/>
                <a:ea typeface="+mn-ea"/>
                <a:cs typeface="+mn-cs"/>
              </a:rPr>
              <a:t>oncentrate product monograph [Internet]. Toronto (CA): Octapharma; 2017 Oct 24 [cited 2025 Aug 19]. Available from: </a:t>
            </a:r>
            <a:r>
              <a:rPr kumimoji="0" lang="en-CA" sz="1300" b="0" i="0" u="none" strike="noStrike" kern="1200" cap="none" spc="0" normalizeH="0" baseline="0" noProof="0" dirty="0">
                <a:ln>
                  <a:noFill/>
                </a:ln>
                <a:solidFill>
                  <a:prstClr val="black"/>
                </a:solidFill>
                <a:effectLst/>
                <a:uLnTx/>
                <a:uFillTx/>
                <a:ea typeface="+mn-ea"/>
                <a:cs typeface="+mn-cs"/>
                <a:hlinkClick r:id="rId8"/>
              </a:rPr>
              <a:t>https://transfusionontario.org/en/octaplex-human-prothrombin-complex-product-monograph/</a:t>
            </a:r>
            <a:r>
              <a:rPr lang="en-CA" sz="1300" dirty="0">
                <a:solidFill>
                  <a:prstClr val="black"/>
                </a:solidFill>
              </a:rPr>
              <a:t> </a:t>
            </a:r>
            <a:br>
              <a:rPr lang="en-CA" sz="1300" dirty="0">
                <a:solidFill>
                  <a:prstClr val="black"/>
                </a:solidFill>
              </a:rPr>
            </a:br>
            <a:r>
              <a:rPr kumimoji="0" lang="en-GB" altLang="en-US" sz="1300" b="0" i="1"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(Note: includes information for the Mix2Vial™ transfer set)</a:t>
            </a:r>
            <a:br>
              <a:rPr lang="en-CA" sz="1300" noProof="0" dirty="0"/>
            </a:br>
            <a:br>
              <a:rPr lang="en-CA" sz="1300" noProof="0" dirty="0"/>
            </a:br>
            <a: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rPr>
              <a:t>Octapharma Our Products in Canada. Octaplex® Human prothrombin complex concentrate product monograph [Internet]. Toronto (CA): Octapharma; 2007 May 1 [revised 2024 Nov 21; cited 2025 Aug 21]. Available from: </a:t>
            </a:r>
            <a: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https://www.octapharma.ca/api/download/x/44155ff142/octaplex_en_nov-21-2024.pdf</a:t>
            </a:r>
            <a:r>
              <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altLang="en-US" sz="1300" b="0" i="1" u="none" strike="noStrike" kern="1200" cap="none" spc="0" normalizeH="0" baseline="0" noProof="0" dirty="0">
                <a:ln>
                  <a:noFill/>
                </a:ln>
                <a:solidFill>
                  <a:srgbClr val="1C1D1E"/>
                </a:solidFill>
                <a:effectLst/>
                <a:uLnTx/>
                <a:uFillTx/>
                <a:latin typeface="Calibri" panose="020F0502020204030204"/>
                <a:ea typeface="Calibri" panose="020F0502020204030204" pitchFamily="34" charset="0"/>
                <a:cs typeface="Arial" panose="020B0604020202020204" pitchFamily="34" charset="0"/>
              </a:rPr>
              <a:t>(Note: includes information for the Nextaro® transfer device)</a:t>
            </a:r>
            <a:endParaRPr kumimoji="0" lang="en-CA"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287020" indent="0">
              <a:buNone/>
            </a:pPr>
            <a:r>
              <a:rPr kumimoji="0" lang="en-CA" sz="1300" b="0" i="0" u="none" strike="noStrike" kern="1200" cap="none" spc="0" normalizeH="0" baseline="0" noProof="0" dirty="0">
                <a:ln>
                  <a:noFill/>
                </a:ln>
                <a:solidFill>
                  <a:prstClr val="black"/>
                </a:solidFill>
                <a:effectLst/>
                <a:uLnTx/>
                <a:uFillTx/>
                <a:ea typeface="+mn-ea"/>
                <a:cs typeface="+mn-cs"/>
              </a:rPr>
              <a:t>Octapharma Products. Our product portfolio Octaplex® [Internet]. Toronto (CA): Octapharma; 2022 [cited 2025 Aug 19]. </a:t>
            </a:r>
            <a:br>
              <a:rPr kumimoji="0" lang="en-CA" sz="1300" b="0" i="0" u="none" strike="noStrike" kern="1200" cap="none" spc="0" normalizeH="0" baseline="0" noProof="0" dirty="0">
                <a:ln>
                  <a:noFill/>
                </a:ln>
                <a:solidFill>
                  <a:prstClr val="black"/>
                </a:solidFill>
                <a:effectLst/>
                <a:uLnTx/>
                <a:uFillTx/>
                <a:ea typeface="+mn-ea"/>
                <a:cs typeface="+mn-cs"/>
              </a:rPr>
            </a:br>
            <a:r>
              <a:rPr kumimoji="0" lang="en-CA" sz="1300" b="0" i="0" u="none" strike="noStrike" kern="1200" cap="none" spc="0" normalizeH="0" baseline="0" noProof="0" dirty="0">
                <a:ln>
                  <a:noFill/>
                </a:ln>
                <a:solidFill>
                  <a:prstClr val="black"/>
                </a:solidFill>
                <a:effectLst/>
                <a:uLnTx/>
                <a:uFillTx/>
                <a:ea typeface="+mn-ea"/>
                <a:cs typeface="+mn-cs"/>
              </a:rPr>
              <a:t>Available from: </a:t>
            </a:r>
            <a:r>
              <a:rPr kumimoji="0" lang="en-CA" sz="1300" b="0" i="0" u="none" strike="noStrike" kern="1200" cap="none" spc="0" normalizeH="0" baseline="0" noProof="0" dirty="0">
                <a:ln>
                  <a:noFill/>
                </a:ln>
                <a:solidFill>
                  <a:prstClr val="black"/>
                </a:solidFill>
                <a:effectLst/>
                <a:uLnTx/>
                <a:uFillTx/>
                <a:ea typeface="+mn-ea"/>
                <a:cs typeface="+mn-cs"/>
                <a:hlinkClick r:id="rId10"/>
              </a:rPr>
              <a:t>https://www.octapharma.com/products/product-overview/octaplex</a:t>
            </a:r>
            <a:br>
              <a:rPr kumimoji="0" lang="en-CA" sz="1300" b="0" i="0" u="none" strike="noStrike" kern="1200" cap="none" spc="0" normalizeH="0" baseline="0" noProof="0" dirty="0">
                <a:ln>
                  <a:noFill/>
                </a:ln>
                <a:solidFill>
                  <a:prstClr val="black"/>
                </a:solidFill>
                <a:effectLst/>
                <a:uLnTx/>
                <a:uFillTx/>
                <a:ea typeface="+mn-ea"/>
                <a:cs typeface="+mn-cs"/>
              </a:rPr>
            </a:br>
            <a:br>
              <a:rPr kumimoji="0" lang="en-CA" sz="1300" b="0" i="0" u="none" strike="noStrike" kern="1200" cap="none" spc="0" normalizeH="0" baseline="0" noProof="0" dirty="0">
                <a:ln>
                  <a:noFill/>
                </a:ln>
                <a:solidFill>
                  <a:prstClr val="black"/>
                </a:solidFill>
                <a:effectLst/>
                <a:uLnTx/>
                <a:uFillTx/>
                <a:ea typeface="+mn-ea"/>
                <a:cs typeface="+mn-cs"/>
              </a:rPr>
            </a:br>
            <a:r>
              <a:rPr kumimoji="0" lang="en-GB" altLang="en-US" sz="1300" b="0" i="0" u="none" strike="noStrike" kern="12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Ontario Regional Blood Coordinating Network.</a:t>
            </a:r>
            <a:r>
              <a:rPr kumimoji="0" lang="en-CA" altLang="en-US" sz="1300" b="0" i="0" u="none" strike="noStrike" kern="12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 Bloody easy blood administration. version 3</a:t>
            </a:r>
            <a:r>
              <a:rPr kumimoji="0" lang="fr-FR" altLang="en-US" sz="1300" b="0" i="0" u="none" strike="noStrike" kern="1200" cap="none" spc="0" normalizeH="0" baseline="0" noProof="0" dirty="0">
                <a:ln>
                  <a:noFill/>
                </a:ln>
                <a:solidFill>
                  <a:srgbClr val="000000"/>
                </a:solidFill>
                <a:effectLst/>
                <a:uLnTx/>
                <a:uFillTx/>
                <a:ea typeface="+mn-ea"/>
                <a:cs typeface="Arial" panose="020B0604020202020204" pitchFamily="34" charset="0"/>
              </a:rPr>
              <a:t>.</a:t>
            </a:r>
            <a:r>
              <a:rPr kumimoji="0" lang="en-GB" altLang="en-US" sz="1300" b="0" i="0" u="none" strike="noStrike" kern="1200" cap="none" spc="0" normalizeH="0" baseline="0" noProof="0" dirty="0">
                <a:ln>
                  <a:noFill/>
                </a:ln>
                <a:solidFill>
                  <a:srgbClr val="000000"/>
                </a:solidFill>
                <a:effectLst/>
                <a:uLnTx/>
                <a:uFillTx/>
                <a:ea typeface="+mn-ea"/>
                <a:cs typeface="Arial" panose="020B0604020202020204" pitchFamily="34" charset="0"/>
              </a:rPr>
              <a:t> </a:t>
            </a:r>
            <a:r>
              <a:rPr kumimoji="0" lang="en-CA" altLang="en-US" sz="1300" b="0" i="0" u="none" strike="noStrike" kern="1200" cap="none" spc="0" normalizeH="0" baseline="0" noProof="0" dirty="0">
                <a:ln>
                  <a:noFill/>
                </a:ln>
                <a:solidFill>
                  <a:srgbClr val="1C1D1E"/>
                </a:solidFill>
                <a:effectLst/>
                <a:uLnTx/>
                <a:uFillTx/>
                <a:ea typeface="+mn-ea"/>
                <a:cs typeface="Arial" panose="020B0604020202020204" pitchFamily="34" charset="0"/>
              </a:rPr>
              <a:t>Toronto: Ontario Regional Blood Coordinating Network; 2020 [cited 2025 Aug </a:t>
            </a:r>
            <a:r>
              <a:rPr lang="en-CA" altLang="en-US" sz="1300" dirty="0">
                <a:solidFill>
                  <a:srgbClr val="1C1D1E"/>
                </a:solidFill>
                <a:cs typeface="Arial" panose="020B0604020202020204" pitchFamily="34" charset="0"/>
              </a:rPr>
              <a:t>12</a:t>
            </a:r>
            <a:r>
              <a:rPr kumimoji="0" lang="en-CA" altLang="en-US" sz="1300" b="0" i="0" u="none" strike="noStrike" kern="1200" cap="none" spc="0" normalizeH="0" baseline="0" noProof="0" dirty="0">
                <a:ln>
                  <a:noFill/>
                </a:ln>
                <a:solidFill>
                  <a:srgbClr val="1C1D1E"/>
                </a:solidFill>
                <a:effectLst/>
                <a:uLnTx/>
                <a:uFillTx/>
                <a:ea typeface="+mn-ea"/>
                <a:cs typeface="Arial" panose="020B0604020202020204" pitchFamily="34" charset="0"/>
              </a:rPr>
              <a:t>]. 146p. Available from: </a:t>
            </a:r>
            <a:r>
              <a:rPr kumimoji="0" lang="en-CA" altLang="en-US" sz="1300" b="0" i="0" u="none" strike="noStrike" kern="1200" cap="none" spc="0" normalizeH="0" baseline="0" noProof="0" dirty="0">
                <a:ln>
                  <a:noFill/>
                </a:ln>
                <a:solidFill>
                  <a:srgbClr val="1C1D1E"/>
                </a:solidFill>
                <a:effectLst/>
                <a:uLnTx/>
                <a:uFillTx/>
                <a:ea typeface="+mn-ea"/>
                <a:cs typeface="Arial" panose="020B0604020202020204" pitchFamily="34" charset="0"/>
                <a:hlinkClick r:id="rId11"/>
              </a:rPr>
              <a:t>https://transfusionontario.org/en/category/bloody-easy-e-tools-publications/bloody-easy-blood-administration/</a:t>
            </a:r>
            <a:br>
              <a:rPr kumimoji="0" lang="en-CA" altLang="en-US" sz="1300" b="0" i="0" u="none" strike="noStrike" kern="1200" cap="none" spc="0" normalizeH="0" baseline="0" noProof="0" dirty="0">
                <a:ln>
                  <a:noFill/>
                </a:ln>
                <a:solidFill>
                  <a:srgbClr val="1C1D1E"/>
                </a:solidFill>
                <a:effectLst/>
                <a:uLnTx/>
                <a:uFillTx/>
                <a:ea typeface="+mn-ea"/>
                <a:cs typeface="Arial" panose="020B0604020202020204" pitchFamily="34" charset="0"/>
              </a:rPr>
            </a:br>
            <a:br>
              <a:rPr kumimoji="0" lang="en-CA" altLang="en-US" sz="1300" b="0" i="0" u="none" strike="noStrike" kern="1200" cap="none" spc="0" normalizeH="0" baseline="0" noProof="0" dirty="0">
                <a:ln>
                  <a:noFill/>
                </a:ln>
                <a:solidFill>
                  <a:srgbClr val="1C1D1E"/>
                </a:solidFill>
                <a:effectLst/>
                <a:uLnTx/>
                <a:uFillTx/>
                <a:ea typeface="+mn-ea"/>
                <a:cs typeface="Arial" panose="020B0604020202020204" pitchFamily="34" charset="0"/>
              </a:rPr>
            </a:br>
            <a:r>
              <a:rPr lang="en-US" sz="1300" dirty="0">
                <a:effectLst/>
                <a:ea typeface="Calibri" panose="020F0502020204030204" pitchFamily="34" charset="0"/>
                <a:cs typeface="Times New Roman" panose="02020603050405020304" pitchFamily="18" charset="0"/>
              </a:rPr>
              <a:t>Ontario Regional Blood Coordinating Network. Provincial massive hemorrhage toolkit [Internet]. Toronto ON; Ontario Regional Blood Coordinating Network; 2020 Jul [cited 2025 Aug 1</a:t>
            </a:r>
            <a:r>
              <a:rPr lang="en-US" sz="1300" dirty="0">
                <a:ea typeface="Calibri" panose="020F0502020204030204" pitchFamily="34" charset="0"/>
                <a:cs typeface="Times New Roman" panose="02020603050405020304" pitchFamily="18" charset="0"/>
              </a:rPr>
              <a:t>2</a:t>
            </a:r>
            <a:r>
              <a:rPr lang="en-US" sz="1300" dirty="0">
                <a:effectLst/>
                <a:ea typeface="Calibri" panose="020F0502020204030204" pitchFamily="34" charset="0"/>
                <a:cs typeface="Times New Roman" panose="02020603050405020304" pitchFamily="18" charset="0"/>
              </a:rPr>
              <a:t>]. Available from: </a:t>
            </a:r>
            <a:r>
              <a:rPr lang="en-US" sz="1300" u="sng" dirty="0">
                <a:solidFill>
                  <a:srgbClr val="0563C1"/>
                </a:solidFill>
                <a:effectLst/>
                <a:ea typeface="Calibri" panose="020F0502020204030204" pitchFamily="34" charset="0"/>
                <a:cs typeface="Times New Roman" panose="02020603050405020304" pitchFamily="18" charset="0"/>
                <a:hlinkClick r:id="rId12"/>
              </a:rPr>
              <a:t>https://transfusionontario.org/wp-content/uploads/2023/02/MHP_Toolkit_v2.pdf</a:t>
            </a:r>
            <a:br>
              <a:rPr lang="en-CA" sz="1300" u="sng" dirty="0">
                <a:solidFill>
                  <a:srgbClr val="0563C1"/>
                </a:solidFill>
                <a:ea typeface="Calibri" panose="020F0502020204030204" pitchFamily="34" charset="0"/>
                <a:cs typeface="Times New Roman" panose="02020603050405020304" pitchFamily="18" charset="0"/>
              </a:rPr>
            </a:br>
            <a:br>
              <a:rPr lang="en-CA" sz="1300" u="sng" dirty="0">
                <a:solidFill>
                  <a:srgbClr val="0563C1"/>
                </a:solidFill>
                <a:ea typeface="Calibri" panose="020F0502020204030204" pitchFamily="34" charset="0"/>
                <a:cs typeface="Times New Roman" panose="02020603050405020304" pitchFamily="18" charset="0"/>
              </a:rPr>
            </a:br>
            <a:r>
              <a:rPr lang="en-US" sz="1300" dirty="0">
                <a:effectLst/>
                <a:ea typeface="Calibri" panose="020F0502020204030204" pitchFamily="34" charset="0"/>
                <a:cs typeface="Times New Roman" panose="02020603050405020304" pitchFamily="18" charset="0"/>
              </a:rPr>
              <a:t>Thrombosis Canada. Clinical guides DOACS management of bleeding [Internet]. Whitby ON : Thrombosis Canada; 2024 Aug 8 [cited 2025 Aug 12]. Available from: </a:t>
            </a:r>
            <a:r>
              <a:rPr lang="en-US" sz="1300" u="sng" dirty="0">
                <a:solidFill>
                  <a:srgbClr val="0563C1"/>
                </a:solidFill>
                <a:effectLst/>
                <a:ea typeface="Calibri" panose="020F0502020204030204" pitchFamily="34" charset="0"/>
                <a:cs typeface="Times New Roman" panose="02020603050405020304" pitchFamily="18" charset="0"/>
                <a:hlinkClick r:id="rId13"/>
              </a:rPr>
              <a:t>https://thrombosiscanada.ca/hcp/practice/clinical_guides?language=en-ca&amp;guideID=MANAGEMENTOFBLEEDINGINPATIENTS</a:t>
            </a:r>
            <a:endParaRPr lang="en-CA" sz="1300" dirty="0">
              <a:effectLst/>
              <a:ea typeface="Calibri" panose="020F0502020204030204" pitchFamily="34" charset="0"/>
              <a:cs typeface="Times New Roman" panose="02020603050405020304" pitchFamily="18" charset="0"/>
            </a:endParaRPr>
          </a:p>
          <a:p>
            <a:pPr marL="0" indent="0">
              <a:buNone/>
            </a:pPr>
            <a:endParaRPr kumimoji="0" lang="en-CA" sz="1300" b="0" i="0" u="none" strike="noStrike" kern="1200" cap="none" spc="0" normalizeH="0" baseline="0" noProof="0" dirty="0">
              <a:ln>
                <a:noFill/>
              </a:ln>
              <a:solidFill>
                <a:prstClr val="black"/>
              </a:solidFill>
              <a:effectLst/>
              <a:uLnTx/>
              <a:uFillTx/>
              <a:ea typeface="+mn-ea"/>
              <a:cs typeface="+mn-cs"/>
            </a:endParaRPr>
          </a:p>
          <a:p>
            <a:pPr marL="0" indent="0">
              <a:buNone/>
            </a:pPr>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5319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0"/>
            <a:ext cx="10515600" cy="1325563"/>
          </a:xfrm>
        </p:spPr>
        <p:txBody>
          <a:bodyPr>
            <a:normAutofit/>
          </a:bodyPr>
          <a:lstStyle/>
          <a:p>
            <a:r>
              <a:rPr lang="en-CA" sz="2400" b="1" dirty="0"/>
              <a:t>Acknowledgements</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721129" y="1085370"/>
            <a:ext cx="10749742" cy="5636105"/>
          </a:xfrm>
        </p:spPr>
        <p:txBody>
          <a:bodyPr>
            <a:noAutofit/>
          </a:bodyPr>
          <a:lstStyle/>
          <a:p>
            <a:pPr marL="0" indent="0">
              <a:buNone/>
            </a:pPr>
            <a:r>
              <a:rPr lang="en-CA" sz="1600" dirty="0">
                <a:ea typeface="Calibri" panose="020F0502020204030204" pitchFamily="34" charset="0"/>
                <a:cs typeface="Times New Roman" panose="02020603050405020304" pitchFamily="18" charset="0"/>
              </a:rPr>
              <a:t>The Ontario Regional Blood Coordinating Network (ORBCoN) gratefully acknowledges funding support provided by the Ontario Ministry of Health. The views expressed in this presentation are those of the authors and of ORBCoN and do not necessarily reflect those of the Ontario Ministry of Health or the Government of Ontario. </a:t>
            </a:r>
          </a:p>
          <a:p>
            <a:pPr marL="0" indent="0">
              <a:buNone/>
            </a:pPr>
            <a:br>
              <a:rPr lang="en-CA" sz="1600" dirty="0">
                <a:ea typeface="Calibri" panose="020F0502020204030204" pitchFamily="34" charset="0"/>
                <a:cs typeface="Times New Roman" panose="02020603050405020304" pitchFamily="18" charset="0"/>
              </a:rPr>
            </a:br>
            <a:r>
              <a:rPr lang="en-CA" sz="1600" dirty="0">
                <a:ea typeface="Calibri" panose="020F0502020204030204" pitchFamily="34" charset="0"/>
                <a:cs typeface="Times New Roman" panose="02020603050405020304" pitchFamily="18" charset="0"/>
              </a:rPr>
              <a:t>ORBCoN is indebted to Octapharma and CSL Behring for their collaboration and sharing of the graphics utilized in the product modules.</a:t>
            </a:r>
          </a:p>
          <a:p>
            <a:pPr marL="0" indent="0">
              <a:buNone/>
            </a:pPr>
            <a:r>
              <a:rPr lang="en-CA" sz="1600" dirty="0">
                <a:ea typeface="Calibri" panose="020F0502020204030204" pitchFamily="34" charset="0"/>
                <a:cs typeface="Times New Roman" panose="02020603050405020304" pitchFamily="18" charset="0"/>
              </a:rPr>
              <a:t>A special note of appreciation to the following hospitals and their staff for their expert review:</a:t>
            </a:r>
          </a:p>
          <a:p>
            <a:r>
              <a:rPr lang="en-GB" sz="1600" b="1" dirty="0"/>
              <a:t>Guelph General Hospital, Guelph</a:t>
            </a:r>
          </a:p>
          <a:p>
            <a:pPr lvl="1">
              <a:buSzPct val="75000"/>
              <a:buFont typeface="Courier New" panose="02070309020205020404" pitchFamily="49" charset="0"/>
              <a:buChar char="o"/>
            </a:pPr>
            <a:r>
              <a:rPr lang="en-GB" sz="1600" dirty="0"/>
              <a:t>Sandra Bakker, MLT, Charge Technologist, Transfusion Medicine. </a:t>
            </a:r>
          </a:p>
          <a:p>
            <a:r>
              <a:rPr lang="en-GB" sz="1600" b="1" dirty="0"/>
              <a:t>Health Sciences North, Sudbury </a:t>
            </a:r>
            <a:endParaRPr lang="en-GB" sz="1600" dirty="0"/>
          </a:p>
          <a:p>
            <a:pPr lvl="1">
              <a:buSzPct val="75000"/>
              <a:buFont typeface="Courier New" panose="02070309020205020404" pitchFamily="49" charset="0"/>
              <a:buChar char="o"/>
            </a:pPr>
            <a:r>
              <a:rPr lang="en-GB" sz="1600" dirty="0"/>
              <a:t>Marvin Jones, MLT, BSc (MLS), Charge Technologist, Transfusion Medicine.</a:t>
            </a:r>
          </a:p>
          <a:p>
            <a:pPr lvl="1">
              <a:buSzPct val="75000"/>
              <a:buFont typeface="Courier New" panose="02070309020205020404" pitchFamily="49" charset="0"/>
              <a:buChar char="o"/>
            </a:pPr>
            <a:r>
              <a:rPr lang="en-GB" sz="1600" dirty="0"/>
              <a:t>Renee Fillier, RN, MN, CNCC(C), Virtual Critical Care and CCRT Clinician, Critical Care Program.</a:t>
            </a:r>
          </a:p>
          <a:p>
            <a:r>
              <a:rPr lang="en-GB" sz="1600" b="1" dirty="0"/>
              <a:t>Joseph Brant Hospital, Burlington</a:t>
            </a:r>
            <a:endParaRPr lang="en-GB" sz="1600" dirty="0"/>
          </a:p>
          <a:p>
            <a:pPr lvl="1">
              <a:buSzPct val="75000"/>
              <a:buFont typeface="Courier New" panose="02070309020205020404" pitchFamily="49" charset="0"/>
              <a:buChar char="o"/>
            </a:pPr>
            <a:r>
              <a:rPr lang="en-GB" sz="1600" dirty="0"/>
              <a:t>Lynda Gaskin, MLT, Charge Technologist, Transfusion Medicine.</a:t>
            </a:r>
          </a:p>
          <a:p>
            <a:pPr lvl="1">
              <a:buSzPct val="75000"/>
              <a:buFont typeface="Courier New" panose="02070309020205020404" pitchFamily="49" charset="0"/>
              <a:buChar char="o"/>
            </a:pPr>
            <a:r>
              <a:rPr lang="en-GB" sz="1600" dirty="0"/>
              <a:t>Melany Owens, RN, BScN, MHM, Professional Practice Educator, Emergency Department &amp; Diagnostic Imaging;</a:t>
            </a:r>
            <a:br>
              <a:rPr lang="en-GB" sz="1600" dirty="0"/>
            </a:br>
            <a:r>
              <a:rPr lang="en-GB" sz="1600" dirty="0"/>
              <a:t>Assistant Clinical Professor, McMaster University School of Nursing. </a:t>
            </a:r>
          </a:p>
          <a:p>
            <a:r>
              <a:rPr lang="en-GB" sz="1600" b="1" dirty="0"/>
              <a:t>Unity Health, Toronto</a:t>
            </a:r>
            <a:endParaRPr lang="en-GB" sz="1600" dirty="0"/>
          </a:p>
          <a:p>
            <a:pPr lvl="1">
              <a:buSzPct val="75000"/>
              <a:buFont typeface="Courier New" panose="02070309020205020404" pitchFamily="49" charset="0"/>
              <a:buChar char="o"/>
            </a:pPr>
            <a:r>
              <a:rPr lang="en-US" sz="1600" dirty="0">
                <a:effectLst/>
                <a:ea typeface="PMingLiU" panose="02020500000000000000" pitchFamily="18" charset="-120"/>
                <a:cs typeface="PMingLiU" panose="02020500000000000000" pitchFamily="18" charset="-120"/>
              </a:rPr>
              <a:t>Lisa Manswell, RN, MN</a:t>
            </a:r>
            <a:r>
              <a:rPr lang="en-CA" sz="1600" dirty="0">
                <a:effectLst/>
                <a:ea typeface="PMingLiU" panose="02020500000000000000" pitchFamily="18" charset="-120"/>
                <a:cs typeface="PMingLiU" panose="02020500000000000000" pitchFamily="18" charset="-120"/>
              </a:rPr>
              <a:t>, </a:t>
            </a:r>
            <a:r>
              <a:rPr lang="en-US" sz="1600" dirty="0">
                <a:effectLst/>
                <a:ea typeface="PMingLiU" panose="02020500000000000000" pitchFamily="18" charset="-120"/>
                <a:cs typeface="PMingLiU" panose="02020500000000000000" pitchFamily="18" charset="-120"/>
              </a:rPr>
              <a:t>Transfusion Safety Nurse, St. Michael’s Hospital.</a:t>
            </a:r>
            <a:endParaRPr lang="en-CA" sz="1600" dirty="0">
              <a:effectLst/>
              <a:ea typeface="PMingLiU" panose="02020500000000000000" pitchFamily="18" charset="-120"/>
              <a:cs typeface="PMingLiU" panose="02020500000000000000" pitchFamily="18" charset="-120"/>
            </a:endParaRPr>
          </a:p>
          <a:p>
            <a:pPr marL="0" indent="0">
              <a:buNone/>
            </a:pPr>
            <a:endParaRPr lang="en-GB" sz="20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1957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A3080C1-57DA-4FE3-9F26-D7A73924DC2A}"/>
              </a:ext>
            </a:extLst>
          </p:cNvPr>
          <p:cNvSpPr>
            <a:spLocks noGrp="1" noChangeArrowheads="1"/>
          </p:cNvSpPr>
          <p:nvPr>
            <p:ph type="title"/>
          </p:nvPr>
        </p:nvSpPr>
        <p:spPr/>
        <p:txBody>
          <a:bodyPr>
            <a:normAutofit/>
          </a:bodyPr>
          <a:lstStyle/>
          <a:p>
            <a:r>
              <a:rPr lang="en-US" altLang="en-US" sz="2400" b="1" dirty="0"/>
              <a:t>General Disclaimer </a:t>
            </a:r>
          </a:p>
        </p:txBody>
      </p:sp>
      <p:sp>
        <p:nvSpPr>
          <p:cNvPr id="8195" name="Content Placeholder 2">
            <a:extLst>
              <a:ext uri="{FF2B5EF4-FFF2-40B4-BE49-F238E27FC236}">
                <a16:creationId xmlns:a16="http://schemas.microsoft.com/office/drawing/2014/main" id="{D8057F63-85D7-4E1E-865C-DAFD0AA923A1}"/>
              </a:ext>
            </a:extLst>
          </p:cNvPr>
          <p:cNvSpPr>
            <a:spLocks noGrp="1" noChangeArrowheads="1"/>
          </p:cNvSpPr>
          <p:nvPr>
            <p:ph idx="1"/>
          </p:nvPr>
        </p:nvSpPr>
        <p:spPr/>
        <p:txBody>
          <a:bodyPr/>
          <a:lstStyle/>
          <a:p>
            <a:pPr marL="0" indent="0">
              <a:buNone/>
              <a:defRPr/>
            </a:pPr>
            <a:r>
              <a:rPr lang="en-CA" sz="1900" dirty="0">
                <a:latin typeface="Calibri" panose="020F0502020204030204" pitchFamily="34" charset="0"/>
                <a:ea typeface="Times New Roman" panose="02020603050405020304" pitchFamily="18" charset="0"/>
              </a:rPr>
              <a:t>The publisher, author(s)/general editor(s) and every person involved in the creation of this resource, whether directly or indirectly, shall not be liable for any loss, injury, claim, liability or damage of any kind resulting from the use of or reliance on any information or material contained in this resource. This resource is intended for information purposes only, without any warranties of any kind. Without limitation, the resource is not intended or designed to constitute or replace medical advice or to be used for diagnosis. If specific information on personal health matters is sought, advice from a physician or other appropriate health professional should be obtained. Any decision involving patient care should be based on the judgement of the attending physician according to the needs and condition of each individual patient. The publisher, author(s)/general editor(s) and every person involved in the creation of this resource disclaim all liability in respect of the results of any actions taken in reliance upon information contained in this resource and for any errors or omissions in the resource. They expressly disclaim liability to any user/reader of the resource.</a:t>
            </a:r>
            <a:endParaRPr lang="en-CA" sz="1900" dirty="0">
              <a:latin typeface="Calibri" panose="020F0502020204030204" pitchFamily="34" charset="0"/>
              <a:ea typeface="Calibri" panose="020F0502020204030204" pitchFamily="34" charset="0"/>
            </a:endParaRPr>
          </a:p>
          <a:p>
            <a:pPr>
              <a:buFont typeface="Arial" panose="020B0604020202020204" pitchFamily="34" charset="0"/>
              <a:buChar char="•"/>
              <a:defRPr/>
            </a:pPr>
            <a:endParaRPr lang="en-CA" sz="2000" dirty="0">
              <a:ea typeface="Calibri" panose="020F0502020204030204" pitchFamily="34" charset="0"/>
              <a:cs typeface="Times New Roman" panose="02020603050405020304" pitchFamily="18" charset="0"/>
            </a:endParaRPr>
          </a:p>
          <a:p>
            <a:pPr>
              <a:defRPr/>
            </a:pPr>
            <a:endParaRPr lang="en-US" altLang="en-US" dirty="0"/>
          </a:p>
        </p:txBody>
      </p:sp>
      <p:sp>
        <p:nvSpPr>
          <p:cNvPr id="4" name="TextBox 3">
            <a:extLst>
              <a:ext uri="{FF2B5EF4-FFF2-40B4-BE49-F238E27FC236}">
                <a16:creationId xmlns:a16="http://schemas.microsoft.com/office/drawing/2014/main" id="{CC600260-3E0A-4B18-8D38-95B2AA961F49}"/>
              </a:ext>
            </a:extLst>
          </p:cNvPr>
          <p:cNvSpPr txBox="1"/>
          <p:nvPr/>
        </p:nvSpPr>
        <p:spPr>
          <a:xfrm>
            <a:off x="1564009" y="6420665"/>
            <a:ext cx="360040" cy="276999"/>
          </a:xfrm>
          <a:prstGeom prst="rect">
            <a:avLst/>
          </a:prstGeom>
          <a:noFill/>
        </p:spPr>
        <p:txBody>
          <a:bodyPr wrap="square">
            <a:spAutoFit/>
          </a:bodyPr>
          <a:lstStyle/>
          <a:p>
            <a:r>
              <a:rPr lang="en-GB" sz="1200" dirty="0">
                <a:solidFill>
                  <a:schemeClr val="bg1"/>
                </a:solidFill>
                <a:latin typeface="Arial"/>
              </a:rPr>
              <a:t>47</a:t>
            </a:r>
            <a:endParaRPr lang="en-CA" sz="1200" dirty="0">
              <a:solidFill>
                <a:schemeClr val="bg1"/>
              </a:solidFill>
            </a:endParaRPr>
          </a:p>
        </p:txBody>
      </p:sp>
      <p:sp>
        <p:nvSpPr>
          <p:cNvPr id="2" name="Slide Number Placeholder 1">
            <a:extLst>
              <a:ext uri="{FF2B5EF4-FFF2-40B4-BE49-F238E27FC236}">
                <a16:creationId xmlns:a16="http://schemas.microsoft.com/office/drawing/2014/main" id="{3CE0F311-D87C-575E-903D-F921977F5E82}"/>
              </a:ext>
            </a:extLst>
          </p:cNvPr>
          <p:cNvSpPr>
            <a:spLocks noGrp="1"/>
          </p:cNvSpPr>
          <p:nvPr>
            <p:ph type="sldNum" sz="quarter" idx="12"/>
          </p:nvPr>
        </p:nvSpPr>
        <p:spPr/>
        <p:txBody>
          <a:bodyPr/>
          <a:lstStyle/>
          <a:p>
            <a:fld id="{EB1180F1-44DF-4B69-9168-136F546BB698}" type="slidenum">
              <a:rPr lang="en-CA" smtClean="0"/>
              <a:t>129</a:t>
            </a:fld>
            <a:endParaRPr lang="en-CA" dirty="0"/>
          </a:p>
        </p:txBody>
      </p:sp>
    </p:spTree>
    <p:extLst>
      <p:ext uri="{BB962C8B-B14F-4D97-AF65-F5344CB8AC3E}">
        <p14:creationId xmlns:p14="http://schemas.microsoft.com/office/powerpoint/2010/main" val="130748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Octajet® transfer device</a:t>
            </a:r>
            <a:r>
              <a:rPr lang="en-CA" sz="2400" b="1" dirty="0"/>
              <a:t> </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13</a:t>
            </a:fld>
            <a:endParaRPr lang="en-CA" dirty="0"/>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665249" y="1745254"/>
            <a:ext cx="8280000" cy="3367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5 </a:t>
            </a:r>
            <a:br>
              <a:rPr lang="en-CA" sz="2200" b="1" dirty="0"/>
            </a:br>
            <a:r>
              <a:rPr lang="en-GB" sz="2200" b="1" dirty="0"/>
              <a:t>Expose Blue Spike of Octajet® Transfer Device</a:t>
            </a:r>
            <a:br>
              <a:rPr lang="en-GB" sz="2200" b="1" dirty="0"/>
            </a:br>
            <a:endParaRPr lang="en-CA" sz="2200" b="1" dirty="0"/>
          </a:p>
          <a:p>
            <a:r>
              <a:rPr lang="en-CA" sz="2000" dirty="0"/>
              <a:t>Hold onto the Fibryga® powder bottle and </a:t>
            </a:r>
            <a:r>
              <a:rPr lang="en-GB" sz="2000" dirty="0"/>
              <a:t>carefully remove </a:t>
            </a:r>
            <a:br>
              <a:rPr lang="en-GB" sz="2000" dirty="0"/>
            </a:br>
            <a:r>
              <a:rPr lang="en-GB" sz="2000" dirty="0"/>
              <a:t>the clear outer packaging of the Octajet</a:t>
            </a:r>
            <a:r>
              <a:rPr lang="en-CA" sz="2000" dirty="0"/>
              <a:t>® device to expose </a:t>
            </a:r>
            <a:br>
              <a:rPr lang="en-CA" sz="2000" dirty="0"/>
            </a:br>
            <a:r>
              <a:rPr lang="en-CA" sz="2000" dirty="0"/>
              <a:t>the blue solvent spike. </a:t>
            </a:r>
          </a:p>
          <a:p>
            <a:r>
              <a:rPr lang="en-GB" sz="2000" dirty="0"/>
              <a:t>The Octajet® device must remain firmly attached to the Fibryga® </a:t>
            </a:r>
            <a:br>
              <a:rPr lang="en-GB" sz="2000" dirty="0"/>
            </a:br>
            <a:r>
              <a:rPr lang="en-GB" sz="2000" dirty="0"/>
              <a:t>powder bottle. </a:t>
            </a:r>
          </a:p>
          <a:p>
            <a:r>
              <a:rPr lang="en-GB" sz="2000" dirty="0"/>
              <a:t>Do not touch the blue solvent spike.</a:t>
            </a:r>
          </a:p>
        </p:txBody>
      </p:sp>
      <p:pic>
        <p:nvPicPr>
          <p:cNvPr id="5" name="Picture 4" descr="A diagram of a bottle&#10;&#10;AI-generated content may be incorrect.">
            <a:extLst>
              <a:ext uri="{FF2B5EF4-FFF2-40B4-BE49-F238E27FC236}">
                <a16:creationId xmlns:a16="http://schemas.microsoft.com/office/drawing/2014/main" id="{BDD0147E-CF01-12B5-9CDA-45BA87195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751" y="2446773"/>
            <a:ext cx="3600000" cy="2840678"/>
          </a:xfrm>
          <a:prstGeom prst="rect">
            <a:avLst/>
          </a:prstGeom>
        </p:spPr>
      </p:pic>
    </p:spTree>
    <p:extLst>
      <p:ext uri="{BB962C8B-B14F-4D97-AF65-F5344CB8AC3E}">
        <p14:creationId xmlns:p14="http://schemas.microsoft.com/office/powerpoint/2010/main" val="16470549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a:extLst>
              <a:ext uri="{FF2B5EF4-FFF2-40B4-BE49-F238E27FC236}">
                <a16:creationId xmlns:a16="http://schemas.microsoft.com/office/drawing/2014/main" id="{3A63DD2D-6E95-F328-87E5-EC586CAE4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3873" y="1649768"/>
            <a:ext cx="2514401" cy="355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DB56EE6F-B53E-DD15-F902-7B04F4E71C2C}"/>
              </a:ext>
            </a:extLst>
          </p:cNvPr>
          <p:cNvSpPr txBox="1">
            <a:spLocks noChangeArrowheads="1"/>
          </p:cNvSpPr>
          <p:nvPr/>
        </p:nvSpPr>
        <p:spPr bwMode="auto">
          <a:xfrm>
            <a:off x="1981200" y="509741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Arial" charset="0"/>
              </a:defRPr>
            </a:lvl2pPr>
            <a:lvl3pPr algn="ctr" rtl="0" eaLnBrk="0" fontAlgn="base" hangingPunct="0">
              <a:spcBef>
                <a:spcPct val="0"/>
              </a:spcBef>
              <a:spcAft>
                <a:spcPct val="0"/>
              </a:spcAft>
              <a:defRPr sz="4400">
                <a:solidFill>
                  <a:srgbClr val="800000"/>
                </a:solidFill>
                <a:latin typeface="Arial" charset="0"/>
              </a:defRPr>
            </a:lvl3pPr>
            <a:lvl4pPr algn="ctr" rtl="0" eaLnBrk="0" fontAlgn="base" hangingPunct="0">
              <a:spcBef>
                <a:spcPct val="0"/>
              </a:spcBef>
              <a:spcAft>
                <a:spcPct val="0"/>
              </a:spcAft>
              <a:defRPr sz="4400">
                <a:solidFill>
                  <a:srgbClr val="800000"/>
                </a:solidFill>
                <a:latin typeface="Arial" charset="0"/>
              </a:defRPr>
            </a:lvl4pPr>
            <a:lvl5pPr algn="ctr" rtl="0" eaLnBrk="0" fontAlgn="base" hangingPunct="0">
              <a:spcBef>
                <a:spcPct val="0"/>
              </a:spcBef>
              <a:spcAft>
                <a:spcPct val="0"/>
              </a:spcAft>
              <a:defRPr sz="4400">
                <a:solidFill>
                  <a:srgbClr val="800000"/>
                </a:solidFill>
                <a:latin typeface="Arial" charset="0"/>
              </a:defRPr>
            </a:lvl5pPr>
            <a:lvl6pPr marL="457200" algn="ctr" rtl="0" fontAlgn="base">
              <a:spcBef>
                <a:spcPct val="0"/>
              </a:spcBef>
              <a:spcAft>
                <a:spcPct val="0"/>
              </a:spcAft>
              <a:defRPr sz="4400">
                <a:solidFill>
                  <a:srgbClr val="800000"/>
                </a:solidFill>
                <a:latin typeface="Arial" charset="0"/>
              </a:defRPr>
            </a:lvl6pPr>
            <a:lvl7pPr marL="914400" algn="ctr" rtl="0" fontAlgn="base">
              <a:spcBef>
                <a:spcPct val="0"/>
              </a:spcBef>
              <a:spcAft>
                <a:spcPct val="0"/>
              </a:spcAft>
              <a:defRPr sz="4400">
                <a:solidFill>
                  <a:srgbClr val="800000"/>
                </a:solidFill>
                <a:latin typeface="Arial" charset="0"/>
              </a:defRPr>
            </a:lvl7pPr>
            <a:lvl8pPr marL="1371600" algn="ctr" rtl="0" fontAlgn="base">
              <a:spcBef>
                <a:spcPct val="0"/>
              </a:spcBef>
              <a:spcAft>
                <a:spcPct val="0"/>
              </a:spcAft>
              <a:defRPr sz="4400">
                <a:solidFill>
                  <a:srgbClr val="800000"/>
                </a:solidFill>
                <a:latin typeface="Arial" charset="0"/>
              </a:defRPr>
            </a:lvl8pPr>
            <a:lvl9pPr marL="1828800" algn="ctr" rtl="0" fontAlgn="base">
              <a:spcBef>
                <a:spcPct val="0"/>
              </a:spcBef>
              <a:spcAft>
                <a:spcPct val="0"/>
              </a:spcAft>
              <a:defRPr sz="4400">
                <a:solidFill>
                  <a:srgbClr val="800000"/>
                </a:solidFill>
                <a:latin typeface="Arial" charset="0"/>
              </a:defRPr>
            </a:lvl9pPr>
          </a:lstStyle>
          <a:p>
            <a:r>
              <a:rPr lang="en-CA" altLang="en-US" sz="2400" b="1" kern="0" dirty="0">
                <a:solidFill>
                  <a:srgbClr val="000000"/>
                </a:solidFill>
                <a:latin typeface="Calibri Light" panose="020F0302020204030204" pitchFamily="34" charset="0"/>
                <a:cs typeface="Calibri Light" panose="020F0302020204030204" pitchFamily="34" charset="0"/>
              </a:rPr>
              <a:t>Email: bertad@mcmaster.ca </a:t>
            </a:r>
          </a:p>
        </p:txBody>
      </p:sp>
      <p:sp>
        <p:nvSpPr>
          <p:cNvPr id="6" name="Title 1">
            <a:extLst>
              <a:ext uri="{FF2B5EF4-FFF2-40B4-BE49-F238E27FC236}">
                <a16:creationId xmlns:a16="http://schemas.microsoft.com/office/drawing/2014/main" id="{976F882C-E6FD-9072-402E-CE9220D7B3CE}"/>
              </a:ext>
            </a:extLst>
          </p:cNvPr>
          <p:cNvSpPr>
            <a:spLocks noGrp="1" noChangeArrowheads="1"/>
          </p:cNvSpPr>
          <p:nvPr>
            <p:ph type="title"/>
          </p:nvPr>
        </p:nvSpPr>
        <p:spPr>
          <a:xfrm>
            <a:off x="349955" y="92603"/>
            <a:ext cx="11492089" cy="1144800"/>
          </a:xfrm>
        </p:spPr>
        <p:txBody>
          <a:bodyPr/>
          <a:lstStyle/>
          <a:p>
            <a:br>
              <a:rPr lang="en-GB" sz="2400" b="1" dirty="0">
                <a:solidFill>
                  <a:srgbClr val="B31F16"/>
                </a:solidFill>
              </a:rPr>
            </a:br>
            <a:r>
              <a:rPr lang="en-GB" sz="2400" b="1" dirty="0">
                <a:solidFill>
                  <a:srgbClr val="B31F16"/>
                </a:solidFill>
                <a:latin typeface="Calibri Light" panose="020F0302020204030204" pitchFamily="34" charset="0"/>
                <a:cs typeface="Calibri Light" panose="020F0302020204030204" pitchFamily="34" charset="0"/>
              </a:rPr>
              <a:t>Reconstitution of Fibrinogen Concentrate (FC) and Prothrombin Complex Concentrate (PCC) Outside of the Transfusion Medicine Laboratory (TML)</a:t>
            </a:r>
            <a:br>
              <a:rPr lang="en-GB" sz="2400" b="1" dirty="0">
                <a:solidFill>
                  <a:srgbClr val="B31F16"/>
                </a:solidFill>
                <a:latin typeface="Calibri Light" panose="020F0302020204030204" pitchFamily="34" charset="0"/>
                <a:cs typeface="Calibri Light" panose="020F0302020204030204" pitchFamily="34" charset="0"/>
              </a:rPr>
            </a:br>
            <a:endParaRPr lang="en-CA" altLang="en-US" sz="2400" b="1" dirty="0">
              <a:solidFill>
                <a:srgbClr val="B32017"/>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7821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14</a:t>
            </a:fld>
            <a:endParaRPr lang="en-CA" dirty="0"/>
          </a:p>
        </p:txBody>
      </p:sp>
      <p:sp>
        <p:nvSpPr>
          <p:cNvPr id="12" name="Content Placeholder 3">
            <a:extLst>
              <a:ext uri="{FF2B5EF4-FFF2-40B4-BE49-F238E27FC236}">
                <a16:creationId xmlns:a16="http://schemas.microsoft.com/office/drawing/2014/main" id="{233D688E-B43D-8678-CDC0-5294E6AE3739}"/>
              </a:ext>
            </a:extLst>
          </p:cNvPr>
          <p:cNvSpPr txBox="1">
            <a:spLocks/>
          </p:cNvSpPr>
          <p:nvPr/>
        </p:nvSpPr>
        <p:spPr>
          <a:xfrm>
            <a:off x="600491" y="1690688"/>
            <a:ext cx="8280000" cy="375265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2400" b="1" dirty="0"/>
              <a:t>Step 6 </a:t>
            </a:r>
            <a:br>
              <a:rPr lang="en-CA" sz="2400" b="1" dirty="0"/>
            </a:br>
            <a:r>
              <a:rPr lang="en-GB" sz="2400" b="1" dirty="0"/>
              <a:t>Connect Solvent Bottle to Octajet® Transfer Device</a:t>
            </a:r>
            <a:br>
              <a:rPr lang="en-GB" sz="2400" b="1" dirty="0"/>
            </a:br>
            <a:endParaRPr lang="en-GB" sz="2400" b="1" dirty="0"/>
          </a:p>
          <a:p>
            <a:r>
              <a:rPr lang="en-GB" sz="2200" b="0" i="0" u="none" strike="noStrike" baseline="0" dirty="0"/>
              <a:t>With one hand, hold the Fibryga® powder bottle on a fl</a:t>
            </a:r>
            <a:r>
              <a:rPr lang="en-GB" sz="2200" dirty="0"/>
              <a:t>a</a:t>
            </a:r>
            <a:r>
              <a:rPr lang="en-GB" sz="2200" b="0" i="0" u="none" strike="noStrike" baseline="0" dirty="0"/>
              <a:t>t surface.</a:t>
            </a:r>
          </a:p>
          <a:p>
            <a:pPr>
              <a:lnSpc>
                <a:spcPct val="100000"/>
              </a:lnSpc>
            </a:pPr>
            <a:r>
              <a:rPr lang="en-GB" sz="2200" b="0" i="0" u="none" strike="noStrike" baseline="0" dirty="0"/>
              <a:t>With the other hand, invert the solvent (sWFI) bottle and place it over </a:t>
            </a:r>
            <a:br>
              <a:rPr lang="en-GB" sz="2200" b="0" i="0" u="none" strike="noStrike" baseline="0" dirty="0"/>
            </a:br>
            <a:r>
              <a:rPr lang="en-GB" sz="2200" b="0" i="0" u="none" strike="noStrike" baseline="0" dirty="0"/>
              <a:t>the blue </a:t>
            </a:r>
            <a:r>
              <a:rPr lang="en-GB" sz="2200" dirty="0"/>
              <a:t>solvent </a:t>
            </a:r>
            <a:r>
              <a:rPr lang="en-GB" sz="2200" b="0" i="0" u="none" strike="noStrike" baseline="0" dirty="0"/>
              <a:t>spike of the Octajet® device. </a:t>
            </a:r>
          </a:p>
          <a:p>
            <a:pPr>
              <a:lnSpc>
                <a:spcPct val="100000"/>
              </a:lnSpc>
            </a:pPr>
            <a:r>
              <a:rPr lang="en-GB" sz="2200" b="0" i="0" u="none" strike="noStrike" baseline="0" dirty="0"/>
              <a:t>In one smooth motion, push downwards so that the blue solvent spike </a:t>
            </a:r>
            <a:br>
              <a:rPr lang="en-GB" sz="2200" b="0" i="0" u="none" strike="noStrike" baseline="0" dirty="0"/>
            </a:br>
            <a:r>
              <a:rPr lang="en-GB" sz="2200" b="0" i="0" u="none" strike="noStrike" baseline="0" dirty="0"/>
              <a:t>is just through the centre indented area of the rubber stopper of the </a:t>
            </a:r>
            <a:br>
              <a:rPr lang="en-GB" sz="2200" b="0" i="0" u="none" strike="noStrike" baseline="0" dirty="0"/>
            </a:br>
            <a:r>
              <a:rPr lang="en-GB" sz="2200" b="0" i="0" u="none" strike="noStrike" baseline="0" dirty="0"/>
              <a:t>solvent (sWFI) bottle</a:t>
            </a:r>
            <a:r>
              <a:rPr lang="en-CA" sz="2200" b="0" i="0" u="none" strike="noStrike" baseline="0" dirty="0"/>
              <a:t>.</a:t>
            </a:r>
            <a:r>
              <a:rPr lang="en-CA" sz="2200" dirty="0"/>
              <a:t> </a:t>
            </a:r>
          </a:p>
          <a:p>
            <a:pPr>
              <a:lnSpc>
                <a:spcPct val="100000"/>
              </a:lnSpc>
            </a:pPr>
            <a:r>
              <a:rPr lang="en-CA" sz="2200" dirty="0"/>
              <a:t>Make sure </a:t>
            </a:r>
            <a:r>
              <a:rPr lang="en-GB" sz="2200" dirty="0"/>
              <a:t>the solvent (sWFI) bottle fully covers both holes of the blue </a:t>
            </a:r>
            <a:br>
              <a:rPr lang="en-GB" sz="2200" dirty="0"/>
            </a:br>
            <a:r>
              <a:rPr lang="en-GB" sz="2200" dirty="0"/>
              <a:t>solvent spike (to prevent loss of vacuum).</a:t>
            </a:r>
          </a:p>
          <a:p>
            <a:endParaRPr lang="en-CA" dirty="0"/>
          </a:p>
        </p:txBody>
      </p:sp>
      <p:pic>
        <p:nvPicPr>
          <p:cNvPr id="3" name="Picture 2">
            <a:extLst>
              <a:ext uri="{FF2B5EF4-FFF2-40B4-BE49-F238E27FC236}">
                <a16:creationId xmlns:a16="http://schemas.microsoft.com/office/drawing/2014/main" id="{CC191546-1AE2-4867-189D-179B5D9C1EE3}"/>
              </a:ext>
            </a:extLst>
          </p:cNvPr>
          <p:cNvPicPr>
            <a:picLocks noChangeAspect="1"/>
          </p:cNvPicPr>
          <p:nvPr/>
        </p:nvPicPr>
        <p:blipFill>
          <a:blip r:embed="rId2"/>
          <a:stretch>
            <a:fillRect/>
          </a:stretch>
        </p:blipFill>
        <p:spPr>
          <a:xfrm>
            <a:off x="8707851" y="2363859"/>
            <a:ext cx="2883658" cy="3535986"/>
          </a:xfrm>
          <a:prstGeom prst="rect">
            <a:avLst/>
          </a:prstGeom>
        </p:spPr>
      </p:pic>
    </p:spTree>
    <p:extLst>
      <p:ext uri="{BB962C8B-B14F-4D97-AF65-F5344CB8AC3E}">
        <p14:creationId xmlns:p14="http://schemas.microsoft.com/office/powerpoint/2010/main" val="304663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Octajet® transfer device</a:t>
            </a:r>
            <a:r>
              <a:rPr lang="en-CA" sz="2400" b="1" dirty="0"/>
              <a:t> </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15</a:t>
            </a:fld>
            <a:endParaRPr lang="en-CA" dirty="0"/>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554697" y="1735610"/>
            <a:ext cx="7920000" cy="4274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7 </a:t>
            </a:r>
            <a:br>
              <a:rPr lang="en-CA" sz="2200" b="1" dirty="0"/>
            </a:br>
            <a:r>
              <a:rPr lang="en-GB" sz="2200" b="1" dirty="0"/>
              <a:t>Remove Blue Spacer Ring to </a:t>
            </a:r>
            <a:r>
              <a:rPr lang="en-CA" sz="2200" b="1" dirty="0"/>
              <a:t>Mix Solvent with Powder</a:t>
            </a:r>
            <a:br>
              <a:rPr lang="en-CA" sz="2400" b="1" dirty="0"/>
            </a:br>
            <a:endParaRPr lang="en-CA" sz="2400" b="1" dirty="0"/>
          </a:p>
          <a:p>
            <a:r>
              <a:rPr lang="en-CA" sz="2000" dirty="0"/>
              <a:t>Hold the solvent (sWFI) bottle steady and remove </a:t>
            </a:r>
            <a:br>
              <a:rPr lang="en-CA" sz="2000" dirty="0"/>
            </a:br>
            <a:r>
              <a:rPr lang="en-CA" sz="2000" dirty="0"/>
              <a:t>the blue spacer ring by pulling the blue tab (refer </a:t>
            </a:r>
            <a:br>
              <a:rPr lang="en-CA" sz="2000" dirty="0"/>
            </a:br>
            <a:r>
              <a:rPr lang="en-CA" sz="2000" dirty="0"/>
              <a:t>to</a:t>
            </a:r>
            <a:r>
              <a:rPr lang="en-CA" sz="2000" dirty="0">
                <a:solidFill>
                  <a:schemeClr val="accent6"/>
                </a:solidFill>
              </a:rPr>
              <a:t> </a:t>
            </a:r>
            <a:r>
              <a:rPr lang="en-CA" sz="2000" dirty="0"/>
              <a:t>red</a:t>
            </a:r>
            <a:r>
              <a:rPr lang="en-CA" sz="2000" dirty="0">
                <a:solidFill>
                  <a:schemeClr val="accent6"/>
                </a:solidFill>
              </a:rPr>
              <a:t> </a:t>
            </a:r>
            <a:r>
              <a:rPr lang="en-CA" sz="2000" dirty="0"/>
              <a:t>arrow on diagram). </a:t>
            </a:r>
          </a:p>
          <a:p>
            <a:r>
              <a:rPr lang="en-CA" sz="2000" dirty="0"/>
              <a:t>Press the solvent (sWFI) bottle with downward force </a:t>
            </a:r>
            <a:br>
              <a:rPr lang="en-CA" sz="2000" dirty="0"/>
            </a:br>
            <a:r>
              <a:rPr lang="en-CA" sz="2000" dirty="0"/>
              <a:t>(this starts the vacuum). </a:t>
            </a:r>
          </a:p>
          <a:p>
            <a:r>
              <a:rPr lang="en-CA" sz="2000" dirty="0"/>
              <a:t>The solvent (sWFI) will automatically flow into the </a:t>
            </a:r>
            <a:br>
              <a:rPr lang="en-CA" sz="2000" dirty="0"/>
            </a:br>
            <a:r>
              <a:rPr lang="en-CA" sz="2000" dirty="0"/>
              <a:t>Fibryga® powder bottle. </a:t>
            </a:r>
          </a:p>
          <a:p>
            <a:endParaRPr lang="en-CA" dirty="0"/>
          </a:p>
        </p:txBody>
      </p:sp>
      <p:sp>
        <p:nvSpPr>
          <p:cNvPr id="4" name="TextBox 3">
            <a:extLst>
              <a:ext uri="{FF2B5EF4-FFF2-40B4-BE49-F238E27FC236}">
                <a16:creationId xmlns:a16="http://schemas.microsoft.com/office/drawing/2014/main" id="{D218CE64-59FD-E71C-5140-D6F22AFFFE52}"/>
              </a:ext>
            </a:extLst>
          </p:cNvPr>
          <p:cNvSpPr txBox="1"/>
          <p:nvPr/>
        </p:nvSpPr>
        <p:spPr>
          <a:xfrm>
            <a:off x="8474697" y="1264884"/>
            <a:ext cx="1152000" cy="144000"/>
          </a:xfrm>
          <a:prstGeom prst="rect">
            <a:avLst/>
          </a:prstGeom>
          <a:noFill/>
        </p:spPr>
        <p:txBody>
          <a:bodyPr wrap="square" rtlCol="0">
            <a:spAutoFit/>
          </a:bodyPr>
          <a:lstStyle/>
          <a:p>
            <a:endParaRPr lang="en-CA" dirty="0"/>
          </a:p>
        </p:txBody>
      </p:sp>
      <p:sp>
        <p:nvSpPr>
          <p:cNvPr id="9" name="TextBox 8">
            <a:extLst>
              <a:ext uri="{FF2B5EF4-FFF2-40B4-BE49-F238E27FC236}">
                <a16:creationId xmlns:a16="http://schemas.microsoft.com/office/drawing/2014/main" id="{4AF508F2-77C2-C6F1-5DB4-F249923D313B}"/>
              </a:ext>
            </a:extLst>
          </p:cNvPr>
          <p:cNvSpPr txBox="1"/>
          <p:nvPr/>
        </p:nvSpPr>
        <p:spPr>
          <a:xfrm>
            <a:off x="8474697" y="1264884"/>
            <a:ext cx="720000" cy="72000"/>
          </a:xfrm>
          <a:prstGeom prst="rect">
            <a:avLst/>
          </a:prstGeom>
          <a:noFill/>
        </p:spPr>
        <p:txBody>
          <a:bodyPr wrap="square" rtlCol="0">
            <a:spAutoFit/>
          </a:bodyPr>
          <a:lstStyle/>
          <a:p>
            <a:endParaRPr lang="en-CA" dirty="0"/>
          </a:p>
        </p:txBody>
      </p:sp>
      <p:sp>
        <p:nvSpPr>
          <p:cNvPr id="10" name="TextBox 9">
            <a:extLst>
              <a:ext uri="{FF2B5EF4-FFF2-40B4-BE49-F238E27FC236}">
                <a16:creationId xmlns:a16="http://schemas.microsoft.com/office/drawing/2014/main" id="{1D81A5CF-FE0C-8D89-7230-C4387F6EFD89}"/>
              </a:ext>
            </a:extLst>
          </p:cNvPr>
          <p:cNvSpPr txBox="1"/>
          <p:nvPr/>
        </p:nvSpPr>
        <p:spPr>
          <a:xfrm>
            <a:off x="7656022" y="847898"/>
            <a:ext cx="184731" cy="369332"/>
          </a:xfrm>
          <a:prstGeom prst="rect">
            <a:avLst/>
          </a:prstGeom>
          <a:noFill/>
        </p:spPr>
        <p:txBody>
          <a:bodyPr wrap="none" rtlCol="0">
            <a:spAutoFit/>
          </a:bodyPr>
          <a:lstStyle/>
          <a:p>
            <a:endParaRPr lang="en-CA" dirty="0"/>
          </a:p>
        </p:txBody>
      </p:sp>
      <p:pic>
        <p:nvPicPr>
          <p:cNvPr id="6" name="Picture 5" descr="A diagram of a hand holding a bottle&#10;&#10;AI-generated content may be incorrect.">
            <a:extLst>
              <a:ext uri="{FF2B5EF4-FFF2-40B4-BE49-F238E27FC236}">
                <a16:creationId xmlns:a16="http://schemas.microsoft.com/office/drawing/2014/main" id="{EA2E887F-1B1A-302C-E8DC-195BBCB3C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809" y="2792983"/>
            <a:ext cx="4980494" cy="2160000"/>
          </a:xfrm>
          <a:prstGeom prst="rect">
            <a:avLst/>
          </a:prstGeom>
        </p:spPr>
      </p:pic>
    </p:spTree>
    <p:extLst>
      <p:ext uri="{BB962C8B-B14F-4D97-AF65-F5344CB8AC3E}">
        <p14:creationId xmlns:p14="http://schemas.microsoft.com/office/powerpoint/2010/main" val="386963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16</a:t>
            </a:fld>
            <a:endParaRPr lang="en-CA" dirty="0"/>
          </a:p>
        </p:txBody>
      </p:sp>
      <p:sp>
        <p:nvSpPr>
          <p:cNvPr id="12" name="Content Placeholder 3">
            <a:extLst>
              <a:ext uri="{FF2B5EF4-FFF2-40B4-BE49-F238E27FC236}">
                <a16:creationId xmlns:a16="http://schemas.microsoft.com/office/drawing/2014/main" id="{233D688E-B43D-8678-CDC0-5294E6AE3739}"/>
              </a:ext>
            </a:extLst>
          </p:cNvPr>
          <p:cNvSpPr txBox="1">
            <a:spLocks/>
          </p:cNvSpPr>
          <p:nvPr/>
        </p:nvSpPr>
        <p:spPr>
          <a:xfrm>
            <a:off x="554697" y="1700003"/>
            <a:ext cx="8280000" cy="323160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dirty="0"/>
              <a:t>Step 8 </a:t>
            </a:r>
            <a:br>
              <a:rPr lang="en-CA" sz="2400" b="1" dirty="0"/>
            </a:br>
            <a:r>
              <a:rPr lang="en-CA" sz="2400" b="1" dirty="0"/>
              <a:t>Swirl Fibryga® to Dissolve</a:t>
            </a:r>
            <a:br>
              <a:rPr lang="en-CA" sz="2400" b="1" dirty="0"/>
            </a:br>
            <a:endParaRPr lang="en-GB" sz="2400" b="1" dirty="0"/>
          </a:p>
          <a:p>
            <a:r>
              <a:rPr lang="en-GB" sz="2200" b="0" i="0" u="none" strike="noStrike" baseline="0" dirty="0"/>
              <a:t>When the solvent (sWFI) has been completely transferred, </a:t>
            </a:r>
            <a:r>
              <a:rPr lang="en-GB" sz="2200" b="0" i="0" u="sng" strike="noStrike" baseline="0" dirty="0"/>
              <a:t>gently</a:t>
            </a:r>
            <a:r>
              <a:rPr lang="en-GB" sz="2200" b="0" i="0" u="none" strike="noStrike" baseline="0" dirty="0"/>
              <a:t> swirl </a:t>
            </a:r>
            <a:br>
              <a:rPr lang="en-GB" sz="2200" b="0" i="0" u="none" strike="noStrike" baseline="0" dirty="0"/>
            </a:br>
            <a:r>
              <a:rPr lang="en-GB" sz="2200" b="0" i="0" u="none" strike="noStrike" baseline="0" dirty="0"/>
              <a:t>the Fibryga® powder bottle until the powder is completely dissolved. </a:t>
            </a:r>
          </a:p>
          <a:p>
            <a:r>
              <a:rPr lang="en-GB" sz="2200" dirty="0"/>
              <a:t>Do not</a:t>
            </a:r>
            <a:r>
              <a:rPr lang="en-GB" sz="2200" b="0" i="0" u="none" strike="noStrike" baseline="0" dirty="0"/>
              <a:t> shake the bottle as this causes foam to form (may lead to denaturation of proteins).  </a:t>
            </a:r>
          </a:p>
          <a:p>
            <a:r>
              <a:rPr lang="en-GB" sz="2200" b="0" i="0" u="none" strike="noStrike" baseline="0" dirty="0"/>
              <a:t>The powder should be fully dissolved within about 5 minutes (should </a:t>
            </a:r>
            <a:br>
              <a:rPr lang="en-GB" sz="2200" b="0" i="0" u="none" strike="noStrike" baseline="0" dirty="0"/>
            </a:br>
            <a:r>
              <a:rPr lang="en-GB" sz="2200" b="0" i="0" u="none" strike="noStrike" baseline="0" dirty="0"/>
              <a:t>not take longer than 30 minutes).</a:t>
            </a:r>
            <a:endParaRPr lang="en-CA" sz="2200" dirty="0"/>
          </a:p>
        </p:txBody>
      </p:sp>
      <p:sp>
        <p:nvSpPr>
          <p:cNvPr id="4" name="TextBox 3">
            <a:extLst>
              <a:ext uri="{FF2B5EF4-FFF2-40B4-BE49-F238E27FC236}">
                <a16:creationId xmlns:a16="http://schemas.microsoft.com/office/drawing/2014/main" id="{D218CE64-59FD-E71C-5140-D6F22AFFFE52}"/>
              </a:ext>
            </a:extLst>
          </p:cNvPr>
          <p:cNvSpPr txBox="1"/>
          <p:nvPr/>
        </p:nvSpPr>
        <p:spPr>
          <a:xfrm>
            <a:off x="8474697" y="1264884"/>
            <a:ext cx="1152000" cy="144000"/>
          </a:xfrm>
          <a:prstGeom prst="rect">
            <a:avLst/>
          </a:prstGeom>
          <a:noFill/>
        </p:spPr>
        <p:txBody>
          <a:bodyPr wrap="square" rtlCol="0">
            <a:spAutoFit/>
          </a:bodyPr>
          <a:lstStyle/>
          <a:p>
            <a:endParaRPr lang="en-CA" dirty="0"/>
          </a:p>
        </p:txBody>
      </p:sp>
      <p:sp>
        <p:nvSpPr>
          <p:cNvPr id="9" name="TextBox 8">
            <a:extLst>
              <a:ext uri="{FF2B5EF4-FFF2-40B4-BE49-F238E27FC236}">
                <a16:creationId xmlns:a16="http://schemas.microsoft.com/office/drawing/2014/main" id="{4AF508F2-77C2-C6F1-5DB4-F249923D313B}"/>
              </a:ext>
            </a:extLst>
          </p:cNvPr>
          <p:cNvSpPr txBox="1"/>
          <p:nvPr/>
        </p:nvSpPr>
        <p:spPr>
          <a:xfrm>
            <a:off x="8474697" y="1264884"/>
            <a:ext cx="720000" cy="72000"/>
          </a:xfrm>
          <a:prstGeom prst="rect">
            <a:avLst/>
          </a:prstGeom>
          <a:noFill/>
        </p:spPr>
        <p:txBody>
          <a:bodyPr wrap="square" rtlCol="0">
            <a:spAutoFit/>
          </a:bodyPr>
          <a:lstStyle/>
          <a:p>
            <a:endParaRPr lang="en-CA" dirty="0"/>
          </a:p>
        </p:txBody>
      </p:sp>
      <p:sp>
        <p:nvSpPr>
          <p:cNvPr id="10" name="TextBox 9">
            <a:extLst>
              <a:ext uri="{FF2B5EF4-FFF2-40B4-BE49-F238E27FC236}">
                <a16:creationId xmlns:a16="http://schemas.microsoft.com/office/drawing/2014/main" id="{1D81A5CF-FE0C-8D89-7230-C4387F6EFD89}"/>
              </a:ext>
            </a:extLst>
          </p:cNvPr>
          <p:cNvSpPr txBox="1"/>
          <p:nvPr/>
        </p:nvSpPr>
        <p:spPr>
          <a:xfrm>
            <a:off x="7656022" y="847898"/>
            <a:ext cx="184731" cy="369332"/>
          </a:xfrm>
          <a:prstGeom prst="rect">
            <a:avLst/>
          </a:prstGeom>
          <a:noFill/>
        </p:spPr>
        <p:txBody>
          <a:bodyPr wrap="none" rtlCol="0">
            <a:spAutoFit/>
          </a:bodyPr>
          <a:lstStyle/>
          <a:p>
            <a:endParaRPr lang="en-CA" dirty="0"/>
          </a:p>
        </p:txBody>
      </p:sp>
      <p:pic>
        <p:nvPicPr>
          <p:cNvPr id="5" name="Picture 4" descr="A hand holding a medical device&#10;&#10;AI-generated content may be incorrect.">
            <a:extLst>
              <a:ext uri="{FF2B5EF4-FFF2-40B4-BE49-F238E27FC236}">
                <a16:creationId xmlns:a16="http://schemas.microsoft.com/office/drawing/2014/main" id="{97AF7F3A-3B72-52FD-3687-FE0C6240B2A5}"/>
              </a:ext>
            </a:extLst>
          </p:cNvPr>
          <p:cNvPicPr>
            <a:picLocks noChangeAspect="1"/>
          </p:cNvPicPr>
          <p:nvPr/>
        </p:nvPicPr>
        <p:blipFill>
          <a:blip r:embed="rId2">
            <a:extLst>
              <a:ext uri="{28A0092B-C50C-407E-A947-70E740481C1C}">
                <a14:useLocalDpi xmlns:a14="http://schemas.microsoft.com/office/drawing/2010/main" val="0"/>
              </a:ext>
            </a:extLst>
          </a:blip>
          <a:srcRect l="7337"/>
          <a:stretch/>
        </p:blipFill>
        <p:spPr>
          <a:xfrm>
            <a:off x="8834697" y="2139272"/>
            <a:ext cx="2700000" cy="3768493"/>
          </a:xfrm>
          <a:prstGeom prst="rect">
            <a:avLst/>
          </a:prstGeom>
        </p:spPr>
      </p:pic>
    </p:spTree>
    <p:extLst>
      <p:ext uri="{BB962C8B-B14F-4D97-AF65-F5344CB8AC3E}">
        <p14:creationId xmlns:p14="http://schemas.microsoft.com/office/powerpoint/2010/main" val="170732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a:t>
            </a:r>
            <a:endParaRPr lang="en-CA" sz="2400" b="1" dirty="0">
              <a:solidFill>
                <a:srgbClr val="4472C4"/>
              </a:solidFill>
            </a:endParaRP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17</a:t>
            </a:fld>
            <a:endParaRPr lang="en-CA" dirty="0"/>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525904" y="1781900"/>
            <a:ext cx="8280000" cy="4574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9 </a:t>
            </a:r>
            <a:br>
              <a:rPr lang="en-CA" sz="2200" b="1" dirty="0"/>
            </a:br>
            <a:r>
              <a:rPr lang="en-CA" sz="2200" b="1" dirty="0"/>
              <a:t>Unlock</a:t>
            </a:r>
            <a:r>
              <a:rPr kumimoji="0" lang="en-CA" sz="2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Octajet® Transfer Device &amp; Discard Empty Solvent Bottle </a:t>
            </a:r>
            <a:b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br>
            <a:endParaRPr lang="en-CA" sz="2200" b="1" dirty="0"/>
          </a:p>
          <a:p>
            <a:r>
              <a:rPr lang="en-CA" sz="2000" dirty="0"/>
              <a:t>Holding the Fibryga® bottle in one hand, secure the clear part of </a:t>
            </a:r>
            <a:br>
              <a:rPr lang="en-CA" sz="2000" dirty="0"/>
            </a:br>
            <a:r>
              <a:rPr lang="en-CA" sz="2000" dirty="0"/>
              <a:t>the</a:t>
            </a:r>
            <a:r>
              <a:rPr lang="en-GB" sz="2000" dirty="0"/>
              <a:t> Octajet</a:t>
            </a:r>
            <a:r>
              <a:rPr lang="en-CA" sz="2000" dirty="0"/>
              <a:t>® device. </a:t>
            </a:r>
          </a:p>
          <a:p>
            <a:r>
              <a:rPr lang="en-CA" sz="2000" dirty="0"/>
              <a:t>In the other hand, hold the solvent (sWFI) bottle and grasp the </a:t>
            </a:r>
            <a:br>
              <a:rPr lang="en-CA" sz="2000" dirty="0"/>
            </a:br>
            <a:r>
              <a:rPr lang="en-CA" sz="2000" dirty="0"/>
              <a:t>blue disc/spike part of the </a:t>
            </a:r>
            <a:r>
              <a:rPr lang="en-GB" sz="2000" dirty="0"/>
              <a:t>Octajet® device. </a:t>
            </a:r>
          </a:p>
          <a:p>
            <a:r>
              <a:rPr lang="en-GB" sz="2000" dirty="0"/>
              <a:t>Turn this solvent connector about 45 degrees in either direction </a:t>
            </a:r>
            <a:br>
              <a:rPr lang="en-GB" sz="2000" dirty="0"/>
            </a:br>
            <a:r>
              <a:rPr lang="en-GB" sz="2000" dirty="0"/>
              <a:t>to unlock it. </a:t>
            </a:r>
          </a:p>
          <a:p>
            <a:r>
              <a:rPr lang="en-GB" sz="2000" dirty="0"/>
              <a:t>In one motion, remove the solvent (sWFI) bottle along with the </a:t>
            </a:r>
            <a:br>
              <a:rPr lang="en-GB" sz="2000" dirty="0"/>
            </a:br>
            <a:r>
              <a:rPr lang="en-GB" sz="2000" dirty="0"/>
              <a:t>blue disc/spike. </a:t>
            </a:r>
          </a:p>
          <a:p>
            <a:r>
              <a:rPr lang="en-GB" sz="2000" u="sng" dirty="0"/>
              <a:t>Both</a:t>
            </a:r>
            <a:r>
              <a:rPr lang="en-GB" sz="2000" dirty="0"/>
              <a:t> the solvent (sWFI) bottle and the blue disc/spike must be removed to attach the filter (per step 10).</a:t>
            </a:r>
          </a:p>
        </p:txBody>
      </p:sp>
      <p:pic>
        <p:nvPicPr>
          <p:cNvPr id="6" name="Picture 5" descr="A diagram of a person holding a bottle&#10;&#10;AI-generated content may be incorrect.">
            <a:extLst>
              <a:ext uri="{FF2B5EF4-FFF2-40B4-BE49-F238E27FC236}">
                <a16:creationId xmlns:a16="http://schemas.microsoft.com/office/drawing/2014/main" id="{190630F1-FE8A-AA63-BAF3-9B07156B1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096" y="2620140"/>
            <a:ext cx="2880000" cy="3180998"/>
          </a:xfrm>
          <a:prstGeom prst="rect">
            <a:avLst/>
          </a:prstGeom>
        </p:spPr>
      </p:pic>
    </p:spTree>
    <p:extLst>
      <p:ext uri="{BB962C8B-B14F-4D97-AF65-F5344CB8AC3E}">
        <p14:creationId xmlns:p14="http://schemas.microsoft.com/office/powerpoint/2010/main" val="172431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18</a:t>
            </a:fld>
            <a:endParaRPr lang="en-CA" dirty="0"/>
          </a:p>
        </p:txBody>
      </p:sp>
      <p:sp>
        <p:nvSpPr>
          <p:cNvPr id="12" name="Content Placeholder 3">
            <a:extLst>
              <a:ext uri="{FF2B5EF4-FFF2-40B4-BE49-F238E27FC236}">
                <a16:creationId xmlns:a16="http://schemas.microsoft.com/office/drawing/2014/main" id="{233D688E-B43D-8678-CDC0-5294E6AE3739}"/>
              </a:ext>
            </a:extLst>
          </p:cNvPr>
          <p:cNvSpPr txBox="1">
            <a:spLocks/>
          </p:cNvSpPr>
          <p:nvPr/>
        </p:nvSpPr>
        <p:spPr>
          <a:xfrm>
            <a:off x="602302" y="1690687"/>
            <a:ext cx="7920000" cy="5030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10 </a:t>
            </a:r>
            <a:br>
              <a:rPr lang="en-CA" sz="2200" b="1" dirty="0"/>
            </a:br>
            <a: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Draw Air into Syringe &amp; Attach Filter; Connect Syringe/Filter </a:t>
            </a:r>
            <a:b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br>
            <a: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to Octajet® device/Fibryga® bottle; </a:t>
            </a:r>
            <a:b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br>
            <a: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Slowly Inject Air</a:t>
            </a:r>
            <a:b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br>
            <a:endParaRPr lang="en-CA" sz="2200" b="1" dirty="0"/>
          </a:p>
          <a:p>
            <a:r>
              <a:rPr lang="en-GB" sz="2000" b="0" i="0" u="none" strike="noStrike" baseline="0" dirty="0"/>
              <a:t>Draw air into a sterile 50 mL syringe. </a:t>
            </a:r>
          </a:p>
          <a:p>
            <a:r>
              <a:rPr lang="en-GB" sz="2000" b="0" i="0" u="none" strike="noStrike" baseline="0" dirty="0"/>
              <a:t>Open the paper lid of </a:t>
            </a:r>
            <a:r>
              <a:rPr lang="en-GB" sz="2000" dirty="0"/>
              <a:t>the </a:t>
            </a:r>
            <a:r>
              <a:rPr lang="en-GB" sz="2000" b="0" i="0" u="none" strike="noStrike" baseline="0" dirty="0"/>
              <a:t>filter package. </a:t>
            </a:r>
          </a:p>
          <a:p>
            <a:r>
              <a:rPr lang="en-GB" sz="2000" dirty="0"/>
              <a:t>While holding the filter in its outer packaging, attach the </a:t>
            </a:r>
            <a:br>
              <a:rPr lang="en-GB" sz="2000" dirty="0"/>
            </a:br>
            <a:r>
              <a:rPr lang="en-GB" sz="2000" dirty="0"/>
              <a:t>syringe (with the air drawn up) to the filter. </a:t>
            </a:r>
          </a:p>
          <a:p>
            <a:r>
              <a:rPr lang="en-GB" sz="2000" dirty="0"/>
              <a:t>Remove the remaining outer packaging from the filter. </a:t>
            </a:r>
          </a:p>
          <a:p>
            <a:r>
              <a:rPr lang="en-GB" sz="2000" dirty="0"/>
              <a:t>Connect the filter and syringe to the luer lock of the</a:t>
            </a:r>
            <a:br>
              <a:rPr lang="en-GB" sz="2000" dirty="0"/>
            </a:br>
            <a:r>
              <a:rPr lang="en-GB" sz="2000" dirty="0"/>
              <a:t>clear Octajet® device that is on the Fibryga® bottle.  </a:t>
            </a:r>
          </a:p>
          <a:p>
            <a:r>
              <a:rPr lang="en-CA" sz="2000" dirty="0">
                <a:effectLst/>
                <a:ea typeface="Aptos" panose="020B0004020202020204" pitchFamily="34" charset="0"/>
                <a:cs typeface="Times New Roman" panose="02020603050405020304" pitchFamily="18" charset="0"/>
              </a:rPr>
              <a:t>With the filter connected to the Octajet® device/Fibryga® bottle, </a:t>
            </a:r>
            <a:br>
              <a:rPr lang="en-CA" sz="2000" dirty="0">
                <a:effectLst/>
                <a:ea typeface="Aptos" panose="020B0004020202020204" pitchFamily="34" charset="0"/>
                <a:cs typeface="Times New Roman" panose="02020603050405020304" pitchFamily="18" charset="0"/>
              </a:rPr>
            </a:br>
            <a:r>
              <a:rPr lang="en-CA" sz="2000" dirty="0">
                <a:effectLst/>
                <a:ea typeface="Aptos" panose="020B0004020202020204" pitchFamily="34" charset="0"/>
                <a:cs typeface="Times New Roman" panose="02020603050405020304" pitchFamily="18" charset="0"/>
              </a:rPr>
              <a:t>slowly inject air from the syringe into the Fibryga® bottle.</a:t>
            </a:r>
            <a:endParaRPr lang="en-CA" sz="2000" dirty="0"/>
          </a:p>
        </p:txBody>
      </p:sp>
      <p:pic>
        <p:nvPicPr>
          <p:cNvPr id="8" name="Picture 7" descr="A close-up of a hand holding a syringe&#10;&#10;AI-generated content may be incorrect.">
            <a:extLst>
              <a:ext uri="{FF2B5EF4-FFF2-40B4-BE49-F238E27FC236}">
                <a16:creationId xmlns:a16="http://schemas.microsoft.com/office/drawing/2014/main" id="{DACC4373-57ED-A9C0-0C82-7DE964F22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5333" y="2348575"/>
            <a:ext cx="4680000" cy="2920909"/>
          </a:xfrm>
          <a:prstGeom prst="rect">
            <a:avLst/>
          </a:prstGeom>
        </p:spPr>
      </p:pic>
      <p:sp>
        <p:nvSpPr>
          <p:cNvPr id="5" name="Title 1">
            <a:extLst>
              <a:ext uri="{FF2B5EF4-FFF2-40B4-BE49-F238E27FC236}">
                <a16:creationId xmlns:a16="http://schemas.microsoft.com/office/drawing/2014/main" id="{573688E6-5A8D-8E47-1D42-91BF2DC0BF3A}"/>
              </a:ext>
            </a:extLst>
          </p:cNvPr>
          <p:cNvSpPr>
            <a:spLocks noGrp="1"/>
          </p:cNvSpPr>
          <p:nvPr>
            <p:ph type="title"/>
          </p:nvPr>
        </p:nvSpPr>
        <p:spPr>
          <a:xfrm>
            <a:off x="838200" y="365125"/>
            <a:ext cx="10515600" cy="1325563"/>
          </a:xfrm>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a:t>
            </a:r>
            <a:endParaRPr lang="en-CA" sz="2400" b="1" dirty="0">
              <a:solidFill>
                <a:srgbClr val="4472C4"/>
              </a:solidFill>
            </a:endParaRPr>
          </a:p>
        </p:txBody>
      </p:sp>
    </p:spTree>
    <p:extLst>
      <p:ext uri="{BB962C8B-B14F-4D97-AF65-F5344CB8AC3E}">
        <p14:creationId xmlns:p14="http://schemas.microsoft.com/office/powerpoint/2010/main" val="119007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19</a:t>
            </a:fld>
            <a:endParaRPr lang="en-CA" dirty="0"/>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680284" y="1772161"/>
            <a:ext cx="8280000" cy="4367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11 </a:t>
            </a:r>
            <a:br>
              <a:rPr lang="en-CA" sz="2200" b="1" dirty="0"/>
            </a:b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Withdraw Fibryga® </a:t>
            </a:r>
            <a:r>
              <a:rPr lang="en-CA" sz="2200" b="1" dirty="0"/>
              <a:t>&amp; Prepare for Administration</a:t>
            </a:r>
            <a:br>
              <a:rPr lang="en-CA" sz="2200" b="1" dirty="0"/>
            </a:br>
            <a:endParaRPr lang="en-CA" sz="2200" b="1" dirty="0"/>
          </a:p>
          <a:p>
            <a:r>
              <a:rPr lang="en-CA" sz="2000" dirty="0"/>
              <a:t>Invert and withdraw the Fibryga® through the filter into the syringe. </a:t>
            </a:r>
          </a:p>
          <a:p>
            <a:r>
              <a:rPr lang="en-CA" sz="2000" dirty="0"/>
              <a:t>Detach the filled syringe and </a:t>
            </a:r>
            <a:r>
              <a:rPr lang="en-GB" sz="2000" dirty="0"/>
              <a:t>transfer the Fibryga® to a sterile</a:t>
            </a:r>
            <a:br>
              <a:rPr lang="en-GB" sz="2000" dirty="0"/>
            </a:br>
            <a:r>
              <a:rPr lang="en-GB" sz="2000" dirty="0"/>
              <a:t> administration bag. </a:t>
            </a:r>
          </a:p>
          <a:p>
            <a:r>
              <a:rPr lang="en-GB" sz="2000" dirty="0"/>
              <a:t>Visually inspect the product; it should be colourless, not cloudy, </a:t>
            </a:r>
            <a:br>
              <a:rPr lang="en-GB" sz="2000" dirty="0"/>
            </a:br>
            <a:r>
              <a:rPr lang="en-GB" sz="2000" dirty="0"/>
              <a:t>and no deposits noted. </a:t>
            </a:r>
          </a:p>
          <a:p>
            <a:r>
              <a:rPr lang="en-GB" sz="2000" dirty="0"/>
              <a:t>Complete product label and apply to the sterile administration bag. </a:t>
            </a:r>
          </a:p>
          <a:p>
            <a:r>
              <a:rPr lang="en-GB" sz="2000" dirty="0"/>
              <a:t>Fibryga® is ready for administration. </a:t>
            </a:r>
          </a:p>
          <a:p>
            <a:r>
              <a:rPr kumimoji="0" lang="en-GB" sz="2000" b="0" i="0" u="none" strike="noStrike" kern="1200" cap="none" spc="0" normalizeH="0" baseline="0" noProof="0" dirty="0">
                <a:ln>
                  <a:noFill/>
                </a:ln>
                <a:solidFill>
                  <a:prstClr val="black"/>
                </a:solidFill>
                <a:effectLst/>
                <a:uLnTx/>
                <a:uFillTx/>
                <a:ea typeface="+mn-ea"/>
                <a:cs typeface="+mn-cs"/>
              </a:rPr>
              <a:t>Discard bottle, Octajet® device, filter, syringe. </a:t>
            </a:r>
            <a:br>
              <a:rPr lang="en-GB" sz="2000" dirty="0"/>
            </a:br>
            <a:r>
              <a:rPr lang="en-GB" sz="2000" dirty="0"/>
              <a:t>   </a:t>
            </a:r>
            <a:r>
              <a:rPr lang="en-CA" sz="2000" dirty="0"/>
              <a:t>   </a:t>
            </a:r>
            <a:br>
              <a:rPr lang="en-CA" sz="2000" dirty="0"/>
            </a:br>
            <a:r>
              <a:rPr lang="en-CA" sz="2400" dirty="0"/>
              <a:t>     </a:t>
            </a:r>
          </a:p>
        </p:txBody>
      </p:sp>
      <p:pic>
        <p:nvPicPr>
          <p:cNvPr id="6" name="Picture 5" descr="A close-up of a syringe&#10;&#10;AI-generated content may be incorrect.">
            <a:extLst>
              <a:ext uri="{FF2B5EF4-FFF2-40B4-BE49-F238E27FC236}">
                <a16:creationId xmlns:a16="http://schemas.microsoft.com/office/drawing/2014/main" id="{C0B6BB7B-BB44-417C-4EB5-2D71D225C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716" y="2228293"/>
            <a:ext cx="2880000" cy="3590451"/>
          </a:xfrm>
          <a:prstGeom prst="rect">
            <a:avLst/>
          </a:prstGeom>
        </p:spPr>
      </p:pic>
    </p:spTree>
    <p:extLst>
      <p:ext uri="{BB962C8B-B14F-4D97-AF65-F5344CB8AC3E}">
        <p14:creationId xmlns:p14="http://schemas.microsoft.com/office/powerpoint/2010/main" val="8077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18255"/>
            <a:ext cx="10515600" cy="1325563"/>
          </a:xfrm>
        </p:spPr>
        <p:txBody>
          <a:bodyPr>
            <a:normAutofit/>
          </a:bodyPr>
          <a:lstStyle/>
          <a:p>
            <a:r>
              <a:rPr lang="en-CA" sz="2400" b="1" dirty="0"/>
              <a:t>Objectives</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p:txBody>
          <a:bodyPr>
            <a:normAutofit fontScale="85000" lnSpcReduction="20000"/>
          </a:bodyPr>
          <a:lstStyle/>
          <a:p>
            <a:pPr marL="0" indent="0">
              <a:buNone/>
            </a:pPr>
            <a:r>
              <a:rPr lang="en-CA" dirty="0"/>
              <a:t>After completing this learning, participants will be able to: </a:t>
            </a:r>
          </a:p>
          <a:p>
            <a:pPr marL="0" indent="0">
              <a:buNone/>
            </a:pPr>
            <a:endParaRPr lang="en-CA" dirty="0"/>
          </a:p>
          <a:p>
            <a:pPr>
              <a:lnSpc>
                <a:spcPct val="100000"/>
              </a:lnSpc>
            </a:pPr>
            <a:r>
              <a:rPr lang="en-CA" dirty="0"/>
              <a:t>Define the steps to safely reconstitute FC and PCC (the brands utilized at your hospital).</a:t>
            </a:r>
          </a:p>
          <a:p>
            <a:pPr>
              <a:lnSpc>
                <a:spcPct val="100000"/>
              </a:lnSpc>
            </a:pPr>
            <a:r>
              <a:rPr lang="en-CA" dirty="0"/>
              <a:t>Identify the documentation requirements for reconstituting FC and PCC.</a:t>
            </a:r>
          </a:p>
          <a:p>
            <a:pPr>
              <a:lnSpc>
                <a:spcPct val="100000"/>
              </a:lnSpc>
            </a:pPr>
            <a:r>
              <a:rPr lang="en-GB" dirty="0"/>
              <a:t>Describe general considerations when reconstituting FC and PCC outside TML. </a:t>
            </a:r>
          </a:p>
          <a:p>
            <a:pPr marL="0" indent="0">
              <a:buNone/>
            </a:pPr>
            <a:endParaRPr lang="en-CA" dirty="0"/>
          </a:p>
          <a:p>
            <a:pPr marL="0" indent="0">
              <a:buNone/>
            </a:pPr>
            <a:endParaRPr lang="en-CA" dirty="0"/>
          </a:p>
          <a:p>
            <a:endParaRPr lang="en-CA" dirty="0"/>
          </a:p>
          <a:p>
            <a:pPr marL="0" indent="0">
              <a:buNone/>
            </a:pPr>
            <a:r>
              <a:rPr lang="en-CA" dirty="0"/>
              <a:t>            Consult your hospital’s policies and procedures for additional details specific  </a:t>
            </a:r>
            <a:br>
              <a:rPr lang="en-CA" dirty="0"/>
            </a:br>
            <a:r>
              <a:rPr lang="en-CA" dirty="0"/>
              <a:t>            to your facility.</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a:xfrm>
            <a:off x="8610600" y="6379210"/>
            <a:ext cx="2743200" cy="365125"/>
          </a:xfrm>
        </p:spPr>
        <p:txBody>
          <a:bodyPr/>
          <a:lstStyle/>
          <a:p>
            <a:fld id="{EB1180F1-44DF-4B69-9168-136F546BB698}" type="slidenum">
              <a:rPr lang="en-CA" smtClean="0"/>
              <a:t>2</a:t>
            </a:fld>
            <a:endParaRPr lang="en-CA" dirty="0"/>
          </a:p>
        </p:txBody>
      </p:sp>
      <p:pic>
        <p:nvPicPr>
          <p:cNvPr id="5" name="Picture 4" descr="A pink building with red squares&#10;&#10;AI-generated content may be incorrect.">
            <a:extLst>
              <a:ext uri="{FF2B5EF4-FFF2-40B4-BE49-F238E27FC236}">
                <a16:creationId xmlns:a16="http://schemas.microsoft.com/office/drawing/2014/main" id="{FFC75893-D1C5-C914-7B40-1B21CAF1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20" y="5145763"/>
            <a:ext cx="707250" cy="828000"/>
          </a:xfrm>
          <a:prstGeom prst="rect">
            <a:avLst/>
          </a:prstGeom>
        </p:spPr>
      </p:pic>
    </p:spTree>
    <p:extLst>
      <p:ext uri="{BB962C8B-B14F-4D97-AF65-F5344CB8AC3E}">
        <p14:creationId xmlns:p14="http://schemas.microsoft.com/office/powerpoint/2010/main" val="1627862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AD6D5-DA6E-2671-E396-FAC0A1C6BF2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59326D5-1C85-6EC0-69C1-DDB4878811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B2B4B2E6-B85D-476E-6067-49A81B00A694}"/>
              </a:ext>
            </a:extLst>
          </p:cNvPr>
          <p:cNvSpPr txBox="1">
            <a:spLocks/>
          </p:cNvSpPr>
          <p:nvPr/>
        </p:nvSpPr>
        <p:spPr>
          <a:xfrm>
            <a:off x="336000" y="1232799"/>
            <a:ext cx="11520000" cy="5625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800"/>
              </a:spcAft>
              <a:buClrTx/>
              <a:buSzTx/>
              <a:buFont typeface="Arial" panose="020B0604020202020204" pitchFamily="34" charset="0"/>
              <a:buNone/>
              <a:tabLst>
                <a:tab pos="457200" algn="l"/>
              </a:tabLst>
              <a:defRPr/>
            </a:pP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1. </a:t>
            </a: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Check Expiry Date &amp; Temperature</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Verify acceptable expiry date. Both the powder </a:t>
            </a:r>
            <a:r>
              <a:rPr lang="en-CA" sz="2000" kern="0" dirty="0">
                <a:solidFill>
                  <a:prstClr val="black"/>
                </a:solidFill>
                <a:ea typeface="Times New Roman" panose="02020603050405020304" pitchFamily="18" charset="0"/>
                <a:cs typeface="Times New Roman" panose="02020603050405020304" pitchFamily="18" charset="0"/>
              </a:rPr>
              <a:t>&amp;</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solvent must be at room temperature.</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1"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2. Remove Caps, </a:t>
            </a: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Clean Rubber Stopper of Powder &amp; Solvent Bottles</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Use an alcohol swab, let dry.</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1"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3. </a:t>
            </a:r>
            <a:r>
              <a:rPr kumimoji="0" lang="en-GB" sz="2000" b="1" i="0" u="none" strike="noStrike" kern="1200" cap="none" spc="0" normalizeH="0" baseline="0" noProof="0" dirty="0">
                <a:ln>
                  <a:noFill/>
                </a:ln>
                <a:solidFill>
                  <a:prstClr val="black"/>
                </a:solidFill>
                <a:effectLst/>
                <a:uLnTx/>
                <a:uFillTx/>
                <a:ea typeface="+mn-ea"/>
                <a:cs typeface="+mn-cs"/>
              </a:rPr>
              <a:t>Open </a:t>
            </a: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Octajet® Transfer Device</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Remove the paper lid from the Octajet® device; keep it in its clear outer packaging for sterility.</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b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4. Attach Octajet® Transfer Device to Powder Bottle</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Firmly hold the Fibryga® powder bottle on a flat surface. Invert, center, </a:t>
            </a:r>
            <a:r>
              <a:rPr lang="en-CA" sz="2000" kern="0" dirty="0">
                <a:solidFill>
                  <a:prstClr val="black"/>
                </a:solidFill>
                <a:ea typeface="Times New Roman" panose="02020603050405020304" pitchFamily="18" charset="0"/>
                <a:cs typeface="Times New Roman" panose="02020603050405020304" pitchFamily="18" charset="0"/>
              </a:rPr>
              <a:t>&amp;</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press the clear spike of the Octajet® device into the indented area of the powder bottle's stopper to lock it in place.</a:t>
            </a:r>
            <a: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b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5. Expose Blue Spike of Octajet® Transfer Device</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Maintain sterility </a:t>
            </a:r>
            <a:r>
              <a:rPr lang="en-CA" sz="2000" kern="0" dirty="0">
                <a:solidFill>
                  <a:prstClr val="black"/>
                </a:solidFill>
                <a:ea typeface="Times New Roman" panose="02020603050405020304" pitchFamily="18" charset="0"/>
                <a:cs typeface="Times New Roman" panose="02020603050405020304" pitchFamily="18" charset="0"/>
              </a:rPr>
              <a:t>&amp;</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carefully remove the Octajet® outer packaging to uncover the blue spike.</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6. Connect Solvent Bottle to Octajet® Transfer Device</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Invert the solvent bottle over the blue spike; push downwards so the spike is</a:t>
            </a:r>
            <a:r>
              <a:rPr kumimoji="0" lang="en-CA" sz="2000"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 just </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through the indented area of the stopper. Ensure the solvent bottle fully covers both holes of the blue spike</a:t>
            </a: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15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br>
              <a:rPr kumimoji="0" lang="en-CA" sz="15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AE87767-0A66-8DD2-FBA6-22E5D9A4F3A1}"/>
              </a:ext>
            </a:extLst>
          </p:cNvPr>
          <p:cNvSpPr txBox="1">
            <a:spLocks/>
          </p:cNvSpPr>
          <p:nvPr/>
        </p:nvSpPr>
        <p:spPr>
          <a:xfrm>
            <a:off x="746064" y="34925"/>
            <a:ext cx="11183008" cy="830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600" b="1" i="1"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8" name="Title 1">
            <a:extLst>
              <a:ext uri="{FF2B5EF4-FFF2-40B4-BE49-F238E27FC236}">
                <a16:creationId xmlns:a16="http://schemas.microsoft.com/office/drawing/2014/main" id="{2276AFE5-F54F-B3B5-5BA5-BB90E150B201}"/>
              </a:ext>
            </a:extLst>
          </p:cNvPr>
          <p:cNvSpPr>
            <a:spLocks noGrp="1"/>
          </p:cNvSpPr>
          <p:nvPr>
            <p:ph type="title"/>
          </p:nvPr>
        </p:nvSpPr>
        <p:spPr>
          <a:xfrm>
            <a:off x="930336" y="34925"/>
            <a:ext cx="10515600" cy="1325563"/>
          </a:xfrm>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 </a:t>
            </a:r>
            <a:b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CA" sz="2400" b="1" dirty="0"/>
              <a:t>Reconstitution Summary Steps 1 to 6 </a:t>
            </a:r>
          </a:p>
        </p:txBody>
      </p:sp>
    </p:spTree>
    <p:extLst>
      <p:ext uri="{BB962C8B-B14F-4D97-AF65-F5344CB8AC3E}">
        <p14:creationId xmlns:p14="http://schemas.microsoft.com/office/powerpoint/2010/main" val="402127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336000" y="1232799"/>
            <a:ext cx="11520000" cy="5625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800"/>
              </a:spcAft>
              <a:buClrTx/>
              <a:buSzTx/>
              <a:buFont typeface="Arial" panose="020B0604020202020204" pitchFamily="34" charset="0"/>
              <a:buNone/>
              <a:tabLst>
                <a:tab pos="457200" algn="l"/>
              </a:tabLst>
              <a:defRPr/>
            </a:pP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7. </a:t>
            </a:r>
            <a:r>
              <a:rPr kumimoji="0" lang="en-GB"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Remove Blue Spacer Ring to </a:t>
            </a: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Mix Solvent with Powder</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Hold the solvent bottle steady </a:t>
            </a:r>
            <a:r>
              <a:rPr lang="en-CA" sz="2000" kern="0" dirty="0">
                <a:solidFill>
                  <a:prstClr val="black"/>
                </a:solidFill>
                <a:ea typeface="Times New Roman" panose="02020603050405020304" pitchFamily="18" charset="0"/>
                <a:cs typeface="Times New Roman" panose="02020603050405020304" pitchFamily="18" charset="0"/>
              </a:rPr>
              <a:t>&amp;</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remove the blue spacer ring from the Octajet® device by pulling the tab. </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Press down on the solvent bottle, it will automatically flow into the powder bottle.</a:t>
            </a:r>
            <a: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b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8. Swirl Fibryga® to Dissolve</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sng"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Gently</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swirl the Fibryga® powder bottle until fully dissolved (5-30 minutes). DO NOT SHAKE.</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9. Unlock Octajet® Transfer Device &amp; Discard Empty Solvent Bottle</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Hold the Fibryga® bottle </a:t>
            </a: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securing the clear part of the Octajet® device. </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Turn the blue disc of Octajet® 45 degrees. Remove the empty solvent bottle along with the blue disc/spike.</a:t>
            </a:r>
            <a: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b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10. </a:t>
            </a:r>
            <a:r>
              <a:rPr kumimoji="0" lang="en-GB"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Draw Air into Syringe &amp; Attach Filter; Connect Syringe/Filter to Octajet® device/Fibryga® bottle; </a:t>
            </a:r>
            <a:br>
              <a:rPr kumimoji="0" lang="en-GB"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GB"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Slowly Inject Air: </a:t>
            </a:r>
            <a:br>
              <a:rPr kumimoji="0" lang="en-GB"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GB" sz="200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Draw air into a 50 mL syringe. Using sterile technique, open the lid of the filter package </a:t>
            </a:r>
            <a:r>
              <a:rPr lang="en-GB" sz="2000" kern="0" dirty="0">
                <a:solidFill>
                  <a:prstClr val="black"/>
                </a:solidFill>
                <a:ea typeface="Times New Roman" panose="02020603050405020304" pitchFamily="18" charset="0"/>
                <a:cs typeface="Times New Roman" panose="02020603050405020304" pitchFamily="18" charset="0"/>
              </a:rPr>
              <a:t>&amp; </a:t>
            </a:r>
            <a:r>
              <a:rPr kumimoji="0" lang="en-GB" sz="200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attach the 50 mL syringe. Connect the syringe/filter to the luer lock of the clear Octajet® device on the Fibryga® bottle. Slowly inject air from the syringe into the Fibryga® bottle.</a:t>
            </a:r>
            <a:br>
              <a:rPr kumimoji="0" lang="en-CA" sz="2000" b="0" i="0" u="none" strike="noStrike" kern="1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b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11. Withdraw Fibryga® &amp; Prepare for Administration</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Withdraw reconstituted Fibryga® through the filter into the syringe. Transfer to sterile administration bag, visually inspect, </a:t>
            </a:r>
            <a:r>
              <a:rPr lang="en-GB" sz="2000" kern="0" dirty="0">
                <a:solidFill>
                  <a:prstClr val="black"/>
                </a:solidFill>
                <a:ea typeface="Times New Roman" panose="02020603050405020304" pitchFamily="18" charset="0"/>
                <a:cs typeface="Times New Roman" panose="02020603050405020304" pitchFamily="18" charset="0"/>
              </a:rPr>
              <a:t>&amp;</a:t>
            </a: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label the product.</a:t>
            </a:r>
            <a:endParaRPr kumimoji="0" lang="en-CA" sz="20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B0B92F3B-8403-5D31-1628-B9BA201481BF}"/>
              </a:ext>
            </a:extLst>
          </p:cNvPr>
          <p:cNvSpPr txBox="1">
            <a:spLocks/>
          </p:cNvSpPr>
          <p:nvPr/>
        </p:nvSpPr>
        <p:spPr>
          <a:xfrm>
            <a:off x="746064" y="34925"/>
            <a:ext cx="11183008" cy="830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600" b="1" i="1"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8" name="Title 1">
            <a:extLst>
              <a:ext uri="{FF2B5EF4-FFF2-40B4-BE49-F238E27FC236}">
                <a16:creationId xmlns:a16="http://schemas.microsoft.com/office/drawing/2014/main" id="{8A5C8910-E31F-CCEC-4821-60435E8CE016}"/>
              </a:ext>
            </a:extLst>
          </p:cNvPr>
          <p:cNvSpPr>
            <a:spLocks noGrp="1"/>
          </p:cNvSpPr>
          <p:nvPr>
            <p:ph type="title"/>
          </p:nvPr>
        </p:nvSpPr>
        <p:spPr>
          <a:xfrm>
            <a:off x="930336" y="34925"/>
            <a:ext cx="10515600" cy="1325563"/>
          </a:xfrm>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 </a:t>
            </a:r>
            <a:b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CA" sz="2400" b="1" dirty="0"/>
              <a:t>Reconstitution Summary Steps 7 to 11 </a:t>
            </a:r>
          </a:p>
        </p:txBody>
      </p:sp>
    </p:spTree>
    <p:extLst>
      <p:ext uri="{BB962C8B-B14F-4D97-AF65-F5344CB8AC3E}">
        <p14:creationId xmlns:p14="http://schemas.microsoft.com/office/powerpoint/2010/main" val="1552037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E351126-D08D-53AB-3242-AC1572FCF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5789E-1BAB-5C49-EC8B-8F05715B826D}"/>
              </a:ext>
            </a:extLst>
          </p:cNvPr>
          <p:cNvSpPr>
            <a:spLocks noGrp="1"/>
          </p:cNvSpPr>
          <p:nvPr>
            <p:ph type="title"/>
          </p:nvPr>
        </p:nvSpPr>
        <p:spPr>
          <a:xfrm>
            <a:off x="838200" y="390698"/>
            <a:ext cx="10515600" cy="1325563"/>
          </a:xfrm>
        </p:spPr>
        <p:txBody>
          <a:bodyPr>
            <a:normAutofit/>
          </a:bodyPr>
          <a:lstStyle/>
          <a:p>
            <a:r>
              <a:rPr lang="en-CA" sz="2400" b="1" dirty="0"/>
              <a:t>Product Learning Module 1: FC - Fibryga®</a:t>
            </a:r>
          </a:p>
        </p:txBody>
      </p:sp>
      <p:sp>
        <p:nvSpPr>
          <p:cNvPr id="7" name="Slide Number Placeholder 6">
            <a:extLst>
              <a:ext uri="{FF2B5EF4-FFF2-40B4-BE49-F238E27FC236}">
                <a16:creationId xmlns:a16="http://schemas.microsoft.com/office/drawing/2014/main" id="{04408ED1-7B1E-EE04-4CB3-082EBFF9B3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E22932AA-FB1C-C4A5-7F8C-FBABCEA91470}"/>
              </a:ext>
            </a:extLst>
          </p:cNvPr>
          <p:cNvSpPr txBox="1">
            <a:spLocks/>
          </p:cNvSpPr>
          <p:nvPr/>
        </p:nvSpPr>
        <p:spPr>
          <a:xfrm>
            <a:off x="553800" y="1716261"/>
            <a:ext cx="10800000" cy="485672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CA" sz="8800" b="1" i="0" u="none" strike="noStrike" kern="1200" cap="none" spc="0" normalizeH="0" baseline="0" noProof="0" dirty="0">
                <a:ln>
                  <a:noFill/>
                </a:ln>
                <a:solidFill>
                  <a:prstClr val="black"/>
                </a:solidFill>
                <a:effectLst/>
                <a:uLnTx/>
                <a:uFillTx/>
                <a:latin typeface="Calibri" panose="020F0502020204030204"/>
                <a:ea typeface="+mn-ea"/>
                <a:cs typeface="+mn-cs"/>
              </a:rPr>
              <a:t>Administration Notes (1)</a:t>
            </a:r>
            <a:br>
              <a:rPr kumimoji="0" lang="en-CA" sz="8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CA" sz="8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CA" sz="8000" b="0" i="0" u="none" strike="noStrike" kern="1200" cap="none" spc="0" normalizeH="0" baseline="0" noProof="0" dirty="0">
                <a:ln>
                  <a:noFill/>
                </a:ln>
                <a:solidFill>
                  <a:prstClr val="black"/>
                </a:solidFill>
                <a:effectLst/>
                <a:uLnTx/>
                <a:uFillTx/>
                <a:latin typeface="Calibri" panose="020F0502020204030204"/>
                <a:ea typeface="+mn-ea"/>
                <a:cs typeface="+mn-cs"/>
              </a:rPr>
              <a:t>Fibryga®</a:t>
            </a: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 is available as 1 g per bottle. Carefully review the prescriber’s order. More than 1 bottle may be required to provide the dose that was ordered. As required, reconstituted Fibryga® from additional bottles may be added to the same sterile administration bag (pooled).</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Following reconstitution, Fibryga® </a:t>
            </a:r>
            <a:r>
              <a:rPr kumimoji="0" lang="en-CA" sz="8000" b="0" i="0" u="none" strike="noStrike" kern="1200" cap="none" spc="0" normalizeH="0" baseline="0" noProof="0" dirty="0">
                <a:ln>
                  <a:noFill/>
                </a:ln>
                <a:solidFill>
                  <a:prstClr val="black"/>
                </a:solidFill>
                <a:effectLst/>
                <a:uLnTx/>
                <a:uFillTx/>
                <a:latin typeface="Calibri" panose="020F0502020204030204"/>
                <a:ea typeface="+mn-ea"/>
                <a:cs typeface="+mn-cs"/>
              </a:rPr>
              <a:t>should be used immediately. If not, </a:t>
            </a: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storage times and conditions are the responsibility of the facility (risk of microbial contamination, manufacturer notes stability of the reconstituted solution has been confirmed for up to 24 hours at +25°C).</a:t>
            </a:r>
          </a:p>
          <a:p>
            <a:pPr marL="228600" marR="0" lvl="0" indent="-228600" algn="l" defTabSz="914400"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Reconstituted solution is colourless. Do not administer if cloudy or deposits are observed.</a:t>
            </a:r>
          </a:p>
          <a:p>
            <a:pPr marL="228600" marR="0" lvl="0" indent="-228600" algn="l" defTabSz="914400"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Administer at room temperature.</a:t>
            </a:r>
          </a:p>
          <a:p>
            <a:pPr marL="228600" marR="0" lvl="0" indent="-228600" algn="l" defTabSz="914400"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Do not further dilute in any IV solutions. Do not mix with any other medicinal products.</a:t>
            </a:r>
          </a:p>
          <a:p>
            <a:pPr marL="228600" marR="0" lvl="0" indent="-228600" algn="l" defTabSz="914400"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Fibryga® is compatible with 0.9 % sodium chloride (NaCl).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752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D2B19-446C-C1CB-BFE1-13991D4F1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418C8-CCDA-043F-9BDE-DD4EC793AC93}"/>
              </a:ext>
            </a:extLst>
          </p:cNvPr>
          <p:cNvSpPr>
            <a:spLocks noGrp="1"/>
          </p:cNvSpPr>
          <p:nvPr>
            <p:ph type="title"/>
          </p:nvPr>
        </p:nvSpPr>
        <p:spPr>
          <a:xfrm>
            <a:off x="838200" y="390698"/>
            <a:ext cx="10515600" cy="1325563"/>
          </a:xfrm>
        </p:spPr>
        <p:txBody>
          <a:bodyPr>
            <a:normAutofit/>
          </a:bodyPr>
          <a:lstStyle/>
          <a:p>
            <a:r>
              <a:rPr lang="en-CA" sz="2400" b="1" dirty="0"/>
              <a:t>Product Learning Module 1: FC - Fibryga®</a:t>
            </a:r>
          </a:p>
        </p:txBody>
      </p:sp>
      <p:sp>
        <p:nvSpPr>
          <p:cNvPr id="7" name="Slide Number Placeholder 6">
            <a:extLst>
              <a:ext uri="{FF2B5EF4-FFF2-40B4-BE49-F238E27FC236}">
                <a16:creationId xmlns:a16="http://schemas.microsoft.com/office/drawing/2014/main" id="{7E3327C2-878E-AF5C-A2BA-BD6714F2F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D12226AC-0AAE-22AE-2CDA-01D147E3758E}"/>
              </a:ext>
            </a:extLst>
          </p:cNvPr>
          <p:cNvSpPr txBox="1">
            <a:spLocks/>
          </p:cNvSpPr>
          <p:nvPr/>
        </p:nvSpPr>
        <p:spPr>
          <a:xfrm>
            <a:off x="532200" y="1716261"/>
            <a:ext cx="10800000" cy="4495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Administration Notes (2)</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CA" sz="2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Administer only intravenously via a separate injection/infusion line. For infusion, use a standard IV infusion set (has been filtered as part of reconstitution procedure). </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Flush the IV site with 0.9 % NaCl flush syringe prior to and following administration. </a:t>
            </a:r>
            <a:endParaRPr kumimoji="0" lang="en-CA"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Monitoring the patient’s fibrinogen level before and during treatment is recommended.</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Indication / Rate </a:t>
            </a:r>
          </a:p>
          <a:p>
            <a:pPr marL="685800" marR="0" lvl="1" indent="-228600" algn="l" defTabSz="914400" rtl="0" eaLnBrk="1" fontAlgn="auto" latinLnBrk="0" hangingPunct="1">
              <a:lnSpc>
                <a:spcPct val="90000"/>
              </a:lnSpc>
              <a:spcBef>
                <a:spcPts val="1000"/>
              </a:spcBef>
              <a:spcAft>
                <a:spcPts val="0"/>
              </a:spcAft>
              <a:buClrTx/>
              <a:buSzPct val="75000"/>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Congenital Afibrinogenemia and Hypofibrinogenemia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Recommended </a:t>
            </a:r>
            <a:r>
              <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rPr>
              <a:t>maximum</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rate 5 mL per minute (300 mL/hour)</a:t>
            </a:r>
          </a:p>
          <a:p>
            <a:pPr marL="685800" marR="0" lvl="1" indent="-228600" algn="l" defTabSz="914400" rtl="0" eaLnBrk="1" fontAlgn="auto" latinLnBrk="0" hangingPunct="1">
              <a:lnSpc>
                <a:spcPct val="90000"/>
              </a:lnSpc>
              <a:spcBef>
                <a:spcPts val="1000"/>
              </a:spcBef>
              <a:spcAft>
                <a:spcPts val="0"/>
              </a:spcAft>
              <a:buClrTx/>
              <a:buSzPct val="75000"/>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Acquired Fibrinogen Deficiency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Recommended </a:t>
            </a:r>
            <a:r>
              <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rPr>
              <a:t>maximum</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rate 20 mL per minute (1200 mL/hour)</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19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7F5E-2098-BBEA-2644-4A9D17D9B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E7720-4A7E-4B4B-8862-45FED94A7BBA}"/>
              </a:ext>
            </a:extLst>
          </p:cNvPr>
          <p:cNvSpPr>
            <a:spLocks noGrp="1"/>
          </p:cNvSpPr>
          <p:nvPr>
            <p:ph type="ctrTitle"/>
          </p:nvPr>
        </p:nvSpPr>
        <p:spPr>
          <a:xfrm>
            <a:off x="1421130" y="1813230"/>
            <a:ext cx="9144000" cy="2340000"/>
          </a:xfrm>
        </p:spPr>
        <p:txBody>
          <a:bodyPr/>
          <a:lstStyle/>
          <a:p>
            <a:r>
              <a:rPr lang="en-CA" dirty="0">
                <a:latin typeface="Calibri Light" panose="020F0302020204030204" pitchFamily="34" charset="0"/>
                <a:ea typeface="Calibri Light" panose="020F0302020204030204" pitchFamily="34" charset="0"/>
                <a:cs typeface="Calibri Light" panose="020F0302020204030204" pitchFamily="34" charset="0"/>
              </a:rPr>
              <a:t>Fibryga® Reconstitution</a:t>
            </a:r>
            <a:br>
              <a:rPr lang="en-CA" dirty="0">
                <a:latin typeface="Calibri Light" panose="020F0302020204030204" pitchFamily="34" charset="0"/>
                <a:ea typeface="Calibri Light" panose="020F0302020204030204" pitchFamily="34" charset="0"/>
                <a:cs typeface="Calibri Light" panose="020F0302020204030204" pitchFamily="34" charset="0"/>
              </a:rPr>
            </a:br>
            <a:r>
              <a:rPr lang="en-CA"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Nextaro® transfer device</a:t>
            </a:r>
          </a:p>
        </p:txBody>
      </p:sp>
    </p:spTree>
    <p:extLst>
      <p:ext uri="{BB962C8B-B14F-4D97-AF65-F5344CB8AC3E}">
        <p14:creationId xmlns:p14="http://schemas.microsoft.com/office/powerpoint/2010/main" val="4137783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724955" y="1458000"/>
            <a:ext cx="11088000" cy="5400000"/>
          </a:xfrm>
        </p:spPr>
        <p:txBody>
          <a:bodyPr>
            <a:noAutofit/>
          </a:bodyPr>
          <a:lstStyle/>
          <a:p>
            <a:pPr marL="0" indent="0">
              <a:spcAft>
                <a:spcPts val="600"/>
              </a:spcAft>
              <a:buNone/>
            </a:pPr>
            <a:r>
              <a:rPr lang="en-CA" sz="2000" b="1" i="1" dirty="0">
                <a:solidFill>
                  <a:schemeClr val="bg1">
                    <a:lumMod val="50000"/>
                  </a:schemeClr>
                </a:solidFill>
              </a:rPr>
              <a:t>REMINDER: Only reconstitute when ready to administer.</a:t>
            </a:r>
          </a:p>
          <a:p>
            <a:r>
              <a:rPr lang="en-CA" sz="2000" dirty="0"/>
              <a:t>Fibryga®</a:t>
            </a:r>
            <a:r>
              <a:rPr lang="en-CA" sz="2000" i="1" dirty="0"/>
              <a:t> </a:t>
            </a:r>
            <a:r>
              <a:rPr lang="en-CA" sz="2000" dirty="0"/>
              <a:t>is available as 1 g/bottle (vial), </a:t>
            </a:r>
            <a:r>
              <a:rPr lang="en-GB" sz="2000" dirty="0"/>
              <a:t>reconstituted with 50 mL of solvent (sterile water for injection).</a:t>
            </a:r>
          </a:p>
          <a:p>
            <a:r>
              <a:rPr lang="en-GB" sz="2000" dirty="0"/>
              <a:t>Use appropriate </a:t>
            </a:r>
            <a:r>
              <a:rPr lang="en-GB" sz="2000" u="sng" dirty="0"/>
              <a:t>aseptic technique</a:t>
            </a:r>
            <a:r>
              <a:rPr lang="en-GB" sz="2000" dirty="0"/>
              <a:t>.</a:t>
            </a:r>
          </a:p>
          <a:p>
            <a:r>
              <a:rPr lang="en-GB" sz="2000" dirty="0"/>
              <a:t>Single use only. </a:t>
            </a:r>
          </a:p>
          <a:p>
            <a:r>
              <a:rPr lang="en-GB" sz="2000" dirty="0"/>
              <a:t>TML will provide product label(s) and kit(s) containing: </a:t>
            </a:r>
            <a:br>
              <a:rPr lang="en-GB" sz="2000" dirty="0"/>
            </a:br>
            <a:r>
              <a:rPr lang="en-CA" sz="2000" dirty="0"/>
              <a:t>Fibryga®</a:t>
            </a:r>
            <a:r>
              <a:rPr lang="en-GB" sz="2000" dirty="0"/>
              <a:t> powder bottle, Nextaro® transfer device, solvent (sterile water for injection) bottle. </a:t>
            </a:r>
            <a:br>
              <a:rPr lang="en-GB" sz="2200" dirty="0"/>
            </a:br>
            <a:endParaRPr lang="en-GB" sz="2200" dirty="0"/>
          </a:p>
          <a:p>
            <a:endParaRPr lang="en-GB" sz="2200" dirty="0"/>
          </a:p>
          <a:p>
            <a:endParaRPr lang="en-GB" sz="2200" dirty="0"/>
          </a:p>
          <a:p>
            <a:pPr marL="0" indent="0">
              <a:buNone/>
            </a:pPr>
            <a:endParaRPr lang="en-GB" sz="2200" dirty="0"/>
          </a:p>
          <a:p>
            <a:pPr marL="0" indent="0">
              <a:buNone/>
            </a:pPr>
            <a:endParaRPr lang="en-GB" sz="2200" dirty="0"/>
          </a:p>
          <a:p>
            <a:pPr marL="0" indent="0">
              <a:buNone/>
            </a:pPr>
            <a:endParaRPr lang="en-GB" sz="2200" dirty="0"/>
          </a:p>
          <a:p>
            <a:r>
              <a:rPr lang="en-GB" sz="2000" dirty="0"/>
              <a:t>Also required: alcohol swabs, 50 mL syringe, transfer needle, sterile administration bag.</a:t>
            </a:r>
            <a:endParaRPr lang="en-CA" sz="20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a:xfrm>
            <a:off x="8919210" y="631031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E54FEFE8-113E-4EAC-8469-66D8870BC7D4}"/>
              </a:ext>
            </a:extLst>
          </p:cNvPr>
          <p:cNvSpPr>
            <a:spLocks noGrp="1"/>
          </p:cNvSpPr>
          <p:nvPr>
            <p:ph type="title"/>
          </p:nvPr>
        </p:nvSpPr>
        <p:spPr>
          <a:xfrm>
            <a:off x="838200" y="365125"/>
            <a:ext cx="10515600" cy="1325563"/>
          </a:xfrm>
        </p:spPr>
        <p:txBody>
          <a:bodyPr>
            <a:normAutofit/>
          </a:bodyPr>
          <a:lstStyle/>
          <a:p>
            <a:r>
              <a:rPr lang="en-CA" sz="2400" b="1" dirty="0"/>
              <a:t>Product Learning Module 1: FC - Fibryga®</a:t>
            </a:r>
            <a:r>
              <a:rPr lang="en-GB" sz="2200" dirty="0">
                <a:solidFill>
                  <a:prstClr val="black"/>
                </a:solidFill>
                <a:latin typeface="Calibri" panose="020F0502020204030204"/>
                <a:ea typeface="+mn-ea"/>
                <a:cs typeface="+mn-cs"/>
              </a:rPr>
              <a:t> </a:t>
            </a:r>
            <a:r>
              <a:rPr kumimoji="0" lang="en-CA" sz="2400" b="1" i="0" u="none" strike="noStrike" kern="1200" cap="none" spc="0" normalizeH="0" baseline="0" noProof="0" dirty="0">
                <a:ln>
                  <a:noFill/>
                </a:ln>
                <a:solidFill>
                  <a:schemeClr val="accent6"/>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chemeClr val="accent6"/>
                </a:solidFill>
                <a:effectLst/>
                <a:uLnTx/>
                <a:uFillTx/>
                <a:latin typeface="Calibri Light" panose="020F0302020204030204"/>
                <a:ea typeface="+mj-ea"/>
                <a:cs typeface="+mj-cs"/>
              </a:rPr>
              <a:t>® transfer device</a:t>
            </a:r>
            <a:endParaRPr lang="en-CA" sz="2400" b="1" dirty="0">
              <a:solidFill>
                <a:schemeClr val="accent6"/>
              </a:solidFill>
            </a:endParaRPr>
          </a:p>
        </p:txBody>
      </p:sp>
      <p:pic>
        <p:nvPicPr>
          <p:cNvPr id="3" name="Picture 2" descr="A close-up of a box and bottles&#10;&#10;AI-generated content may be incorrect.">
            <a:extLst>
              <a:ext uri="{FF2B5EF4-FFF2-40B4-BE49-F238E27FC236}">
                <a16:creationId xmlns:a16="http://schemas.microsoft.com/office/drawing/2014/main" id="{93BA5D13-3B7A-432A-EDB1-06D8E2CFF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273" y="3840863"/>
            <a:ext cx="3020727" cy="2340000"/>
          </a:xfrm>
          <a:prstGeom prst="rect">
            <a:avLst/>
          </a:prstGeom>
        </p:spPr>
      </p:pic>
    </p:spTree>
    <p:extLst>
      <p:ext uri="{BB962C8B-B14F-4D97-AF65-F5344CB8AC3E}">
        <p14:creationId xmlns:p14="http://schemas.microsoft.com/office/powerpoint/2010/main" val="3585812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endParaRPr lang="en-CA" sz="2400" b="1" dirty="0">
              <a:solidFill>
                <a:srgbClr val="4472C4"/>
              </a:solidFill>
            </a:endParaRP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516651" y="1800410"/>
            <a:ext cx="8280000" cy="4074421"/>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6800" b="1" i="0" u="none" strike="noStrike" kern="1200" cap="none" spc="0" normalizeH="0" baseline="0" noProof="0" dirty="0">
                <a:ln>
                  <a:noFill/>
                </a:ln>
                <a:solidFill>
                  <a:prstClr val="black"/>
                </a:solidFill>
                <a:effectLst/>
                <a:uLnTx/>
                <a:uFillTx/>
                <a:latin typeface="Calibri" panose="020F0502020204030204"/>
                <a:ea typeface="+mn-ea"/>
                <a:cs typeface="+mn-cs"/>
              </a:rPr>
              <a:t>Step 1 </a:t>
            </a:r>
            <a:br>
              <a:rPr kumimoji="0" lang="en-GB" sz="6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68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Check Expiry </a:t>
            </a:r>
            <a:r>
              <a:rPr kumimoji="0" lang="en-GB" sz="6800" b="1"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CA" sz="68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&amp; Temperature</a:t>
            </a:r>
            <a:br>
              <a:rPr kumimoji="0" lang="en-CA" sz="68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GB" sz="6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6200" b="0" i="0" u="none" strike="noStrike" kern="1200" cap="none" spc="0" normalizeH="0" baseline="0" noProof="0" dirty="0">
                <a:ln>
                  <a:noFill/>
                </a:ln>
                <a:solidFill>
                  <a:prstClr val="black"/>
                </a:solidFill>
                <a:effectLst/>
                <a:uLnTx/>
                <a:uFillTx/>
                <a:latin typeface="Calibri" panose="020F0502020204030204"/>
                <a:ea typeface="+mn-ea"/>
                <a:cs typeface="+mn-cs"/>
              </a:rPr>
              <a:t>Verify product expiry date (on the kit packaging and the bottles) is acceptable.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6200" b="0" i="0" u="none" strike="noStrike" kern="1200" cap="none" spc="0" normalizeH="0" baseline="0" noProof="0" dirty="0">
                <a:ln>
                  <a:noFill/>
                </a:ln>
                <a:solidFill>
                  <a:prstClr val="black"/>
                </a:solidFill>
                <a:effectLst/>
                <a:uLnTx/>
                <a:uFillTx/>
                <a:latin typeface="Calibri" panose="020F0502020204030204"/>
                <a:ea typeface="+mn-ea"/>
                <a:cs typeface="+mn-cs"/>
              </a:rPr>
              <a:t>Ensure the bottles of both the powder (Fibryga®) and the solvent (sterile water for injection, sWFI) are at room temperature. </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6200" b="0" i="0" u="none" strike="noStrike" kern="1200" cap="none" spc="0" normalizeH="0" baseline="0" noProof="0" dirty="0">
                <a:ln>
                  <a:noFill/>
                </a:ln>
                <a:solidFill>
                  <a:prstClr val="black"/>
                </a:solidFill>
                <a:effectLst/>
                <a:uLnTx/>
                <a:uFillTx/>
                <a:latin typeface="Calibri" panose="020F0502020204030204"/>
                <a:ea typeface="+mn-ea"/>
                <a:cs typeface="+mn-cs"/>
              </a:rPr>
              <a:t>During reconstitution, room temperature should be maintained.</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6200" b="0" i="0" u="none" strike="noStrike" kern="1200" cap="none" spc="0" normalizeH="0" baseline="0" noProof="0" dirty="0">
                <a:ln>
                  <a:noFill/>
                </a:ln>
                <a:solidFill>
                  <a:prstClr val="black"/>
                </a:solidFill>
                <a:effectLst/>
                <a:uLnTx/>
                <a:uFillTx/>
                <a:latin typeface="Calibri" panose="020F0502020204030204"/>
                <a:ea typeface="+mn-ea"/>
                <a:cs typeface="+mn-cs"/>
              </a:rPr>
              <a:t>Room temperature augments the product powder dissolving.</a:t>
            </a:r>
            <a:br>
              <a:rPr kumimoji="0" lang="en-GB" sz="6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6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close-up of a bottle&#10;&#10;AI-generated content may be incorrect.">
            <a:extLst>
              <a:ext uri="{FF2B5EF4-FFF2-40B4-BE49-F238E27FC236}">
                <a16:creationId xmlns:a16="http://schemas.microsoft.com/office/drawing/2014/main" id="{03370A02-C401-1F3B-EC30-3EB084E9A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5349" y="2653726"/>
            <a:ext cx="2520000" cy="2739586"/>
          </a:xfrm>
          <a:prstGeom prst="rect">
            <a:avLst/>
          </a:prstGeom>
        </p:spPr>
      </p:pic>
    </p:spTree>
    <p:extLst>
      <p:ext uri="{BB962C8B-B14F-4D97-AF65-F5344CB8AC3E}">
        <p14:creationId xmlns:p14="http://schemas.microsoft.com/office/powerpoint/2010/main" val="106656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 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endParaRPr lang="en-CA" sz="2400" b="1" dirty="0">
              <a:solidFill>
                <a:srgbClr val="4472C4"/>
              </a:solidFill>
            </a:endParaRP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464656" y="1821339"/>
            <a:ext cx="8280000" cy="30324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Step 2 </a:t>
            </a:r>
            <a:b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Remove Caps, Clean Rubber Stopper of Powder &amp; Solvent Bottles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Remove the cap from both the Fibryga® powder and the solvent (sWFI) bottles.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Using a circular motion, clean the exposed central part of the </a:t>
            </a:r>
            <a:b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rubber stopper of both bottles with an alcohol swab.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Allow the stoppers of the bottles to dry.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CC9E020-95FA-9DF0-893D-EFE074677108}"/>
              </a:ext>
            </a:extLst>
          </p:cNvPr>
          <p:cNvPicPr>
            <a:picLocks noChangeAspect="1"/>
          </p:cNvPicPr>
          <p:nvPr/>
        </p:nvPicPr>
        <p:blipFill>
          <a:blip r:embed="rId2"/>
          <a:stretch>
            <a:fillRect/>
          </a:stretch>
        </p:blipFill>
        <p:spPr>
          <a:xfrm>
            <a:off x="9121846" y="2332925"/>
            <a:ext cx="2517866" cy="2743438"/>
          </a:xfrm>
          <a:prstGeom prst="rect">
            <a:avLst/>
          </a:prstGeom>
        </p:spPr>
      </p:pic>
    </p:spTree>
    <p:extLst>
      <p:ext uri="{BB962C8B-B14F-4D97-AF65-F5344CB8AC3E}">
        <p14:creationId xmlns:p14="http://schemas.microsoft.com/office/powerpoint/2010/main" val="3345923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 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484849" y="1749656"/>
            <a:ext cx="8280000" cy="3358688"/>
          </a:xfrm>
        </p:spPr>
        <p:txBody>
          <a:bodyPr>
            <a:normAutofit/>
          </a:bodyPr>
          <a:lstStyle/>
          <a:p>
            <a:pPr marL="0" indent="0">
              <a:lnSpc>
                <a:spcPct val="110000"/>
              </a:lnSpc>
              <a:buNone/>
            </a:pPr>
            <a:r>
              <a:rPr lang="en-CA" sz="2200" b="1" dirty="0"/>
              <a:t>Step 3 </a:t>
            </a:r>
            <a:br>
              <a:rPr lang="en-CA" sz="2200" b="1" dirty="0"/>
            </a:br>
            <a:r>
              <a:rPr lang="en-CA" sz="2200" b="1" kern="0" dirty="0">
                <a:effectLst/>
                <a:ea typeface="Times New Roman" panose="02020603050405020304" pitchFamily="18" charset="0"/>
                <a:cs typeface="Times New Roman" panose="02020603050405020304" pitchFamily="18" charset="0"/>
              </a:rPr>
              <a:t>Open </a:t>
            </a:r>
            <a:r>
              <a:rPr lang="en-CA" sz="2200" b="1" kern="0" dirty="0">
                <a:ea typeface="Times New Roman" panose="02020603050405020304" pitchFamily="18" charset="0"/>
                <a:cs typeface="Times New Roman" panose="02020603050405020304" pitchFamily="18" charset="0"/>
              </a:rPr>
              <a:t>Nextaro</a:t>
            </a:r>
            <a:r>
              <a:rPr lang="en-CA" sz="2200" b="1" kern="0" dirty="0">
                <a:effectLst/>
                <a:ea typeface="Times New Roman" panose="02020603050405020304" pitchFamily="18" charset="0"/>
                <a:cs typeface="Times New Roman" panose="02020603050405020304" pitchFamily="18" charset="0"/>
              </a:rPr>
              <a:t>® Transfer Device</a:t>
            </a:r>
            <a:br>
              <a:rPr lang="en-CA" sz="2200" b="1" kern="0" dirty="0">
                <a:ea typeface="Times New Roman" panose="02020603050405020304" pitchFamily="18" charset="0"/>
                <a:cs typeface="Times New Roman" panose="02020603050405020304" pitchFamily="18" charset="0"/>
              </a:rPr>
            </a:br>
            <a:endParaRPr lang="en-CA" sz="2200" b="1" dirty="0"/>
          </a:p>
          <a:p>
            <a:pPr>
              <a:lnSpc>
                <a:spcPct val="110000"/>
              </a:lnSpc>
            </a:pPr>
            <a:r>
              <a:rPr lang="en-CA" sz="2000" dirty="0"/>
              <a:t>Peel off the paper lid of the Nextaro®</a:t>
            </a:r>
            <a:r>
              <a:rPr lang="en-CA" sz="2000" i="1" dirty="0"/>
              <a:t> </a:t>
            </a:r>
            <a:r>
              <a:rPr lang="en-CA" sz="2000" dirty="0"/>
              <a:t>transfer device. </a:t>
            </a:r>
          </a:p>
          <a:p>
            <a:pPr>
              <a:lnSpc>
                <a:spcPct val="110000"/>
              </a:lnSpc>
            </a:pPr>
            <a:r>
              <a:rPr lang="en-CA" sz="2000" dirty="0"/>
              <a:t>Leave the Nextaro® device in the clear outer packaging to maintain </a:t>
            </a:r>
            <a:br>
              <a:rPr lang="en-CA" sz="2000" dirty="0"/>
            </a:br>
            <a:r>
              <a:rPr lang="en-CA" sz="2000" dirty="0"/>
              <a:t>sterility. </a:t>
            </a:r>
          </a:p>
          <a:p>
            <a:pPr>
              <a:lnSpc>
                <a:spcPct val="110000"/>
              </a:lnSpc>
            </a:pPr>
            <a:r>
              <a:rPr lang="en-CA" sz="2000" dirty="0"/>
              <a:t>Avoid touching the blue spike to maintain sterility.</a:t>
            </a:r>
          </a:p>
          <a:p>
            <a:pPr>
              <a:lnSpc>
                <a:spcPct val="110000"/>
              </a:lnSpc>
            </a:pPr>
            <a:endParaRPr lang="en-CA" sz="22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descr="A close-up of a hand holding a small container&#10;&#10;AI-generated content may be incorrect.">
            <a:extLst>
              <a:ext uri="{FF2B5EF4-FFF2-40B4-BE49-F238E27FC236}">
                <a16:creationId xmlns:a16="http://schemas.microsoft.com/office/drawing/2014/main" id="{9AD8FDAD-A7B5-D0A1-4845-07F6EFF20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849" y="2395284"/>
            <a:ext cx="2880000" cy="3256470"/>
          </a:xfrm>
          <a:prstGeom prst="rect">
            <a:avLst/>
          </a:prstGeom>
        </p:spPr>
      </p:pic>
    </p:spTree>
    <p:extLst>
      <p:ext uri="{BB962C8B-B14F-4D97-AF65-F5344CB8AC3E}">
        <p14:creationId xmlns:p14="http://schemas.microsoft.com/office/powerpoint/2010/main" val="2688764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D9DDC-20AB-D576-E4C2-62B79E9E7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0C0A5-0D1F-E8F0-826D-2BFA0066DA3F}"/>
              </a:ext>
            </a:extLst>
          </p:cNvPr>
          <p:cNvSpPr>
            <a:spLocks noGrp="1"/>
          </p:cNvSpPr>
          <p:nvPr>
            <p:ph type="title"/>
          </p:nvPr>
        </p:nvSpPr>
        <p:spPr/>
        <p:txBody>
          <a:bodyPr>
            <a:normAutofit/>
          </a:bodyPr>
          <a:lstStyle/>
          <a:p>
            <a:r>
              <a:rPr lang="en-CA" sz="2400" b="1" dirty="0"/>
              <a:t>Product Learning Module 1: FC - Fibryga®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 </a:t>
            </a:r>
            <a:endParaRPr lang="en-CA" sz="2400" b="1" dirty="0"/>
          </a:p>
        </p:txBody>
      </p:sp>
      <p:sp>
        <p:nvSpPr>
          <p:cNvPr id="7" name="Slide Number Placeholder 6">
            <a:extLst>
              <a:ext uri="{FF2B5EF4-FFF2-40B4-BE49-F238E27FC236}">
                <a16:creationId xmlns:a16="http://schemas.microsoft.com/office/drawing/2014/main" id="{CCF2F200-06F4-AC9B-1D7A-9C2132C482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C1C2DAE-2C31-E32C-3824-167894AC0209}"/>
              </a:ext>
            </a:extLst>
          </p:cNvPr>
          <p:cNvSpPr txBox="1">
            <a:spLocks/>
          </p:cNvSpPr>
          <p:nvPr/>
        </p:nvSpPr>
        <p:spPr>
          <a:xfrm>
            <a:off x="510629" y="1783883"/>
            <a:ext cx="8280000" cy="388602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CA" sz="2600" b="1" i="0" u="none" strike="noStrike" kern="1200" cap="none" spc="0" normalizeH="0" baseline="0" noProof="0" dirty="0">
                <a:ln>
                  <a:noFill/>
                </a:ln>
                <a:solidFill>
                  <a:prstClr val="black"/>
                </a:solidFill>
                <a:effectLst/>
                <a:uLnTx/>
                <a:uFillTx/>
                <a:latin typeface="Calibri" panose="020F0502020204030204"/>
                <a:ea typeface="+mn-ea"/>
                <a:cs typeface="+mn-cs"/>
              </a:rPr>
              <a:t>Step 4 </a:t>
            </a:r>
            <a:br>
              <a:rPr kumimoji="0" lang="en-CA" sz="2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6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Attach Nextaro® Transfer Device to Solvent Bottle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Firmly hold the solvent (sWFI) bottle on a flat surface.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With the Nextaro</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device in its outer package, align the blue part </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 top of the solvent (sWFI) bottle.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Firmly press straight down until it snaps into place on the solvent (sWFI) bottle. While attaching, do not use a twisting motion.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Nextaro® transfer device must be attached to the solvent (sWFI) </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bottle first, and then to the Fibryga® powder bottle [to prevent loss of vacuum and failure of the solvent (sWFI) to transfer].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close-up of a bottle&#10;&#10;AI-generated content may be incorrect.">
            <a:extLst>
              <a:ext uri="{FF2B5EF4-FFF2-40B4-BE49-F238E27FC236}">
                <a16:creationId xmlns:a16="http://schemas.microsoft.com/office/drawing/2014/main" id="{38DB0FE4-83F6-FB4A-A7A2-77FBB0D42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471" y="2583519"/>
            <a:ext cx="2071329" cy="2880000"/>
          </a:xfrm>
          <a:prstGeom prst="rect">
            <a:avLst/>
          </a:prstGeom>
        </p:spPr>
      </p:pic>
    </p:spTree>
    <p:extLst>
      <p:ext uri="{BB962C8B-B14F-4D97-AF65-F5344CB8AC3E}">
        <p14:creationId xmlns:p14="http://schemas.microsoft.com/office/powerpoint/2010/main" val="155839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56444-324D-6C2F-8E0B-452579A87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240F0-DB39-1DBA-A676-1A87A1A10A8C}"/>
              </a:ext>
            </a:extLst>
          </p:cNvPr>
          <p:cNvSpPr>
            <a:spLocks noGrp="1"/>
          </p:cNvSpPr>
          <p:nvPr>
            <p:ph type="title"/>
          </p:nvPr>
        </p:nvSpPr>
        <p:spPr>
          <a:xfrm>
            <a:off x="775405" y="287114"/>
            <a:ext cx="7920000" cy="994172"/>
          </a:xfrm>
        </p:spPr>
        <p:txBody>
          <a:bodyPr>
            <a:normAutofit/>
          </a:bodyPr>
          <a:lstStyle/>
          <a:p>
            <a:pPr algn="l"/>
            <a:r>
              <a:rPr lang="en-CA" sz="2400" b="1" dirty="0">
                <a:cs typeface="Calibri" panose="020F0502020204030204" pitchFamily="34" charset="0"/>
              </a:rPr>
              <a:t>Outline (1)</a:t>
            </a:r>
          </a:p>
        </p:txBody>
      </p:sp>
      <p:sp>
        <p:nvSpPr>
          <p:cNvPr id="7" name="Slide Number Placeholder 6">
            <a:extLst>
              <a:ext uri="{FF2B5EF4-FFF2-40B4-BE49-F238E27FC236}">
                <a16:creationId xmlns:a16="http://schemas.microsoft.com/office/drawing/2014/main" id="{30C8A309-BD3F-D75C-085A-305D6620C11A}"/>
              </a:ext>
            </a:extLst>
          </p:cNvPr>
          <p:cNvSpPr>
            <a:spLocks noGrp="1"/>
          </p:cNvSpPr>
          <p:nvPr>
            <p:ph type="sldNum" sz="quarter" idx="12"/>
          </p:nvPr>
        </p:nvSpPr>
        <p:spPr>
          <a:xfrm>
            <a:off x="8558760" y="638832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B1180F1-44DF-4B69-9168-136F546BB698}" type="slidenum">
              <a:rPr lang="en-CA">
                <a:solidFill>
                  <a:srgbClr val="000000">
                    <a:tint val="75000"/>
                  </a:srgbClr>
                </a:solidFill>
                <a:latin typeface="Arial"/>
              </a:rPr>
              <a:pPr fontAlgn="base">
                <a:spcBef>
                  <a:spcPct val="0"/>
                </a:spcBef>
                <a:spcAft>
                  <a:spcPct val="0"/>
                </a:spcAft>
                <a:defRPr/>
              </a:pPr>
              <a:t>3</a:t>
            </a:fld>
            <a:endParaRPr lang="en-CA" dirty="0">
              <a:solidFill>
                <a:srgbClr val="000000">
                  <a:tint val="75000"/>
                </a:srgbClr>
              </a:solidFill>
              <a:latin typeface="Arial"/>
            </a:endParaRPr>
          </a:p>
        </p:txBody>
      </p:sp>
      <p:graphicFrame>
        <p:nvGraphicFramePr>
          <p:cNvPr id="3" name="Table 2">
            <a:extLst>
              <a:ext uri="{FF2B5EF4-FFF2-40B4-BE49-F238E27FC236}">
                <a16:creationId xmlns:a16="http://schemas.microsoft.com/office/drawing/2014/main" id="{84A0C624-9242-9B2B-E8ED-5A10D4E4EB00}"/>
              </a:ext>
            </a:extLst>
          </p:cNvPr>
          <p:cNvGraphicFramePr>
            <a:graphicFrameLocks noGrp="1"/>
          </p:cNvGraphicFramePr>
          <p:nvPr>
            <p:extLst>
              <p:ext uri="{D42A27DB-BD31-4B8C-83A1-F6EECF244321}">
                <p14:modId xmlns:p14="http://schemas.microsoft.com/office/powerpoint/2010/main" val="496702572"/>
              </p:ext>
            </p:extLst>
          </p:nvPr>
        </p:nvGraphicFramePr>
        <p:xfrm>
          <a:off x="2856000" y="1206500"/>
          <a:ext cx="6480000" cy="4445000"/>
        </p:xfrm>
        <a:graphic>
          <a:graphicData uri="http://schemas.openxmlformats.org/drawingml/2006/table">
            <a:tbl>
              <a:tblPr firstRow="1" bandRow="1">
                <a:tableStyleId>{5940675A-B579-460E-94D1-54222C63F5DA}</a:tableStyleId>
              </a:tblPr>
              <a:tblGrid>
                <a:gridCol w="4776192">
                  <a:extLst>
                    <a:ext uri="{9D8B030D-6E8A-4147-A177-3AD203B41FA5}">
                      <a16:colId xmlns:a16="http://schemas.microsoft.com/office/drawing/2014/main" val="4124236240"/>
                    </a:ext>
                  </a:extLst>
                </a:gridCol>
                <a:gridCol w="1703808">
                  <a:extLst>
                    <a:ext uri="{9D8B030D-6E8A-4147-A177-3AD203B41FA5}">
                      <a16:colId xmlns:a16="http://schemas.microsoft.com/office/drawing/2014/main" val="4223675194"/>
                    </a:ext>
                  </a:extLst>
                </a:gridCol>
              </a:tblGrid>
              <a:tr h="139040">
                <a:tc>
                  <a:txBody>
                    <a:bodyPr/>
                    <a:lstStyle/>
                    <a:p>
                      <a:r>
                        <a:rPr lang="en-CA" b="1" dirty="0"/>
                        <a:t>Topic</a:t>
                      </a:r>
                    </a:p>
                  </a:txBody>
                  <a:tcPr/>
                </a:tc>
                <a:tc>
                  <a:txBody>
                    <a:bodyPr/>
                    <a:lstStyle/>
                    <a:p>
                      <a:r>
                        <a:rPr lang="en-CA" b="1" dirty="0"/>
                        <a:t>Slide Number</a:t>
                      </a:r>
                    </a:p>
                  </a:txBody>
                  <a:tcPr/>
                </a:tc>
                <a:extLst>
                  <a:ext uri="{0D108BD9-81ED-4DB2-BD59-A6C34878D82A}">
                    <a16:rowId xmlns:a16="http://schemas.microsoft.com/office/drawing/2014/main" val="3994825174"/>
                  </a:ext>
                </a:extLst>
              </a:tr>
              <a:tr h="370840">
                <a:tc>
                  <a:txBody>
                    <a:bodyPr/>
                    <a:lstStyle/>
                    <a:p>
                      <a:r>
                        <a:rPr kumimoji="0" lang="en-CA" sz="1800" b="0" i="0" u="none" strike="noStrike" kern="1200" cap="none" spc="0" normalizeH="0" baseline="0" noProof="0" dirty="0">
                          <a:ln>
                            <a:noFill/>
                          </a:ln>
                          <a:solidFill>
                            <a:prstClr val="black"/>
                          </a:solidFill>
                          <a:effectLst/>
                          <a:uLnTx/>
                          <a:uFillTx/>
                          <a:latin typeface="+mn-lt"/>
                          <a:ea typeface="+mn-ea"/>
                          <a:cs typeface="+mn-cs"/>
                        </a:rPr>
                        <a:t>Rationale for this Learning</a:t>
                      </a:r>
                      <a:endParaRPr lang="en-CA" dirty="0"/>
                    </a:p>
                  </a:txBody>
                  <a:tcPr/>
                </a:tc>
                <a:tc>
                  <a:txBody>
                    <a:bodyPr/>
                    <a:lstStyle/>
                    <a:p>
                      <a:pPr algn="ctr"/>
                      <a:r>
                        <a:rPr lang="en-CA" dirty="0"/>
                        <a:t>5</a:t>
                      </a:r>
                    </a:p>
                  </a:txBody>
                  <a:tcPr/>
                </a:tc>
                <a:extLst>
                  <a:ext uri="{0D108BD9-81ED-4DB2-BD59-A6C34878D82A}">
                    <a16:rowId xmlns:a16="http://schemas.microsoft.com/office/drawing/2014/main" val="424582711"/>
                  </a:ext>
                </a:extLst>
              </a:tr>
              <a:tr h="370840">
                <a:tc>
                  <a:txBody>
                    <a:bodyPr/>
                    <a:lstStyle/>
                    <a:p>
                      <a:r>
                        <a:rPr kumimoji="0" lang="en-GB" sz="1800" b="1" i="0" u="none" strike="noStrike" kern="1200" cap="none" spc="0" normalizeH="0" baseline="0" noProof="0" dirty="0">
                          <a:ln>
                            <a:noFill/>
                          </a:ln>
                          <a:solidFill>
                            <a:prstClr val="black"/>
                          </a:solidFill>
                          <a:effectLst/>
                          <a:uLnTx/>
                          <a:uFillTx/>
                          <a:latin typeface="+mn-lt"/>
                          <a:ea typeface="+mn-ea"/>
                          <a:cs typeface="+mn-cs"/>
                        </a:rPr>
                        <a:t>Product Learning Modules</a:t>
                      </a:r>
                      <a:endParaRPr lang="en-CA" b="1" dirty="0"/>
                    </a:p>
                  </a:txBody>
                  <a:tcPr/>
                </a:tc>
                <a:tc>
                  <a:txBody>
                    <a:bodyPr/>
                    <a:lstStyle/>
                    <a:p>
                      <a:pPr algn="ctr"/>
                      <a:r>
                        <a:rPr lang="en-CA" b="0" dirty="0"/>
                        <a:t>7</a:t>
                      </a:r>
                    </a:p>
                  </a:txBody>
                  <a:tcPr/>
                </a:tc>
                <a:extLst>
                  <a:ext uri="{0D108BD9-81ED-4DB2-BD59-A6C34878D82A}">
                    <a16:rowId xmlns:a16="http://schemas.microsoft.com/office/drawing/2014/main" val="252065379"/>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Module 1: FC - Fibryga® </a:t>
                      </a:r>
                      <a:endParaRPr lang="en-CA" dirty="0"/>
                    </a:p>
                  </a:txBody>
                  <a:tcPr/>
                </a:tc>
                <a:tc>
                  <a:txBody>
                    <a:bodyPr/>
                    <a:lstStyle/>
                    <a:p>
                      <a:pPr algn="ctr"/>
                      <a:r>
                        <a:rPr lang="en-CA" dirty="0"/>
                        <a:t>7</a:t>
                      </a:r>
                    </a:p>
                  </a:txBody>
                  <a:tcPr/>
                </a:tc>
                <a:extLst>
                  <a:ext uri="{0D108BD9-81ED-4DB2-BD59-A6C34878D82A}">
                    <a16:rowId xmlns:a16="http://schemas.microsoft.com/office/drawing/2014/main" val="87795909"/>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 </a:t>
                      </a:r>
                      <a:r>
                        <a:rPr kumimoji="0" lang="en-GB" sz="1800" b="0" i="0" u="none" strike="noStrike" kern="1200" cap="none" spc="0" normalizeH="0" baseline="0" noProof="0" dirty="0">
                          <a:ln>
                            <a:noFill/>
                          </a:ln>
                          <a:solidFill>
                            <a:srgbClr val="4472C4"/>
                          </a:solidFill>
                          <a:effectLst/>
                          <a:uLnTx/>
                          <a:uFillTx/>
                          <a:latin typeface="+mn-lt"/>
                          <a:ea typeface="+mn-ea"/>
                          <a:cs typeface="+mn-cs"/>
                        </a:rPr>
                        <a:t>Octajet® device</a:t>
                      </a:r>
                      <a:endParaRPr lang="en-CA" dirty="0"/>
                    </a:p>
                  </a:txBody>
                  <a:tcPr/>
                </a:tc>
                <a:tc>
                  <a:txBody>
                    <a:bodyPr/>
                    <a:lstStyle/>
                    <a:p>
                      <a:pPr algn="ctr"/>
                      <a:r>
                        <a:rPr lang="en-CA" dirty="0"/>
                        <a:t>7</a:t>
                      </a:r>
                    </a:p>
                  </a:txBody>
                  <a:tcPr/>
                </a:tc>
                <a:extLst>
                  <a:ext uri="{0D108BD9-81ED-4DB2-BD59-A6C34878D82A}">
                    <a16:rowId xmlns:a16="http://schemas.microsoft.com/office/drawing/2014/main" val="1691226717"/>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 </a:t>
                      </a:r>
                      <a:r>
                        <a:rPr kumimoji="0" lang="en-GB" sz="1800" b="0" i="0" u="none" strike="noStrike" kern="1200" cap="none" spc="0" normalizeH="0" baseline="0" noProof="0" dirty="0">
                          <a:ln>
                            <a:noFill/>
                          </a:ln>
                          <a:solidFill>
                            <a:srgbClr val="70AD47"/>
                          </a:solidFill>
                          <a:effectLst/>
                          <a:uLnTx/>
                          <a:uFillTx/>
                          <a:latin typeface="+mn-lt"/>
                          <a:ea typeface="+mn-ea"/>
                          <a:cs typeface="+mn-cs"/>
                        </a:rPr>
                        <a:t>Nextaro® device</a:t>
                      </a:r>
                      <a:endParaRPr lang="en-CA" dirty="0"/>
                    </a:p>
                  </a:txBody>
                  <a:tcPr/>
                </a:tc>
                <a:tc>
                  <a:txBody>
                    <a:bodyPr/>
                    <a:lstStyle/>
                    <a:p>
                      <a:pPr algn="ctr"/>
                      <a:r>
                        <a:rPr lang="en-CA" dirty="0"/>
                        <a:t>24</a:t>
                      </a:r>
                    </a:p>
                  </a:txBody>
                  <a:tcPr/>
                </a:tc>
                <a:extLst>
                  <a:ext uri="{0D108BD9-81ED-4DB2-BD59-A6C34878D82A}">
                    <a16:rowId xmlns:a16="http://schemas.microsoft.com/office/drawing/2014/main" val="1090261456"/>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Module 2: FC - RiaSTAP® </a:t>
                      </a:r>
                      <a:endParaRPr lang="en-CA" dirty="0"/>
                    </a:p>
                  </a:txBody>
                  <a:tcPr/>
                </a:tc>
                <a:tc>
                  <a:txBody>
                    <a:bodyPr/>
                    <a:lstStyle/>
                    <a:p>
                      <a:pPr algn="ctr"/>
                      <a:r>
                        <a:rPr lang="en-CA" dirty="0"/>
                        <a:t>41</a:t>
                      </a:r>
                    </a:p>
                  </a:txBody>
                  <a:tcPr/>
                </a:tc>
                <a:extLst>
                  <a:ext uri="{0D108BD9-81ED-4DB2-BD59-A6C34878D82A}">
                    <a16:rowId xmlns:a16="http://schemas.microsoft.com/office/drawing/2014/main" val="3014196976"/>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Module 3: PCC - Beriplex®</a:t>
                      </a:r>
                      <a:endParaRPr lang="en-CA" dirty="0"/>
                    </a:p>
                  </a:txBody>
                  <a:tcPr/>
                </a:tc>
                <a:tc>
                  <a:txBody>
                    <a:bodyPr/>
                    <a:lstStyle/>
                    <a:p>
                      <a:pPr algn="ctr"/>
                      <a:r>
                        <a:rPr lang="en-CA" dirty="0"/>
                        <a:t>57</a:t>
                      </a:r>
                    </a:p>
                  </a:txBody>
                  <a:tcPr/>
                </a:tc>
                <a:extLst>
                  <a:ext uri="{0D108BD9-81ED-4DB2-BD59-A6C34878D82A}">
                    <a16:rowId xmlns:a16="http://schemas.microsoft.com/office/drawing/2014/main" val="2368199260"/>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Module 4: PCC - Octaplex®</a:t>
                      </a:r>
                      <a:endParaRPr lang="en-CA" dirty="0"/>
                    </a:p>
                  </a:txBody>
                  <a:tcPr/>
                </a:tc>
                <a:tc>
                  <a:txBody>
                    <a:bodyPr/>
                    <a:lstStyle/>
                    <a:p>
                      <a:pPr algn="ctr"/>
                      <a:r>
                        <a:rPr lang="en-CA" dirty="0"/>
                        <a:t>73</a:t>
                      </a:r>
                    </a:p>
                  </a:txBody>
                  <a:tcPr/>
                </a:tc>
                <a:extLst>
                  <a:ext uri="{0D108BD9-81ED-4DB2-BD59-A6C34878D82A}">
                    <a16:rowId xmlns:a16="http://schemas.microsoft.com/office/drawing/2014/main" val="1920911650"/>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 </a:t>
                      </a:r>
                      <a:r>
                        <a:rPr kumimoji="0" lang="en-GB" sz="1800" b="0" i="0" u="none" strike="noStrike" kern="1200" cap="none" spc="0" normalizeH="0" baseline="0" noProof="0" dirty="0">
                          <a:ln>
                            <a:noFill/>
                          </a:ln>
                          <a:solidFill>
                            <a:srgbClr val="4472C4"/>
                          </a:solidFill>
                          <a:effectLst/>
                          <a:uLnTx/>
                          <a:uFillTx/>
                          <a:latin typeface="+mn-lt"/>
                          <a:ea typeface="+mn-ea"/>
                          <a:cs typeface="+mn-cs"/>
                        </a:rPr>
                        <a:t>Mix2Vial™ set/device</a:t>
                      </a:r>
                      <a:endParaRPr lang="en-CA" dirty="0"/>
                    </a:p>
                  </a:txBody>
                  <a:tcPr/>
                </a:tc>
                <a:tc>
                  <a:txBody>
                    <a:bodyPr/>
                    <a:lstStyle/>
                    <a:p>
                      <a:pPr algn="ctr"/>
                      <a:r>
                        <a:rPr lang="en-CA" dirty="0"/>
                        <a:t>73</a:t>
                      </a:r>
                    </a:p>
                  </a:txBody>
                  <a:tcPr/>
                </a:tc>
                <a:extLst>
                  <a:ext uri="{0D108BD9-81ED-4DB2-BD59-A6C34878D82A}">
                    <a16:rowId xmlns:a16="http://schemas.microsoft.com/office/drawing/2014/main" val="580150989"/>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 </a:t>
                      </a:r>
                      <a:r>
                        <a:rPr kumimoji="0" lang="en-GB" sz="1800" b="0" i="0" u="none" strike="noStrike" kern="1200" cap="none" spc="0" normalizeH="0" baseline="0" noProof="0" dirty="0">
                          <a:ln>
                            <a:noFill/>
                          </a:ln>
                          <a:solidFill>
                            <a:srgbClr val="70AD47"/>
                          </a:solidFill>
                          <a:effectLst/>
                          <a:uLnTx/>
                          <a:uFillTx/>
                          <a:latin typeface="+mn-lt"/>
                          <a:ea typeface="+mn-ea"/>
                          <a:cs typeface="+mn-cs"/>
                        </a:rPr>
                        <a:t>Nextaro® device</a:t>
                      </a:r>
                      <a:endParaRPr lang="en-CA" dirty="0"/>
                    </a:p>
                  </a:txBody>
                  <a:tcPr/>
                </a:tc>
                <a:tc>
                  <a:txBody>
                    <a:bodyPr/>
                    <a:lstStyle/>
                    <a:p>
                      <a:pPr algn="ctr"/>
                      <a:r>
                        <a:rPr lang="en-CA" dirty="0"/>
                        <a:t>89</a:t>
                      </a:r>
                    </a:p>
                  </a:txBody>
                  <a:tcPr/>
                </a:tc>
                <a:extLst>
                  <a:ext uri="{0D108BD9-81ED-4DB2-BD59-A6C34878D82A}">
                    <a16:rowId xmlns:a16="http://schemas.microsoft.com/office/drawing/2014/main" val="933824008"/>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Supplementary Information – Indications</a:t>
                      </a:r>
                      <a:endParaRPr lang="en-CA" dirty="0"/>
                    </a:p>
                  </a:txBody>
                  <a:tcPr/>
                </a:tc>
                <a:tc>
                  <a:txBody>
                    <a:bodyPr/>
                    <a:lstStyle/>
                    <a:p>
                      <a:pPr algn="ctr"/>
                      <a:r>
                        <a:rPr lang="en-CA" dirty="0"/>
                        <a:t>106</a:t>
                      </a:r>
                    </a:p>
                  </a:txBody>
                  <a:tcPr/>
                </a:tc>
                <a:extLst>
                  <a:ext uri="{0D108BD9-81ED-4DB2-BD59-A6C34878D82A}">
                    <a16:rowId xmlns:a16="http://schemas.microsoft.com/office/drawing/2014/main" val="1709878089"/>
                  </a:ext>
                </a:extLst>
              </a:tr>
            </a:tbl>
          </a:graphicData>
        </a:graphic>
      </p:graphicFrame>
    </p:spTree>
    <p:extLst>
      <p:ext uri="{BB962C8B-B14F-4D97-AF65-F5344CB8AC3E}">
        <p14:creationId xmlns:p14="http://schemas.microsoft.com/office/powerpoint/2010/main" val="3463304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 </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470939" y="1745254"/>
            <a:ext cx="8460000" cy="3367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Step 5 </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Expose White Part of Nextaro® Transfer Device</a:t>
            </a:r>
            <a:b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Firmly hold the solvent (sWFI) bottle.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Carefully remove the clear outer packaging of the Nextaro</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device by pulling vertically upwards.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Ensure the Nextaro® device remains firmly attached to the solvent (sWFI)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bottle.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Do not touch the exposed white part of the Nextaro® device to maintain sterility. </a:t>
            </a:r>
          </a:p>
        </p:txBody>
      </p:sp>
      <p:pic>
        <p:nvPicPr>
          <p:cNvPr id="10" name="Picture 9">
            <a:extLst>
              <a:ext uri="{FF2B5EF4-FFF2-40B4-BE49-F238E27FC236}">
                <a16:creationId xmlns:a16="http://schemas.microsoft.com/office/drawing/2014/main" id="{9121D2E5-4463-FCE9-7938-A35F50C27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689" y="2223519"/>
            <a:ext cx="1996873" cy="3600000"/>
          </a:xfrm>
          <a:prstGeom prst="rect">
            <a:avLst/>
          </a:prstGeom>
        </p:spPr>
      </p:pic>
    </p:spTree>
    <p:extLst>
      <p:ext uri="{BB962C8B-B14F-4D97-AF65-F5344CB8AC3E}">
        <p14:creationId xmlns:p14="http://schemas.microsoft.com/office/powerpoint/2010/main" val="3561562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 </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233D688E-B43D-8678-CDC0-5294E6AE3739}"/>
              </a:ext>
            </a:extLst>
          </p:cNvPr>
          <p:cNvSpPr txBox="1">
            <a:spLocks/>
          </p:cNvSpPr>
          <p:nvPr/>
        </p:nvSpPr>
        <p:spPr>
          <a:xfrm>
            <a:off x="486191" y="1789064"/>
            <a:ext cx="8280000" cy="37526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400" b="1" i="0" u="none" strike="noStrike" kern="1200" cap="none" spc="0" normalizeH="0" baseline="0" noProof="0" dirty="0">
                <a:ln>
                  <a:noFill/>
                </a:ln>
                <a:solidFill>
                  <a:prstClr val="black"/>
                </a:solidFill>
                <a:effectLst/>
                <a:uLnTx/>
                <a:uFillTx/>
                <a:latin typeface="Calibri" panose="020F0502020204030204"/>
                <a:ea typeface="+mn-ea"/>
                <a:cs typeface="+mn-cs"/>
              </a:rPr>
              <a:t>Step 6 </a:t>
            </a:r>
            <a:br>
              <a:rPr kumimoji="0" lang="en-CA"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Connect Solvent Bottle/Nextaro® Transfer Device to the Powder Bottle</a:t>
            </a:r>
            <a:b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With one hand, hold the Fibryga® powder bottle on a flat surface.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With the other hand, invert the solvent (sWFI) bottle/Nextaro® device, aligning the white part of the Nextaro® device on top of the Fibryga® powder bottle.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Firmly press straight down until the white part of the Nextaro® device snaps into place on the Fibryga® powder bottle. While attaching, do not use a twisting motion.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The solvent (sWFI) will automatically flow into the Fibryga® powder bottle.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A close-up of a device&#10;&#10;AI-generated content may be incorrect.">
            <a:extLst>
              <a:ext uri="{FF2B5EF4-FFF2-40B4-BE49-F238E27FC236}">
                <a16:creationId xmlns:a16="http://schemas.microsoft.com/office/drawing/2014/main" id="{DC22522F-A145-AF7E-4B6A-8D32DA244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097789"/>
            <a:ext cx="1299999" cy="3600000"/>
          </a:xfrm>
          <a:prstGeom prst="rect">
            <a:avLst/>
          </a:prstGeom>
        </p:spPr>
      </p:pic>
    </p:spTree>
    <p:extLst>
      <p:ext uri="{BB962C8B-B14F-4D97-AF65-F5344CB8AC3E}">
        <p14:creationId xmlns:p14="http://schemas.microsoft.com/office/powerpoint/2010/main" val="145565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 </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233D688E-B43D-8678-CDC0-5294E6AE3739}"/>
              </a:ext>
            </a:extLst>
          </p:cNvPr>
          <p:cNvSpPr txBox="1">
            <a:spLocks/>
          </p:cNvSpPr>
          <p:nvPr/>
        </p:nvSpPr>
        <p:spPr>
          <a:xfrm>
            <a:off x="554697" y="1758845"/>
            <a:ext cx="8280000" cy="452934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Step 7 </a:t>
            </a:r>
            <a:b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Swirl Fibryga® to Dissolve</a:t>
            </a:r>
            <a:b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When the solvent (sWFI) has been completely transferred, </a:t>
            </a:r>
            <a:r>
              <a:rPr kumimoji="0" lang="en-GB" sz="2600" b="0" i="0" u="sng" strike="noStrike" kern="1200" cap="none" spc="0" normalizeH="0" baseline="0" noProof="0" dirty="0">
                <a:ln>
                  <a:noFill/>
                </a:ln>
                <a:solidFill>
                  <a:prstClr val="black"/>
                </a:solidFill>
                <a:effectLst/>
                <a:uLnTx/>
                <a:uFillTx/>
                <a:latin typeface="Calibri" panose="020F0502020204030204"/>
                <a:ea typeface="+mn-ea"/>
                <a:cs typeface="+mn-cs"/>
              </a:rPr>
              <a:t>gently</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 swirl </a:t>
            </a:r>
            <a:b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the Fibryga® powder bottle [with the solvent (sWFI) bottle still attached]  until the powder is completely dissolved.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Do not shake the bottle as this causes foam to form (may lead to denaturation of proteins).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The powder should be fully dissolved within about 5 minutes (should </a:t>
            </a:r>
            <a:b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not take longer than 30 minutes).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Rarely, a partially dissolved product cake may be observed. </a:t>
            </a:r>
            <a:b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To promote dissolution, horizontally agitate.  </a:t>
            </a:r>
            <a:b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Do not shake the bottle vertically. </a:t>
            </a:r>
            <a:endParaRPr kumimoji="0" lang="en-CA"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18CE64-59FD-E71C-5140-D6F22AFFFE52}"/>
              </a:ext>
            </a:extLst>
          </p:cNvPr>
          <p:cNvSpPr txBox="1"/>
          <p:nvPr/>
        </p:nvSpPr>
        <p:spPr>
          <a:xfrm>
            <a:off x="8474697" y="1264884"/>
            <a:ext cx="1152000" cy="144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AF508F2-77C2-C6F1-5DB4-F249923D313B}"/>
              </a:ext>
            </a:extLst>
          </p:cNvPr>
          <p:cNvSpPr txBox="1"/>
          <p:nvPr/>
        </p:nvSpPr>
        <p:spPr>
          <a:xfrm>
            <a:off x="8474697" y="1264884"/>
            <a:ext cx="720000" cy="7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D81A5CF-FE0C-8D89-7230-C4387F6EFD89}"/>
              </a:ext>
            </a:extLst>
          </p:cNvPr>
          <p:cNvSpPr txBox="1"/>
          <p:nvPr/>
        </p:nvSpPr>
        <p:spPr>
          <a:xfrm>
            <a:off x="7656022" y="84789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drawing of a bottle&#10;&#10;AI-generated content may be incorrect.">
            <a:extLst>
              <a:ext uri="{FF2B5EF4-FFF2-40B4-BE49-F238E27FC236}">
                <a16:creationId xmlns:a16="http://schemas.microsoft.com/office/drawing/2014/main" id="{87870E4D-00D0-B992-67C2-0057285DE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97" y="2353098"/>
            <a:ext cx="1651839" cy="3204000"/>
          </a:xfrm>
          <a:prstGeom prst="rect">
            <a:avLst/>
          </a:prstGeom>
        </p:spPr>
      </p:pic>
    </p:spTree>
    <p:extLst>
      <p:ext uri="{BB962C8B-B14F-4D97-AF65-F5344CB8AC3E}">
        <p14:creationId xmlns:p14="http://schemas.microsoft.com/office/powerpoint/2010/main" val="350226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 </a:t>
            </a:r>
            <a:endParaRPr lang="en-CA" sz="2400" b="1" dirty="0">
              <a:solidFill>
                <a:srgbClr val="4472C4"/>
              </a:solidFill>
            </a:endParaRP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548764" y="1781900"/>
            <a:ext cx="8280000" cy="4574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Step 8 </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Unscrew</a:t>
            </a:r>
            <a: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Nextaro® Transfer Device; Discard Blue Part &amp; Empty Solvent Bottle </a:t>
            </a:r>
            <a:b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Firmly hold the Fibryga® bottle </a:t>
            </a:r>
            <a:r>
              <a:rPr lang="en-CA" sz="2000" dirty="0">
                <a:solidFill>
                  <a:prstClr val="black"/>
                </a:solidFill>
                <a:latin typeface="Calibri" panose="020F0502020204030204"/>
              </a:rPr>
              <a:t>with</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one hand.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sz="2000" dirty="0">
                <a:solidFill>
                  <a:prstClr val="black"/>
                </a:solidFill>
                <a:latin typeface="Calibri" panose="020F0502020204030204"/>
              </a:rPr>
              <a:t>With</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the other hand, grasp the blue part of the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Nextaro® device;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turn counterclockwise to unscrew the device into two separate pieces, with the bottles still attached to the respective Nextaro® device parts.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Discard the blue part of the Nextaro® device and the empty solvent (sWFI) bottle.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white part of the Nextaro® device must remain attached to the Fibryga® bottle because it includes the filter.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31F20"/>
                </a:solidFill>
                <a:effectLst/>
                <a:uLnTx/>
                <a:uFillTx/>
                <a:latin typeface="Calibri" panose="020F0502020204030204"/>
                <a:ea typeface="+mn-ea"/>
                <a:cs typeface="+mn-cs"/>
              </a:rPr>
              <a:t>Do not touch the luer lock connector on the white part of the Nextaro® device to maintain sterility.</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A close-up of a bottle&#10;&#10;AI-generated content may be incorrect.">
            <a:extLst>
              <a:ext uri="{FF2B5EF4-FFF2-40B4-BE49-F238E27FC236}">
                <a16:creationId xmlns:a16="http://schemas.microsoft.com/office/drawing/2014/main" id="{02063563-AA79-7C36-7544-12A81E742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800" y="2449125"/>
            <a:ext cx="1620000" cy="3240000"/>
          </a:xfrm>
          <a:prstGeom prst="rect">
            <a:avLst/>
          </a:prstGeom>
        </p:spPr>
      </p:pic>
    </p:spTree>
    <p:extLst>
      <p:ext uri="{BB962C8B-B14F-4D97-AF65-F5344CB8AC3E}">
        <p14:creationId xmlns:p14="http://schemas.microsoft.com/office/powerpoint/2010/main" val="133338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233D688E-B43D-8678-CDC0-5294E6AE3739}"/>
              </a:ext>
            </a:extLst>
          </p:cNvPr>
          <p:cNvSpPr txBox="1">
            <a:spLocks/>
          </p:cNvSpPr>
          <p:nvPr/>
        </p:nvSpPr>
        <p:spPr>
          <a:xfrm>
            <a:off x="582600" y="1781968"/>
            <a:ext cx="8028000" cy="4483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Step 9 </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Draw Air into Syringe; Connect Syringe to Nextaro® device/Fibryga® bottle; Slowly Inject Air.</a:t>
            </a:r>
            <a:br>
              <a:rPr kumimoji="0" lang="en-GB"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Draw air into a sterile 50 mL syringe.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Keeping the Fibryga® bottle upright, carefully connect (by turning clockwise) the syringe to the luer lock connector on the white part of the Nextaro® device that is on the Fibryga® bottle.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Slowly</a:t>
            </a:r>
            <a:r>
              <a:rPr kumimoji="0" lang="en-CA"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inject air from the syringe into the Fibryga® bottle.</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E4EA0CFC-98BA-C6FB-B04E-95C1F0DB838D}"/>
              </a:ext>
            </a:extLst>
          </p:cNvPr>
          <p:cNvSpPr>
            <a:spLocks noGrp="1"/>
          </p:cNvSpPr>
          <p:nvPr>
            <p:ph type="title"/>
          </p:nvPr>
        </p:nvSpPr>
        <p:spPr>
          <a:xfrm>
            <a:off x="838200" y="365125"/>
            <a:ext cx="10515600" cy="1325563"/>
          </a:xfrm>
        </p:spPr>
        <p:txBody>
          <a:bodyPr>
            <a:normAutofit/>
          </a:bodyPr>
          <a:lstStyle/>
          <a:p>
            <a:r>
              <a:rPr lang="en-CA" sz="2400" b="1" dirty="0"/>
              <a:t>Product Learning Module 1: FC - Fibryga®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 </a:t>
            </a:r>
            <a:endParaRPr lang="en-CA" sz="2400" b="1" dirty="0">
              <a:solidFill>
                <a:srgbClr val="4472C4"/>
              </a:solidFill>
            </a:endParaRPr>
          </a:p>
        </p:txBody>
      </p:sp>
      <p:pic>
        <p:nvPicPr>
          <p:cNvPr id="8" name="Picture 7" descr="A drawing of a dropper and a bottle&#10;&#10;AI-generated content may be incorrect.">
            <a:extLst>
              <a:ext uri="{FF2B5EF4-FFF2-40B4-BE49-F238E27FC236}">
                <a16:creationId xmlns:a16="http://schemas.microsoft.com/office/drawing/2014/main" id="{7A7216D1-5B80-A7EC-7B2B-F6896DFBF0C6}"/>
              </a:ext>
            </a:extLst>
          </p:cNvPr>
          <p:cNvPicPr>
            <a:picLocks noChangeAspect="1"/>
          </p:cNvPicPr>
          <p:nvPr/>
        </p:nvPicPr>
        <p:blipFill>
          <a:blip r:embed="rId3">
            <a:extLst>
              <a:ext uri="{28A0092B-C50C-407E-A947-70E740481C1C}">
                <a14:useLocalDpi xmlns:a14="http://schemas.microsoft.com/office/drawing/2010/main" val="0"/>
              </a:ext>
            </a:extLst>
          </a:blip>
          <a:srcRect l="13572"/>
          <a:stretch>
            <a:fillRect/>
          </a:stretch>
        </p:blipFill>
        <p:spPr>
          <a:xfrm>
            <a:off x="9776640" y="2326415"/>
            <a:ext cx="1440000" cy="3211327"/>
          </a:xfrm>
          <a:prstGeom prst="rect">
            <a:avLst/>
          </a:prstGeom>
        </p:spPr>
      </p:pic>
    </p:spTree>
    <p:extLst>
      <p:ext uri="{BB962C8B-B14F-4D97-AF65-F5344CB8AC3E}">
        <p14:creationId xmlns:p14="http://schemas.microsoft.com/office/powerpoint/2010/main" val="3258397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 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 </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691714" y="1589598"/>
            <a:ext cx="8280000" cy="51318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Step 10 </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Withdraw Fibryga® </a:t>
            </a: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&amp; Prepare for Administration</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Invert the syringe/white part of Nextaro</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device/</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Fibryga® bottle and withdraw the Fibryga® solution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through the white part of the Nextaro® device (contains the filter)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into the syringe.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31F20"/>
                </a:solidFill>
                <a:effectLst/>
                <a:uLnTx/>
                <a:uFillTx/>
                <a:latin typeface="Calibri" panose="020F0502020204030204"/>
                <a:ea typeface="+mn-ea"/>
                <a:cs typeface="+mn-cs"/>
              </a:rPr>
              <a:t>Firmly hold the barrel of the filled syringe (keeping the plunger directed downwards)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and detach the white part of Nextaro® device/empty Fibryga® bottle from the syringe. </a:t>
            </a:r>
            <a:r>
              <a:rPr kumimoji="0" lang="en-GB" sz="2000" b="0" i="0" u="none" strike="noStrike" kern="1200" cap="none" spc="0" normalizeH="0" baseline="0" noProof="0" dirty="0">
                <a:ln>
                  <a:noFill/>
                </a:ln>
                <a:solidFill>
                  <a:srgbClr val="231F20"/>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31F20"/>
                </a:solidFill>
                <a:effectLst/>
                <a:uLnTx/>
                <a:uFillTx/>
                <a:latin typeface="Calibri" panose="020F0502020204030204"/>
                <a:ea typeface="+mn-ea"/>
                <a:cs typeface="+mn-cs"/>
              </a:rPr>
              <a:t>Transfer the Fibryga® from the syringe to a sterile administration bag.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Visually inspect the product; it should be colourless, not cloudy, and</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no deposits noted.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Complete product label and apply to sterile administration bag.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Fibryga® is ready for administration.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Discard the white part of Nextaro® device/empty Fibryga® bottle, syringe.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4" name="Picture 3" descr="A black and white drawing of a tube&#10;&#10;AI-generated content may be incorrect.">
            <a:extLst>
              <a:ext uri="{FF2B5EF4-FFF2-40B4-BE49-F238E27FC236}">
                <a16:creationId xmlns:a16="http://schemas.microsoft.com/office/drawing/2014/main" id="{B587631A-FCE7-564D-DFF2-6E2C0DD80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5120" y="2177066"/>
            <a:ext cx="1080000" cy="3692906"/>
          </a:xfrm>
          <a:prstGeom prst="rect">
            <a:avLst/>
          </a:prstGeom>
        </p:spPr>
      </p:pic>
    </p:spTree>
    <p:extLst>
      <p:ext uri="{BB962C8B-B14F-4D97-AF65-F5344CB8AC3E}">
        <p14:creationId xmlns:p14="http://schemas.microsoft.com/office/powerpoint/2010/main" val="3873249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AD6D5-DA6E-2671-E396-FAC0A1C6BF2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59326D5-1C85-6EC0-69C1-DDB4878811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B2B4B2E6-B85D-476E-6067-49A81B00A694}"/>
              </a:ext>
            </a:extLst>
          </p:cNvPr>
          <p:cNvSpPr txBox="1">
            <a:spLocks/>
          </p:cNvSpPr>
          <p:nvPr/>
        </p:nvSpPr>
        <p:spPr>
          <a:xfrm>
            <a:off x="336000" y="1360488"/>
            <a:ext cx="11520000" cy="5305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1. Check Expiry Date &amp; Temperature</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Verify acceptable expiry date. Both the powder &amp; solvent (sWFI) must be at room temperature.</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1"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2. Remove Caps, </a:t>
            </a: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Clean Rubber Stopper of Powder &amp; Solvent Bottles</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Use an alcohol swab, let dry.</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1"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3.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Open </a:t>
            </a:r>
            <a:r>
              <a:rPr kumimoji="0" lang="en-CA" sz="2000" b="1" i="0" u="none" strike="noStrike" kern="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Nextaro</a:t>
            </a: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Transfer Device</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Remove the paper lid from the Nextaro® device. For sterility, keep it in its clear outer packaging &amp; do not touch the blue spike.</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b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4. Attach Nextaro® Transfer Device to Solvent Bottle:</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Firmly hold the solvent (sWFI) bottle on a flat surface. </a:t>
            </a:r>
            <a:r>
              <a:rPr kumimoji="0" lang="en-GB"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With the Nextaro® device in its outer package, align the blue part on top of the solvent (sWFI) bottle. Firmly press straight down until it snaps into place on the solvent bottle; do not use a twisting motion.</a:t>
            </a:r>
            <a:br>
              <a:rPr kumimoji="0" lang="en-CA"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b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5.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Expose White Part of Nextaro® Transfer Device:</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Maintain sterility &amp; carefully remove the Nextaro® device outer packaging by pulling vertically upwards.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Do not touch the exposed white part of the Nextaro® device. </a:t>
            </a:r>
          </a:p>
          <a:p>
            <a:pPr marL="0" marR="0" lvl="0" indent="0"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57200" algn="l"/>
              </a:tabLst>
              <a:defRPr/>
            </a:pP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AE87767-0A66-8DD2-FBA6-22E5D9A4F3A1}"/>
              </a:ext>
            </a:extLst>
          </p:cNvPr>
          <p:cNvSpPr txBox="1">
            <a:spLocks/>
          </p:cNvSpPr>
          <p:nvPr/>
        </p:nvSpPr>
        <p:spPr>
          <a:xfrm>
            <a:off x="746064" y="34925"/>
            <a:ext cx="11183008" cy="830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600" b="1" i="1"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8" name="Title 1">
            <a:extLst>
              <a:ext uri="{FF2B5EF4-FFF2-40B4-BE49-F238E27FC236}">
                <a16:creationId xmlns:a16="http://schemas.microsoft.com/office/drawing/2014/main" id="{2276AFE5-F54F-B3B5-5BA5-BB90E150B201}"/>
              </a:ext>
            </a:extLst>
          </p:cNvPr>
          <p:cNvSpPr>
            <a:spLocks noGrp="1"/>
          </p:cNvSpPr>
          <p:nvPr>
            <p:ph type="title"/>
          </p:nvPr>
        </p:nvSpPr>
        <p:spPr>
          <a:xfrm>
            <a:off x="930336" y="34925"/>
            <a:ext cx="10515600" cy="1325563"/>
          </a:xfrm>
        </p:spPr>
        <p:txBody>
          <a:bodyPr>
            <a:normAutofit/>
          </a:bodyPr>
          <a:lstStyle/>
          <a:p>
            <a:r>
              <a:rPr lang="en-CA" sz="2400" b="1" dirty="0"/>
              <a:t>Product Learning Module 1: FC - Fibryga®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b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CA" sz="2400" b="1" dirty="0"/>
              <a:t>Reconstitution Summary Steps 1 to 5 </a:t>
            </a:r>
          </a:p>
        </p:txBody>
      </p:sp>
    </p:spTree>
    <p:extLst>
      <p:ext uri="{BB962C8B-B14F-4D97-AF65-F5344CB8AC3E}">
        <p14:creationId xmlns:p14="http://schemas.microsoft.com/office/powerpoint/2010/main" val="888582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336000" y="1287913"/>
            <a:ext cx="11520000" cy="4937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6.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Connect Solvent Bottle/Nextaro® Transfer Device to the Powder Bottle:</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Invert the solvent (sWFI) bottle/Nextaro® device, aligning the white part of the Nextaro® device on top of the </a:t>
            </a:r>
            <a:r>
              <a:rPr kumimoji="0" lang="en-GB" sz="2000" i="0" u="none" strike="noStrike" kern="1200" cap="none" spc="0" normalizeH="0" baseline="0" noProof="0" dirty="0">
                <a:ln>
                  <a:noFill/>
                </a:ln>
                <a:effectLst/>
                <a:uLnTx/>
                <a:uFillTx/>
                <a:latin typeface="Calibri" panose="020F0502020204030204"/>
                <a:ea typeface="+mn-ea"/>
                <a:cs typeface="+mn-cs"/>
              </a:rPr>
              <a:t>Fibryga® powder bottle. Firmly press straight down until the white part of the Nextaro® device snaps into place; do not use a twisting motion. Solvent (sWFI) will automatically flow into the Fibryga® powder bottle.</a:t>
            </a:r>
            <a:br>
              <a:rPr kumimoji="0" lang="en-GB" sz="2000" i="0" u="none" strike="noStrike" kern="1200" cap="none" spc="0" normalizeH="0" baseline="0" noProof="0" dirty="0">
                <a:ln>
                  <a:noFill/>
                </a:ln>
                <a:effectLst/>
                <a:uLnTx/>
                <a:uFillTx/>
                <a:latin typeface="Calibri" panose="020F0502020204030204"/>
                <a:ea typeface="+mn-ea"/>
                <a:cs typeface="+mn-cs"/>
              </a:rPr>
            </a:br>
            <a:br>
              <a:rPr kumimoji="0" lang="en-CA" sz="2000"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7. Swirl Fibryga® to Dissolve</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sng"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Gently</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swirl the Fibryga® powder bottle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[with the solvent (sWFI) bottle still attached] until the powder is completely dissolved </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(5-30 minutes). Do not shake.</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8. </a:t>
            </a: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Unscrew</a:t>
            </a: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Nextaro® Transfer Device; Discard Blue Part &amp; Empty Solvent Bottle:</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Firmly hold the Fibryga® bottle. </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Grasp the blue part of the Nextaro® device; turn counterclockwise to unscrew the device into two separate pieces with the bottles still attached.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Discard the blue part of the Nextaro® device &amp; empty solvent (sWFI) bottle.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CA"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B0B92F3B-8403-5D31-1628-B9BA201481BF}"/>
              </a:ext>
            </a:extLst>
          </p:cNvPr>
          <p:cNvSpPr txBox="1">
            <a:spLocks/>
          </p:cNvSpPr>
          <p:nvPr/>
        </p:nvSpPr>
        <p:spPr>
          <a:xfrm>
            <a:off x="746064" y="34925"/>
            <a:ext cx="11183008" cy="830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600" b="1" i="1"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8" name="Title 1">
            <a:extLst>
              <a:ext uri="{FF2B5EF4-FFF2-40B4-BE49-F238E27FC236}">
                <a16:creationId xmlns:a16="http://schemas.microsoft.com/office/drawing/2014/main" id="{8A5C8910-E31F-CCEC-4821-60435E8CE016}"/>
              </a:ext>
            </a:extLst>
          </p:cNvPr>
          <p:cNvSpPr>
            <a:spLocks noGrp="1"/>
          </p:cNvSpPr>
          <p:nvPr>
            <p:ph type="title"/>
          </p:nvPr>
        </p:nvSpPr>
        <p:spPr>
          <a:xfrm>
            <a:off x="930336" y="34925"/>
            <a:ext cx="10515600" cy="1325563"/>
          </a:xfrm>
        </p:spPr>
        <p:txBody>
          <a:bodyPr>
            <a:normAutofit/>
          </a:bodyPr>
          <a:lstStyle/>
          <a:p>
            <a:r>
              <a:rPr lang="en-CA" sz="2400" b="1" dirty="0"/>
              <a:t>Product Learning Module 1: FC - Fibryga®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b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CA" sz="2400" b="1" dirty="0"/>
              <a:t>Reconstitution Summary Steps 6 to 8 </a:t>
            </a:r>
          </a:p>
        </p:txBody>
      </p:sp>
    </p:spTree>
    <p:extLst>
      <p:ext uri="{BB962C8B-B14F-4D97-AF65-F5344CB8AC3E}">
        <p14:creationId xmlns:p14="http://schemas.microsoft.com/office/powerpoint/2010/main" val="1832316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220CF-C7A5-C793-A62B-9661D7E36C7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7E32A97-50D0-BB27-5C7B-9F9FD8151A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05AF87DA-1470-CABE-25B5-302C7AB61CDA}"/>
              </a:ext>
            </a:extLst>
          </p:cNvPr>
          <p:cNvSpPr txBox="1">
            <a:spLocks/>
          </p:cNvSpPr>
          <p:nvPr/>
        </p:nvSpPr>
        <p:spPr>
          <a:xfrm>
            <a:off x="336000" y="1232799"/>
            <a:ext cx="11520000" cy="5270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CA"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9. </a:t>
            </a:r>
            <a:r>
              <a:rPr kumimoji="0" lang="en-GB"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Draw Air into Syringe; Connect Syringe to Nextaro® device/Fibryga® bottle; Slowly Inject Air:</a:t>
            </a:r>
            <a:b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Draw air into a sterile 50 mL syringe. Keeping </a:t>
            </a:r>
            <a:r>
              <a:rPr kumimoji="0" lang="en-GB" sz="2000"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the Fibryga® bottle </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upright, connect (turn clockwise) the syringe to the luer lock connector on the white part of the Nextaro® device that is on the </a:t>
            </a:r>
            <a:r>
              <a:rPr kumimoji="0" lang="en-GB" sz="2000"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Fibryga® b</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ottle. </a:t>
            </a:r>
            <a:r>
              <a:rPr kumimoji="0" lang="en-GB" sz="2000" b="0" i="0" u="sng"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Slowly</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inject the air.</a:t>
            </a:r>
            <a:b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10. Withdraw Fibryga® &amp; Prepare for Administration</a:t>
            </a:r>
            <a: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Withdraw reconstituted Fibryga® through the white part of the Nextaro® device (contains the filter) into the syringe. </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Firmly hold the barrel of the syringe (keeping the plunger directed downwards) &amp; detach the</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white part of Nextaro® device/empty </a:t>
            </a:r>
            <a:r>
              <a:rPr kumimoji="0" lang="en-GB" sz="2000" i="0" u="none" strike="noStrike" kern="1200" cap="none" spc="0" normalizeH="0" baseline="0" noProof="0" dirty="0">
                <a:ln>
                  <a:noFill/>
                </a:ln>
                <a:effectLst/>
                <a:uLnTx/>
                <a:uFillTx/>
                <a:latin typeface="Calibri" panose="020F0502020204030204"/>
                <a:ea typeface="+mn-ea"/>
                <a:cs typeface="+mn-cs"/>
              </a:rPr>
              <a:t>Fibryga® bottle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from the syringe.</a:t>
            </a:r>
            <a:r>
              <a:rPr kumimoji="0" lang="en-GB" sz="2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Transfer to sterile administration bag, visually inspect, &amp; label the product.</a:t>
            </a:r>
            <a:endParaRPr kumimoji="0" lang="en-CA"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B66D332-4515-7D3E-713B-B8873CE47CD0}"/>
              </a:ext>
            </a:extLst>
          </p:cNvPr>
          <p:cNvSpPr txBox="1">
            <a:spLocks/>
          </p:cNvSpPr>
          <p:nvPr/>
        </p:nvSpPr>
        <p:spPr>
          <a:xfrm>
            <a:off x="746064" y="34925"/>
            <a:ext cx="11183008" cy="830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600" b="1" i="1"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8" name="Title 1">
            <a:extLst>
              <a:ext uri="{FF2B5EF4-FFF2-40B4-BE49-F238E27FC236}">
                <a16:creationId xmlns:a16="http://schemas.microsoft.com/office/drawing/2014/main" id="{0C565636-4807-D203-D59A-A4E9BC18A73B}"/>
              </a:ext>
            </a:extLst>
          </p:cNvPr>
          <p:cNvSpPr>
            <a:spLocks noGrp="1"/>
          </p:cNvSpPr>
          <p:nvPr>
            <p:ph type="title"/>
          </p:nvPr>
        </p:nvSpPr>
        <p:spPr>
          <a:xfrm>
            <a:off x="930336" y="34925"/>
            <a:ext cx="10515600" cy="1325563"/>
          </a:xfrm>
        </p:spPr>
        <p:txBody>
          <a:bodyPr>
            <a:normAutofit/>
          </a:bodyPr>
          <a:lstStyle/>
          <a:p>
            <a:r>
              <a:rPr lang="en-CA" sz="2400" b="1" dirty="0"/>
              <a:t>Product Learning Module 1: FC - Fibryga®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b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CA" sz="2400" b="1" dirty="0"/>
              <a:t>Reconstitution Summary Steps 9 to 10 </a:t>
            </a:r>
          </a:p>
        </p:txBody>
      </p:sp>
    </p:spTree>
    <p:extLst>
      <p:ext uri="{BB962C8B-B14F-4D97-AF65-F5344CB8AC3E}">
        <p14:creationId xmlns:p14="http://schemas.microsoft.com/office/powerpoint/2010/main" val="1767453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90698"/>
            <a:ext cx="10515600" cy="1325563"/>
          </a:xfrm>
        </p:spPr>
        <p:txBody>
          <a:bodyPr>
            <a:normAutofit/>
          </a:bodyPr>
          <a:lstStyle/>
          <a:p>
            <a:r>
              <a:rPr lang="en-CA" sz="2400" b="1" dirty="0"/>
              <a:t>Product Learning Module 1: FC - Fibryga®</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39</a:t>
            </a:fld>
            <a:endParaRPr lang="en-CA" dirty="0"/>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553800" y="1716261"/>
            <a:ext cx="10800000" cy="485672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CA" sz="8800" b="1" dirty="0"/>
              <a:t>Administration Notes (1)</a:t>
            </a:r>
            <a:br>
              <a:rPr lang="en-CA" sz="8800" dirty="0"/>
            </a:br>
            <a:endParaRPr lang="en-CA" sz="8800" dirty="0"/>
          </a:p>
          <a:p>
            <a:pPr>
              <a:lnSpc>
                <a:spcPct val="110000"/>
              </a:lnSpc>
            </a:pPr>
            <a:r>
              <a:rPr lang="en-CA" sz="8000" dirty="0"/>
              <a:t>Fibryga®</a:t>
            </a:r>
            <a:r>
              <a:rPr lang="en-GB" sz="8000" dirty="0"/>
              <a:t> is available as 1 g per bottle. Carefully review the prescriber’s order. More than 1 bottle may be required to provide the dose that was ordered. As required, reconstituted Fibryga® from additional bottles may be added to the same sterile administration bag (pooled).</a:t>
            </a:r>
          </a:p>
          <a:p>
            <a:pPr>
              <a:lnSpc>
                <a:spcPct val="110000"/>
              </a:lnSpc>
            </a:pPr>
            <a:r>
              <a:rPr lang="en-GB" sz="8000" dirty="0"/>
              <a:t>Following reconstitution, Fibryga® </a:t>
            </a:r>
            <a:r>
              <a:rPr lang="en-CA" sz="8000" dirty="0"/>
              <a:t>should be used immediately. If not, </a:t>
            </a:r>
            <a:r>
              <a:rPr lang="en-GB" sz="8000" dirty="0"/>
              <a:t>storage times and conditions are the responsibility of the facility (risk of microbial contamination, manufacturer notes stability of the reconstituted solution has been confirmed for up to 24 hours at +25°C).</a:t>
            </a:r>
          </a:p>
          <a:p>
            <a:pPr>
              <a:lnSpc>
                <a:spcPct val="110000"/>
              </a:lnSpc>
              <a:spcAft>
                <a:spcPts val="600"/>
              </a:spcAft>
            </a:pPr>
            <a:r>
              <a:rPr lang="en-GB" sz="8000" dirty="0"/>
              <a:t>Reconstituted solution is colourless. Do not administer if cloudy or deposits are observed.</a:t>
            </a:r>
          </a:p>
          <a:p>
            <a:pPr>
              <a:lnSpc>
                <a:spcPct val="110000"/>
              </a:lnSpc>
              <a:spcAft>
                <a:spcPts val="600"/>
              </a:spcAft>
            </a:pPr>
            <a:r>
              <a:rPr lang="en-GB" sz="8000" dirty="0"/>
              <a:t>Administer at room temperature.</a:t>
            </a:r>
          </a:p>
          <a:p>
            <a:pPr>
              <a:lnSpc>
                <a:spcPct val="110000"/>
              </a:lnSpc>
              <a:spcAft>
                <a:spcPts val="600"/>
              </a:spcAft>
            </a:pPr>
            <a:r>
              <a:rPr lang="en-GB" sz="8000" dirty="0"/>
              <a:t>Do not further dilute in any IV solutions. Do not mix with any other medicinal products.</a:t>
            </a:r>
          </a:p>
          <a:p>
            <a:pPr>
              <a:lnSpc>
                <a:spcPct val="110000"/>
              </a:lnSpc>
              <a:spcAft>
                <a:spcPts val="600"/>
              </a:spcAft>
            </a:pPr>
            <a:r>
              <a:rPr lang="en-GB" sz="8000" dirty="0"/>
              <a:t>Fibryga® is compatible with 0.9 % sodium chloride (NaCl). </a:t>
            </a:r>
          </a:p>
          <a:p>
            <a:endParaRPr lang="en-CA" dirty="0"/>
          </a:p>
        </p:txBody>
      </p:sp>
    </p:spTree>
    <p:extLst>
      <p:ext uri="{BB962C8B-B14F-4D97-AF65-F5344CB8AC3E}">
        <p14:creationId xmlns:p14="http://schemas.microsoft.com/office/powerpoint/2010/main" val="333101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28A8E-3B8D-DB22-B24B-9F2EED5CDF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49AD1-8897-E4C7-80E3-29ED27BF1C98}"/>
              </a:ext>
            </a:extLst>
          </p:cNvPr>
          <p:cNvSpPr>
            <a:spLocks noGrp="1"/>
          </p:cNvSpPr>
          <p:nvPr>
            <p:ph type="title"/>
          </p:nvPr>
        </p:nvSpPr>
        <p:spPr>
          <a:xfrm>
            <a:off x="809272" y="142994"/>
            <a:ext cx="7920000" cy="994172"/>
          </a:xfrm>
        </p:spPr>
        <p:txBody>
          <a:bodyPr>
            <a:normAutofit/>
          </a:bodyPr>
          <a:lstStyle/>
          <a:p>
            <a:pPr algn="l"/>
            <a:r>
              <a:rPr lang="en-CA" sz="2400" b="1" dirty="0">
                <a:cs typeface="Calibri" panose="020F0502020204030204" pitchFamily="34" charset="0"/>
              </a:rPr>
              <a:t>Outline (2)</a:t>
            </a:r>
          </a:p>
        </p:txBody>
      </p:sp>
      <p:sp>
        <p:nvSpPr>
          <p:cNvPr id="7" name="Slide Number Placeholder 6">
            <a:extLst>
              <a:ext uri="{FF2B5EF4-FFF2-40B4-BE49-F238E27FC236}">
                <a16:creationId xmlns:a16="http://schemas.microsoft.com/office/drawing/2014/main" id="{C0DF2535-5CE8-D077-D004-849A3100CE2E}"/>
              </a:ext>
            </a:extLst>
          </p:cNvPr>
          <p:cNvSpPr>
            <a:spLocks noGrp="1"/>
          </p:cNvSpPr>
          <p:nvPr>
            <p:ph type="sldNum" sz="quarter" idx="12"/>
          </p:nvPr>
        </p:nvSpPr>
        <p:spPr>
          <a:xfrm>
            <a:off x="8637270" y="634988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EB1180F1-44DF-4B69-9168-136F546BB698}" type="slidenum">
              <a:rPr lang="en-CA">
                <a:solidFill>
                  <a:srgbClr val="000000">
                    <a:tint val="75000"/>
                  </a:srgbClr>
                </a:solidFill>
                <a:latin typeface="Arial"/>
              </a:rPr>
              <a:pPr fontAlgn="base">
                <a:spcBef>
                  <a:spcPct val="0"/>
                </a:spcBef>
                <a:spcAft>
                  <a:spcPct val="0"/>
                </a:spcAft>
                <a:defRPr/>
              </a:pPr>
              <a:t>4</a:t>
            </a:fld>
            <a:endParaRPr lang="en-CA" dirty="0">
              <a:solidFill>
                <a:srgbClr val="000000">
                  <a:tint val="75000"/>
                </a:srgbClr>
              </a:solidFill>
              <a:latin typeface="Arial"/>
            </a:endParaRPr>
          </a:p>
        </p:txBody>
      </p:sp>
      <p:graphicFrame>
        <p:nvGraphicFramePr>
          <p:cNvPr id="3" name="Table 2">
            <a:extLst>
              <a:ext uri="{FF2B5EF4-FFF2-40B4-BE49-F238E27FC236}">
                <a16:creationId xmlns:a16="http://schemas.microsoft.com/office/drawing/2014/main" id="{B09D88F1-2A3F-5220-217A-8A43AC6194DC}"/>
              </a:ext>
            </a:extLst>
          </p:cNvPr>
          <p:cNvGraphicFramePr>
            <a:graphicFrameLocks noGrp="1"/>
          </p:cNvGraphicFramePr>
          <p:nvPr>
            <p:extLst>
              <p:ext uri="{D42A27DB-BD31-4B8C-83A1-F6EECF244321}">
                <p14:modId xmlns:p14="http://schemas.microsoft.com/office/powerpoint/2010/main" val="151996076"/>
              </p:ext>
            </p:extLst>
          </p:nvPr>
        </p:nvGraphicFramePr>
        <p:xfrm>
          <a:off x="2945130" y="1389380"/>
          <a:ext cx="6480000" cy="4079240"/>
        </p:xfrm>
        <a:graphic>
          <a:graphicData uri="http://schemas.openxmlformats.org/drawingml/2006/table">
            <a:tbl>
              <a:tblPr firstRow="1" bandRow="1">
                <a:tableStyleId>{5940675A-B579-460E-94D1-54222C63F5DA}</a:tableStyleId>
              </a:tblPr>
              <a:tblGrid>
                <a:gridCol w="4776192">
                  <a:extLst>
                    <a:ext uri="{9D8B030D-6E8A-4147-A177-3AD203B41FA5}">
                      <a16:colId xmlns:a16="http://schemas.microsoft.com/office/drawing/2014/main" val="4124236240"/>
                    </a:ext>
                  </a:extLst>
                </a:gridCol>
                <a:gridCol w="1703808">
                  <a:extLst>
                    <a:ext uri="{9D8B030D-6E8A-4147-A177-3AD203B41FA5}">
                      <a16:colId xmlns:a16="http://schemas.microsoft.com/office/drawing/2014/main" val="4223675194"/>
                    </a:ext>
                  </a:extLst>
                </a:gridCol>
              </a:tblGrid>
              <a:tr h="370840">
                <a:tc>
                  <a:txBody>
                    <a:bodyPr/>
                    <a:lstStyle/>
                    <a:p>
                      <a:r>
                        <a:rPr lang="en-CA" b="1" dirty="0"/>
                        <a:t>Topic</a:t>
                      </a:r>
                    </a:p>
                  </a:txBody>
                  <a:tcPr/>
                </a:tc>
                <a:tc>
                  <a:txBody>
                    <a:bodyPr/>
                    <a:lstStyle/>
                    <a:p>
                      <a:r>
                        <a:rPr lang="en-CA" b="1" dirty="0"/>
                        <a:t>Slide Number</a:t>
                      </a:r>
                    </a:p>
                  </a:txBody>
                  <a:tcPr/>
                </a:tc>
                <a:extLst>
                  <a:ext uri="{0D108BD9-81ED-4DB2-BD59-A6C34878D82A}">
                    <a16:rowId xmlns:a16="http://schemas.microsoft.com/office/drawing/2014/main" val="3994825174"/>
                  </a:ext>
                </a:extLst>
              </a:tr>
              <a:tr h="370840">
                <a:tc>
                  <a:txBody>
                    <a:bodyPr/>
                    <a:lstStyle/>
                    <a:p>
                      <a:r>
                        <a:rPr kumimoji="0" lang="en-GB" sz="1800" b="1" i="0" u="none" strike="noStrike" kern="1200" cap="none" spc="0" normalizeH="0" baseline="0" noProof="0" dirty="0">
                          <a:ln>
                            <a:noFill/>
                          </a:ln>
                          <a:solidFill>
                            <a:prstClr val="black"/>
                          </a:solidFill>
                          <a:effectLst/>
                          <a:uLnTx/>
                          <a:uFillTx/>
                          <a:latin typeface="+mn-lt"/>
                          <a:ea typeface="+mn-ea"/>
                          <a:cs typeface="+mn-cs"/>
                        </a:rPr>
                        <a:t>Documentation Learning Modules</a:t>
                      </a:r>
                      <a:endParaRPr lang="en-CA" b="1" dirty="0"/>
                    </a:p>
                  </a:txBody>
                  <a:tcPr/>
                </a:tc>
                <a:tc>
                  <a:txBody>
                    <a:bodyPr/>
                    <a:lstStyle/>
                    <a:p>
                      <a:pPr algn="ctr"/>
                      <a:r>
                        <a:rPr lang="en-CA" b="0" dirty="0"/>
                        <a:t>109</a:t>
                      </a:r>
                    </a:p>
                  </a:txBody>
                  <a:tcPr/>
                </a:tc>
                <a:extLst>
                  <a:ext uri="{0D108BD9-81ED-4DB2-BD59-A6C34878D82A}">
                    <a16:rowId xmlns:a16="http://schemas.microsoft.com/office/drawing/2014/main" val="424582711"/>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Module 5: Product Label</a:t>
                      </a:r>
                      <a:endParaRPr lang="en-CA" dirty="0"/>
                    </a:p>
                  </a:txBody>
                  <a:tcPr/>
                </a:tc>
                <a:tc>
                  <a:txBody>
                    <a:bodyPr/>
                    <a:lstStyle/>
                    <a:p>
                      <a:pPr algn="ctr"/>
                      <a:r>
                        <a:rPr lang="en-CA" dirty="0"/>
                        <a:t>110</a:t>
                      </a:r>
                    </a:p>
                  </a:txBody>
                  <a:tcPr/>
                </a:tc>
                <a:extLst>
                  <a:ext uri="{0D108BD9-81ED-4DB2-BD59-A6C34878D82A}">
                    <a16:rowId xmlns:a16="http://schemas.microsoft.com/office/drawing/2014/main" val="252065379"/>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Module 6: Transfusion Record</a:t>
                      </a:r>
                      <a:endParaRPr lang="en-CA" dirty="0"/>
                    </a:p>
                  </a:txBody>
                  <a:tcPr/>
                </a:tc>
                <a:tc>
                  <a:txBody>
                    <a:bodyPr/>
                    <a:lstStyle/>
                    <a:p>
                      <a:pPr algn="ctr"/>
                      <a:r>
                        <a:rPr lang="en-CA" dirty="0"/>
                        <a:t>116</a:t>
                      </a:r>
                    </a:p>
                  </a:txBody>
                  <a:tcPr/>
                </a:tc>
                <a:extLst>
                  <a:ext uri="{0D108BD9-81ED-4DB2-BD59-A6C34878D82A}">
                    <a16:rowId xmlns:a16="http://schemas.microsoft.com/office/drawing/2014/main" val="87795909"/>
                  </a:ext>
                </a:extLst>
              </a:tr>
              <a:tr h="370840">
                <a:tc>
                  <a:txBody>
                    <a:bodyPr/>
                    <a:lstStyle/>
                    <a:p>
                      <a:r>
                        <a:rPr kumimoji="0" lang="en-GB" sz="1800" b="1" i="0" u="none" strike="noStrike" kern="1200" cap="none" spc="0" normalizeH="0" baseline="0" noProof="0" dirty="0">
                          <a:ln>
                            <a:noFill/>
                          </a:ln>
                          <a:solidFill>
                            <a:prstClr val="black"/>
                          </a:solidFill>
                          <a:effectLst/>
                          <a:uLnTx/>
                          <a:uFillTx/>
                          <a:latin typeface="+mn-lt"/>
                          <a:ea typeface="+mn-ea"/>
                          <a:cs typeface="+mn-cs"/>
                        </a:rPr>
                        <a:t>Reconstitution Summary</a:t>
                      </a:r>
                      <a:endParaRPr lang="en-CA" b="1" dirty="0"/>
                    </a:p>
                  </a:txBody>
                  <a:tcPr/>
                </a:tc>
                <a:tc>
                  <a:txBody>
                    <a:bodyPr/>
                    <a:lstStyle/>
                    <a:p>
                      <a:pPr algn="ctr"/>
                      <a:r>
                        <a:rPr lang="en-CA" dirty="0"/>
                        <a:t>120</a:t>
                      </a:r>
                    </a:p>
                  </a:txBody>
                  <a:tcPr/>
                </a:tc>
                <a:extLst>
                  <a:ext uri="{0D108BD9-81ED-4DB2-BD59-A6C34878D82A}">
                    <a16:rowId xmlns:a16="http://schemas.microsoft.com/office/drawing/2014/main" val="1691226717"/>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Resources</a:t>
                      </a:r>
                      <a:endParaRPr lang="en-CA" dirty="0"/>
                    </a:p>
                  </a:txBody>
                  <a:tcPr/>
                </a:tc>
                <a:tc>
                  <a:txBody>
                    <a:bodyPr/>
                    <a:lstStyle/>
                    <a:p>
                      <a:pPr algn="ctr"/>
                      <a:r>
                        <a:rPr lang="en-CA" dirty="0"/>
                        <a:t>123</a:t>
                      </a:r>
                    </a:p>
                  </a:txBody>
                  <a:tcPr/>
                </a:tc>
                <a:extLst>
                  <a:ext uri="{0D108BD9-81ED-4DB2-BD59-A6C34878D82A}">
                    <a16:rowId xmlns:a16="http://schemas.microsoft.com/office/drawing/2014/main" val="1090261456"/>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Glossary &amp; Abbreviations</a:t>
                      </a:r>
                      <a:endParaRPr lang="en-CA" dirty="0"/>
                    </a:p>
                  </a:txBody>
                  <a:tcPr/>
                </a:tc>
                <a:tc>
                  <a:txBody>
                    <a:bodyPr/>
                    <a:lstStyle/>
                    <a:p>
                      <a:pPr algn="ctr"/>
                      <a:r>
                        <a:rPr lang="en-CA" dirty="0"/>
                        <a:t>124</a:t>
                      </a:r>
                    </a:p>
                  </a:txBody>
                  <a:tcPr/>
                </a:tc>
                <a:extLst>
                  <a:ext uri="{0D108BD9-81ED-4DB2-BD59-A6C34878D82A}">
                    <a16:rowId xmlns:a16="http://schemas.microsoft.com/office/drawing/2014/main" val="3014196976"/>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References</a:t>
                      </a:r>
                      <a:endParaRPr lang="en-CA" dirty="0"/>
                    </a:p>
                  </a:txBody>
                  <a:tcPr/>
                </a:tc>
                <a:tc>
                  <a:txBody>
                    <a:bodyPr/>
                    <a:lstStyle/>
                    <a:p>
                      <a:pPr algn="ctr"/>
                      <a:r>
                        <a:rPr lang="en-CA" dirty="0"/>
                        <a:t>126</a:t>
                      </a:r>
                    </a:p>
                  </a:txBody>
                  <a:tcPr/>
                </a:tc>
                <a:extLst>
                  <a:ext uri="{0D108BD9-81ED-4DB2-BD59-A6C34878D82A}">
                    <a16:rowId xmlns:a16="http://schemas.microsoft.com/office/drawing/2014/main" val="2368199260"/>
                  </a:ext>
                </a:extLst>
              </a:tr>
              <a:tr h="370840">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Acknowledgements</a:t>
                      </a:r>
                      <a:endParaRPr lang="en-CA" dirty="0"/>
                    </a:p>
                  </a:txBody>
                  <a:tcPr/>
                </a:tc>
                <a:tc>
                  <a:txBody>
                    <a:bodyPr/>
                    <a:lstStyle/>
                    <a:p>
                      <a:pPr algn="ctr"/>
                      <a:r>
                        <a:rPr lang="en-CA" dirty="0"/>
                        <a:t>128</a:t>
                      </a:r>
                    </a:p>
                  </a:txBody>
                  <a:tcPr/>
                </a:tc>
                <a:extLst>
                  <a:ext uri="{0D108BD9-81ED-4DB2-BD59-A6C34878D82A}">
                    <a16:rowId xmlns:a16="http://schemas.microsoft.com/office/drawing/2014/main" val="1920911650"/>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Disclaimer </a:t>
                      </a:r>
                    </a:p>
                  </a:txBody>
                  <a:tcPr/>
                </a:tc>
                <a:tc>
                  <a:txBody>
                    <a:bodyPr/>
                    <a:lstStyle/>
                    <a:p>
                      <a:pPr algn="ctr"/>
                      <a:r>
                        <a:rPr lang="en-CA" dirty="0"/>
                        <a:t>129</a:t>
                      </a:r>
                    </a:p>
                  </a:txBody>
                  <a:tcPr/>
                </a:tc>
                <a:extLst>
                  <a:ext uri="{0D108BD9-81ED-4DB2-BD59-A6C34878D82A}">
                    <a16:rowId xmlns:a16="http://schemas.microsoft.com/office/drawing/2014/main" val="580150989"/>
                  </a:ext>
                </a:extLst>
              </a:tr>
              <a:tr h="370840">
                <a:tc>
                  <a:txBody>
                    <a:bodyPr/>
                    <a:lstStyle/>
                    <a:p>
                      <a:r>
                        <a:rPr lang="en-CA" dirty="0"/>
                        <a:t>Questions</a:t>
                      </a:r>
                    </a:p>
                  </a:txBody>
                  <a:tcPr/>
                </a:tc>
                <a:tc>
                  <a:txBody>
                    <a:bodyPr/>
                    <a:lstStyle/>
                    <a:p>
                      <a:pPr algn="ctr"/>
                      <a:r>
                        <a:rPr lang="en-CA" dirty="0"/>
                        <a:t>130</a:t>
                      </a:r>
                    </a:p>
                  </a:txBody>
                  <a:tcPr/>
                </a:tc>
                <a:extLst>
                  <a:ext uri="{0D108BD9-81ED-4DB2-BD59-A6C34878D82A}">
                    <a16:rowId xmlns:a16="http://schemas.microsoft.com/office/drawing/2014/main" val="933824008"/>
                  </a:ext>
                </a:extLst>
              </a:tr>
            </a:tbl>
          </a:graphicData>
        </a:graphic>
      </p:graphicFrame>
    </p:spTree>
    <p:extLst>
      <p:ext uri="{BB962C8B-B14F-4D97-AF65-F5344CB8AC3E}">
        <p14:creationId xmlns:p14="http://schemas.microsoft.com/office/powerpoint/2010/main" val="2337579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90698"/>
            <a:ext cx="10515600" cy="1325563"/>
          </a:xfrm>
        </p:spPr>
        <p:txBody>
          <a:bodyPr>
            <a:normAutofit/>
          </a:bodyPr>
          <a:lstStyle/>
          <a:p>
            <a:r>
              <a:rPr lang="en-CA" sz="2400" b="1" dirty="0"/>
              <a:t>Product Learning Module 1: FC - Fibryga®</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40</a:t>
            </a:fld>
            <a:endParaRPr lang="en-CA" dirty="0"/>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532200" y="1716261"/>
            <a:ext cx="10800000" cy="4495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Administration Notes (2)</a:t>
            </a:r>
            <a:br>
              <a:rPr lang="en-CA" sz="2200" b="1" dirty="0"/>
            </a:br>
            <a:endParaRPr lang="en-CA" sz="2200" i="1" dirty="0"/>
          </a:p>
          <a:p>
            <a:pPr marR="0" lvl="0" algn="l" defTabSz="914400" rtl="0" eaLnBrk="1" fontAlgn="auto" latinLnBrk="0" hangingPunct="1">
              <a:buClrTx/>
              <a:buSzTx/>
              <a:tabLst/>
              <a:defRPr/>
            </a:pPr>
            <a:r>
              <a:rPr kumimoji="0" lang="en-GB" sz="2000" b="0" i="0" u="none" strike="noStrike" kern="1200" cap="none" spc="0" normalizeH="0" baseline="0" noProof="0" dirty="0">
                <a:ln>
                  <a:noFill/>
                </a:ln>
                <a:solidFill>
                  <a:prstClr val="black"/>
                </a:solidFill>
                <a:effectLst/>
                <a:uLnTx/>
                <a:uFillTx/>
                <a:ea typeface="+mn-ea"/>
                <a:cs typeface="+mn-cs"/>
              </a:rPr>
              <a:t>Administer only intravenously via a separate injection/infusion line. For infusion, use a standard IV infusion set (has been filtered as part of reconstitution procedure). </a:t>
            </a:r>
          </a:p>
          <a:p>
            <a:pPr marR="0" lvl="0" algn="l" defTabSz="914400" rtl="0" eaLnBrk="1" fontAlgn="auto" latinLnBrk="0" hangingPunct="1">
              <a:spcAft>
                <a:spcPts val="600"/>
              </a:spcAft>
              <a:buClrTx/>
              <a:buSzTx/>
              <a:tabLst/>
              <a:defRPr/>
            </a:pPr>
            <a:r>
              <a:rPr kumimoji="0" lang="en-GB" sz="2000" b="0" i="0" u="none" strike="noStrike" kern="1200" cap="none" spc="0" normalizeH="0" baseline="0" noProof="0" dirty="0">
                <a:ln>
                  <a:noFill/>
                </a:ln>
                <a:solidFill>
                  <a:prstClr val="black"/>
                </a:solidFill>
                <a:effectLst/>
                <a:uLnTx/>
                <a:uFillTx/>
                <a:ea typeface="+mn-ea"/>
                <a:cs typeface="+mn-cs"/>
              </a:rPr>
              <a:t>Flush the IV site with 0.9 % NaCl flush syringe prior to and following administration. </a:t>
            </a:r>
            <a:endParaRPr lang="en-CA" sz="2000" i="1" dirty="0"/>
          </a:p>
          <a:p>
            <a:pPr>
              <a:spcAft>
                <a:spcPts val="600"/>
              </a:spcAft>
            </a:pPr>
            <a:r>
              <a:rPr lang="en-CA" sz="2000" dirty="0"/>
              <a:t>Monitoring the patient’s fibrinogen level before and during treatment is recommended.</a:t>
            </a:r>
          </a:p>
          <a:p>
            <a:pPr>
              <a:spcAft>
                <a:spcPts val="600"/>
              </a:spcAft>
            </a:pPr>
            <a:r>
              <a:rPr lang="en-CA" sz="2000" dirty="0"/>
              <a:t>Indication / Rate </a:t>
            </a:r>
          </a:p>
          <a:p>
            <a:pPr lvl="1">
              <a:spcBef>
                <a:spcPts val="1000"/>
              </a:spcBef>
              <a:buSzPct val="75000"/>
              <a:buFont typeface="Courier New" panose="02070309020205020404" pitchFamily="49" charset="0"/>
              <a:buChar char="o"/>
            </a:pPr>
            <a:r>
              <a:rPr lang="en-GB" sz="2000" b="0" i="0" u="none" strike="noStrike" baseline="0" dirty="0"/>
              <a:t>Congenital Afibrinogenemia and Hypofibrinogenemia </a:t>
            </a:r>
            <a:br>
              <a:rPr lang="en-GB" sz="2000" b="0" i="0" u="none" strike="noStrike" baseline="0" dirty="0"/>
            </a:br>
            <a:r>
              <a:rPr lang="en-GB" sz="2000" b="0" i="0" u="none" strike="noStrike" baseline="0" dirty="0"/>
              <a:t>   Recommended </a:t>
            </a:r>
            <a:r>
              <a:rPr lang="en-GB" sz="2000" b="0" i="0" u="sng" strike="noStrike" baseline="0" dirty="0"/>
              <a:t>maximum</a:t>
            </a:r>
            <a:r>
              <a:rPr lang="en-GB" sz="2000" b="0" i="0" u="none" strike="noStrike" baseline="0" dirty="0"/>
              <a:t> rate 5 mL per minute (300 mL/hour)</a:t>
            </a:r>
          </a:p>
          <a:p>
            <a:pPr lvl="1">
              <a:spcBef>
                <a:spcPts val="1000"/>
              </a:spcBef>
              <a:buSzPct val="75000"/>
              <a:buFont typeface="Courier New" panose="02070309020205020404" pitchFamily="49" charset="0"/>
              <a:buChar char="o"/>
            </a:pPr>
            <a:r>
              <a:rPr lang="en-GB" sz="2000" b="0" i="0" u="none" strike="noStrike" baseline="0" dirty="0"/>
              <a:t>Acquired Fibrinogen Deficiency  </a:t>
            </a:r>
            <a:br>
              <a:rPr lang="en-GB" sz="2000" b="0" i="0" u="none" strike="noStrike" baseline="0" dirty="0"/>
            </a:br>
            <a:r>
              <a:rPr lang="en-GB" sz="2000" b="0" i="0" u="none" strike="noStrike" baseline="0" dirty="0"/>
              <a:t>    Recommended </a:t>
            </a:r>
            <a:r>
              <a:rPr lang="en-GB" sz="2000" b="0" i="0" u="sng" strike="noStrike" baseline="0" dirty="0"/>
              <a:t>maximum</a:t>
            </a:r>
            <a:r>
              <a:rPr lang="en-GB" sz="2000" b="0" i="0" u="none" strike="noStrike" baseline="0" dirty="0"/>
              <a:t> rate 20 mL per minute (1200 mL/hour)</a:t>
            </a:r>
            <a:endParaRPr lang="en-CA" sz="2000" dirty="0"/>
          </a:p>
          <a:p>
            <a:endParaRPr lang="en-CA" dirty="0"/>
          </a:p>
        </p:txBody>
      </p:sp>
    </p:spTree>
    <p:extLst>
      <p:ext uri="{BB962C8B-B14F-4D97-AF65-F5344CB8AC3E}">
        <p14:creationId xmlns:p14="http://schemas.microsoft.com/office/powerpoint/2010/main" val="1169545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8883E-B7AA-D64C-31A6-AA077BFAC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F8537-1DBD-6846-70BC-29C68597F447}"/>
              </a:ext>
            </a:extLst>
          </p:cNvPr>
          <p:cNvSpPr>
            <a:spLocks noGrp="1"/>
          </p:cNvSpPr>
          <p:nvPr>
            <p:ph type="ctrTitle"/>
          </p:nvPr>
        </p:nvSpPr>
        <p:spPr>
          <a:xfrm>
            <a:off x="1524000" y="2064690"/>
            <a:ext cx="9144000" cy="2340000"/>
          </a:xfrm>
        </p:spPr>
        <p:txBody>
          <a:bodyPr/>
          <a:lstStyle/>
          <a:p>
            <a:r>
              <a:rPr lang="en-CA" dirty="0">
                <a:latin typeface="Calibri Light" panose="020F0302020204030204" pitchFamily="34" charset="0"/>
                <a:ea typeface="Calibri Light" panose="020F0302020204030204" pitchFamily="34" charset="0"/>
                <a:cs typeface="Calibri Light" panose="020F0302020204030204" pitchFamily="34" charset="0"/>
              </a:rPr>
              <a:t>RiaSTAP® Reconstitution</a:t>
            </a:r>
            <a:br>
              <a:rPr lang="en-CA" dirty="0">
                <a:latin typeface="Calibri Light" panose="020F0302020204030204" pitchFamily="34" charset="0"/>
                <a:ea typeface="Calibri Light" panose="020F0302020204030204" pitchFamily="34" charset="0"/>
                <a:cs typeface="Calibri Light" panose="020F0302020204030204" pitchFamily="34" charset="0"/>
              </a:rPr>
            </a:br>
            <a:endParaRPr lang="en-CA"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79663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838200" y="1506537"/>
            <a:ext cx="10515600" cy="5351463"/>
          </a:xfrm>
        </p:spPr>
        <p:txBody>
          <a:bodyPr>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1" u="none" strike="noStrike" kern="1200" cap="none" spc="0" normalizeH="0" baseline="0" noProof="0" dirty="0">
                <a:ln>
                  <a:noFill/>
                </a:ln>
                <a:solidFill>
                  <a:prstClr val="white">
                    <a:lumMod val="50000"/>
                  </a:prstClr>
                </a:solidFill>
                <a:effectLst/>
                <a:uLnTx/>
                <a:uFillTx/>
                <a:ea typeface="+mn-ea"/>
                <a:cs typeface="+mn-cs"/>
              </a:rPr>
              <a:t>REMINDER: Only reconstitute when ready to administer.</a:t>
            </a:r>
          </a:p>
          <a:p>
            <a:pPr>
              <a:lnSpc>
                <a:spcPct val="100000"/>
              </a:lnSpc>
            </a:pPr>
            <a:r>
              <a:rPr lang="en-CA" sz="2200" dirty="0"/>
              <a:t>RiaSTAP®</a:t>
            </a:r>
            <a:r>
              <a:rPr lang="en-CA" sz="2200" i="1" dirty="0"/>
              <a:t> </a:t>
            </a:r>
            <a:r>
              <a:rPr lang="en-CA" sz="2200" dirty="0"/>
              <a:t>is available as 1 g/bottle (vial), </a:t>
            </a:r>
            <a:r>
              <a:rPr lang="en-GB" sz="2200" dirty="0"/>
              <a:t>reconstituted with 50 mL of solvent (water for injection).</a:t>
            </a:r>
          </a:p>
          <a:p>
            <a:r>
              <a:rPr lang="en-GB" sz="2200" dirty="0"/>
              <a:t>Use appropriate </a:t>
            </a:r>
            <a:r>
              <a:rPr lang="en-GB" sz="2200" u="sng" dirty="0"/>
              <a:t>aseptic technique</a:t>
            </a:r>
            <a:r>
              <a:rPr lang="en-GB" sz="2200" dirty="0"/>
              <a:t>.</a:t>
            </a:r>
          </a:p>
          <a:p>
            <a:r>
              <a:rPr lang="en-GB" sz="2200" dirty="0"/>
              <a:t>Single use only. </a:t>
            </a:r>
          </a:p>
          <a:p>
            <a:r>
              <a:rPr lang="en-GB" sz="2200" dirty="0"/>
              <a:t>TML will provide product label(s) and kit(s) containing: </a:t>
            </a:r>
            <a:br>
              <a:rPr lang="en-GB" sz="2200" dirty="0"/>
            </a:br>
            <a:r>
              <a:rPr lang="en-GB" sz="2200" dirty="0"/>
              <a:t>Mini-Spike® dispensing pin, Pall® syringe filter, solvent bottle, RiaSTAP® powder bottle. </a:t>
            </a:r>
          </a:p>
          <a:p>
            <a:pPr marL="0" indent="0">
              <a:buNone/>
            </a:pPr>
            <a:endParaRPr lang="en-GB" sz="2400" dirty="0"/>
          </a:p>
          <a:p>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r>
              <a:rPr lang="en-GB" sz="2200" dirty="0"/>
              <a:t>Also required: alcohol swabs, 50 mL syringes, transfer needles, sterile administration bag.</a:t>
            </a:r>
            <a:endParaRPr lang="en-CA" sz="2200" dirty="0"/>
          </a:p>
          <a:p>
            <a:pPr marL="0" indent="0">
              <a:buNone/>
            </a:pPr>
            <a:endParaRPr lang="en-GB" sz="24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a:xfrm>
            <a:off x="8994423" y="6310312"/>
            <a:ext cx="2743200" cy="365125"/>
          </a:xfrm>
        </p:spPr>
        <p:txBody>
          <a:bodyPr/>
          <a:lstStyle/>
          <a:p>
            <a:fld id="{EB1180F1-44DF-4B69-9168-136F546BB698}" type="slidenum">
              <a:rPr lang="en-CA" smtClean="0"/>
              <a:t>42</a:t>
            </a:fld>
            <a:endParaRPr lang="en-CA" dirty="0"/>
          </a:p>
        </p:txBody>
      </p:sp>
      <p:pic>
        <p:nvPicPr>
          <p:cNvPr id="8" name="Picture 7" descr="A gloved hand with a bottle of liquid&#10;&#10;Description automatically generated">
            <a:extLst>
              <a:ext uri="{FF2B5EF4-FFF2-40B4-BE49-F238E27FC236}">
                <a16:creationId xmlns:a16="http://schemas.microsoft.com/office/drawing/2014/main" id="{2D95D518-3B88-02B6-49B1-CFC7E5AA88A4}"/>
              </a:ext>
            </a:extLst>
          </p:cNvPr>
          <p:cNvPicPr>
            <a:picLocks noChangeAspect="1"/>
          </p:cNvPicPr>
          <p:nvPr/>
        </p:nvPicPr>
        <p:blipFill rotWithShape="1">
          <a:blip r:embed="rId2">
            <a:extLst>
              <a:ext uri="{28A0092B-C50C-407E-A947-70E740481C1C}">
                <a14:useLocalDpi xmlns:a14="http://schemas.microsoft.com/office/drawing/2010/main" val="0"/>
              </a:ext>
            </a:extLst>
          </a:blip>
          <a:srcRect l="3270" t="5194"/>
          <a:stretch/>
        </p:blipFill>
        <p:spPr>
          <a:xfrm>
            <a:off x="1187369" y="4029670"/>
            <a:ext cx="5348334" cy="2160000"/>
          </a:xfrm>
          <a:prstGeom prst="rect">
            <a:avLst/>
          </a:prstGeom>
          <a:ln>
            <a:noFill/>
          </a:ln>
        </p:spPr>
      </p:pic>
      <p:sp>
        <p:nvSpPr>
          <p:cNvPr id="9" name="Title 1">
            <a:extLst>
              <a:ext uri="{FF2B5EF4-FFF2-40B4-BE49-F238E27FC236}">
                <a16:creationId xmlns:a16="http://schemas.microsoft.com/office/drawing/2014/main" id="{0B49B987-48D3-DC69-BBE6-8128C29AC56C}"/>
              </a:ext>
            </a:extLst>
          </p:cNvPr>
          <p:cNvSpPr>
            <a:spLocks noGrp="1"/>
          </p:cNvSpPr>
          <p:nvPr>
            <p:ph type="title"/>
          </p:nvPr>
        </p:nvSpPr>
        <p:spPr>
          <a:xfrm>
            <a:off x="838200" y="365125"/>
            <a:ext cx="10515600" cy="1325563"/>
          </a:xfrm>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RiaSTAP®</a:t>
            </a:r>
            <a:endParaRPr lang="en-CA" sz="2400" b="1" dirty="0"/>
          </a:p>
        </p:txBody>
      </p:sp>
    </p:spTree>
    <p:extLst>
      <p:ext uri="{BB962C8B-B14F-4D97-AF65-F5344CB8AC3E}">
        <p14:creationId xmlns:p14="http://schemas.microsoft.com/office/powerpoint/2010/main" val="3591146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43</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526956" y="1690688"/>
            <a:ext cx="7920000" cy="425855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None/>
              <a:tabLst/>
              <a:defRPr/>
            </a:pPr>
            <a:r>
              <a:rPr kumimoji="0" lang="en-GB" sz="8800" b="1" i="0" u="none" strike="noStrike" kern="1200" cap="none" spc="0" normalizeH="0" baseline="0" noProof="0" dirty="0">
                <a:ln>
                  <a:noFill/>
                </a:ln>
                <a:solidFill>
                  <a:prstClr val="black"/>
                </a:solidFill>
                <a:effectLst/>
                <a:uLnTx/>
                <a:uFillTx/>
                <a:ea typeface="+mn-ea"/>
                <a:cs typeface="+mn-cs"/>
              </a:rPr>
              <a:t>Step 1 </a:t>
            </a:r>
            <a:br>
              <a:rPr kumimoji="0" lang="en-GB" sz="8800" b="1" i="0" u="none" strike="noStrike" kern="1200" cap="none" spc="0" normalizeH="0" baseline="0" noProof="0" dirty="0">
                <a:ln>
                  <a:noFill/>
                </a:ln>
                <a:solidFill>
                  <a:prstClr val="black"/>
                </a:solidFill>
                <a:effectLst/>
                <a:uLnTx/>
                <a:uFillTx/>
                <a:ea typeface="+mn-ea"/>
                <a:cs typeface="+mn-cs"/>
              </a:rPr>
            </a:br>
            <a:r>
              <a:rPr kumimoji="0" lang="en-GB" sz="8800" b="1" i="0" u="none" strike="noStrike" kern="1200" cap="none" spc="0" normalizeH="0" baseline="0" noProof="0" dirty="0">
                <a:ln>
                  <a:noFill/>
                </a:ln>
                <a:solidFill>
                  <a:prstClr val="black"/>
                </a:solidFill>
                <a:effectLst/>
                <a:uLnTx/>
                <a:uFillTx/>
                <a:ea typeface="+mn-ea"/>
                <a:cs typeface="+mn-cs"/>
              </a:rPr>
              <a:t>Check Expiry </a:t>
            </a:r>
            <a:r>
              <a:rPr kumimoji="0" lang="en-GB" sz="8800" b="1" i="0" u="none" strike="noStrike" kern="1200" cap="none" spc="0" normalizeH="0" baseline="0" noProof="0" dirty="0">
                <a:ln>
                  <a:noFill/>
                </a:ln>
                <a:effectLst/>
                <a:uLnTx/>
                <a:uFillTx/>
                <a:ea typeface="+mn-ea"/>
                <a:cs typeface="+mn-cs"/>
              </a:rPr>
              <a:t>Date</a:t>
            </a:r>
            <a:r>
              <a:rPr kumimoji="0" lang="en-GB" sz="8800" b="1" i="0" u="none" strike="noStrike" kern="1200" cap="none" spc="0" normalizeH="0" baseline="0" noProof="0" dirty="0">
                <a:ln>
                  <a:noFill/>
                </a:ln>
                <a:solidFill>
                  <a:srgbClr val="70AD47"/>
                </a:solidFill>
                <a:effectLst/>
                <a:uLnTx/>
                <a:uFillTx/>
                <a:ea typeface="+mn-ea"/>
                <a:cs typeface="+mn-cs"/>
              </a:rPr>
              <a:t>  </a:t>
            </a:r>
            <a:r>
              <a:rPr kumimoji="0" lang="en-GB" sz="8800" b="1" i="0" u="none" strike="noStrike" kern="1200" cap="none" spc="0" normalizeH="0" baseline="0" noProof="0" dirty="0">
                <a:ln>
                  <a:noFill/>
                </a:ln>
                <a:solidFill>
                  <a:prstClr val="black"/>
                </a:solidFill>
                <a:effectLst/>
                <a:uLnTx/>
                <a:uFillTx/>
                <a:ea typeface="+mn-ea"/>
                <a:cs typeface="+mn-cs"/>
              </a:rPr>
              <a:t>&amp; Temperature</a:t>
            </a:r>
            <a:br>
              <a:rPr kumimoji="0" lang="en-GB" sz="8800" b="1" i="0" u="none" strike="noStrike" kern="1200" cap="none" spc="0" normalizeH="0" baseline="0" noProof="0" dirty="0">
                <a:ln>
                  <a:noFill/>
                </a:ln>
                <a:solidFill>
                  <a:prstClr val="black"/>
                </a:solidFill>
                <a:effectLst/>
                <a:uLnTx/>
                <a:uFillTx/>
                <a:ea typeface="+mn-ea"/>
                <a:cs typeface="+mn-cs"/>
              </a:rPr>
            </a:br>
            <a:endParaRPr kumimoji="0" lang="en-GB" sz="8800" b="1" i="0" u="none" strike="noStrike" kern="1200" cap="none" spc="0" normalizeH="0" baseline="0" noProof="0" dirty="0">
              <a:ln>
                <a:noFill/>
              </a:ln>
              <a:solidFill>
                <a:prstClr val="black"/>
              </a:solidFill>
              <a:effectLst/>
              <a:uLnTx/>
              <a:uFillTx/>
              <a:ea typeface="+mn-ea"/>
              <a:cs typeface="+mn-cs"/>
            </a:endParaRPr>
          </a:p>
          <a:p>
            <a:pPr>
              <a:lnSpc>
                <a:spcPct val="110000"/>
              </a:lnSpc>
              <a:defRPr/>
            </a:pPr>
            <a:r>
              <a:rPr kumimoji="0" lang="en-GB" sz="8000" b="0" i="0" u="none" strike="noStrike" kern="1200" cap="none" spc="0" normalizeH="0" baseline="0" noProof="0" dirty="0">
                <a:ln>
                  <a:noFill/>
                </a:ln>
                <a:solidFill>
                  <a:prstClr val="black"/>
                </a:solidFill>
                <a:effectLst/>
                <a:uLnTx/>
                <a:uFillTx/>
                <a:ea typeface="+mn-ea"/>
                <a:cs typeface="+mn-cs"/>
              </a:rPr>
              <a:t>Verify product expiry date (on the kit packaging and the bottles) is acceptable. </a:t>
            </a:r>
          </a:p>
          <a:p>
            <a:pPr>
              <a:lnSpc>
                <a:spcPct val="110000"/>
              </a:lnSpc>
              <a:defRPr/>
            </a:pPr>
            <a:r>
              <a:rPr kumimoji="0" lang="en-GB" sz="8000" b="0" i="0" u="none" strike="noStrike" kern="1200" cap="none" spc="0" normalizeH="0" baseline="0" noProof="0" dirty="0">
                <a:ln>
                  <a:noFill/>
                </a:ln>
                <a:solidFill>
                  <a:prstClr val="black"/>
                </a:solidFill>
                <a:effectLst/>
                <a:uLnTx/>
                <a:uFillTx/>
                <a:ea typeface="+mn-ea"/>
                <a:cs typeface="+mn-cs"/>
              </a:rPr>
              <a:t>Ensure the bottles of both the solvent and the powder are at room temperature.</a:t>
            </a:r>
          </a:p>
          <a:p>
            <a:pPr>
              <a:defRPr/>
            </a:pPr>
            <a:r>
              <a:rPr kumimoji="0" lang="en-GB" sz="8000" b="0" i="0" u="none" strike="noStrike" kern="1200" cap="none" spc="0" normalizeH="0" baseline="0" noProof="0" dirty="0">
                <a:ln>
                  <a:noFill/>
                </a:ln>
                <a:solidFill>
                  <a:prstClr val="black"/>
                </a:solidFill>
                <a:effectLst/>
                <a:uLnTx/>
                <a:uFillTx/>
                <a:ea typeface="+mn-ea"/>
                <a:cs typeface="+mn-cs"/>
              </a:rPr>
              <a:t>RiaSTAP® is stored refrigerated between +2°C and +8°C. </a:t>
            </a:r>
          </a:p>
          <a:p>
            <a:pPr>
              <a:lnSpc>
                <a:spcPct val="110000"/>
              </a:lnSpc>
              <a:defRPr/>
            </a:pPr>
            <a:r>
              <a:rPr kumimoji="0" lang="en-GB" sz="8000" b="0" i="0" u="none" strike="noStrike" kern="1200" cap="none" spc="0" normalizeH="0" baseline="0" noProof="0" dirty="0">
                <a:ln>
                  <a:noFill/>
                </a:ln>
                <a:solidFill>
                  <a:prstClr val="black"/>
                </a:solidFill>
                <a:effectLst/>
                <a:uLnTx/>
                <a:uFillTx/>
                <a:ea typeface="+mn-ea"/>
                <a:cs typeface="+mn-cs"/>
              </a:rPr>
              <a:t>To bring the RiaSTAP® powder bottle to room temperature, gently roll the bottle in your hand </a:t>
            </a:r>
            <a:r>
              <a:rPr lang="en-GB" sz="8000" dirty="0">
                <a:solidFill>
                  <a:prstClr val="black"/>
                </a:solidFill>
              </a:rPr>
              <a:t>(</a:t>
            </a:r>
            <a:r>
              <a:rPr kumimoji="0" lang="en-GB" sz="8000" b="0" i="0" u="none" strike="noStrike" kern="1200" cap="none" spc="0" normalizeH="0" baseline="0" noProof="0" dirty="0">
                <a:ln>
                  <a:noFill/>
                </a:ln>
                <a:solidFill>
                  <a:prstClr val="black"/>
                </a:solidFill>
                <a:effectLst/>
                <a:uLnTx/>
                <a:uFillTx/>
                <a:ea typeface="+mn-ea"/>
                <a:cs typeface="+mn-cs"/>
              </a:rPr>
              <a:t>avoid shaking the bottle).</a:t>
            </a:r>
          </a:p>
          <a:p>
            <a:pPr>
              <a:defRPr/>
            </a:pPr>
            <a:r>
              <a:rPr kumimoji="0" lang="en-GB" sz="8000" b="0" i="0" u="none" strike="noStrike" kern="1200" cap="none" spc="0" normalizeH="0" baseline="0" noProof="0" dirty="0">
                <a:ln>
                  <a:noFill/>
                </a:ln>
                <a:solidFill>
                  <a:prstClr val="black"/>
                </a:solidFill>
                <a:effectLst/>
                <a:uLnTx/>
                <a:uFillTx/>
                <a:ea typeface="+mn-ea"/>
                <a:cs typeface="+mn-cs"/>
              </a:rPr>
              <a:t>During reconstitution, </a:t>
            </a:r>
            <a:r>
              <a:rPr lang="en-GB" sz="8000" dirty="0">
                <a:solidFill>
                  <a:prstClr val="black"/>
                </a:solidFill>
              </a:rPr>
              <a:t>room</a:t>
            </a:r>
            <a:r>
              <a:rPr kumimoji="0" lang="en-GB" sz="8000" b="0" i="0" u="none" strike="noStrike" kern="1200" cap="none" spc="0" normalizeH="0" baseline="0" noProof="0" dirty="0">
                <a:ln>
                  <a:noFill/>
                </a:ln>
                <a:solidFill>
                  <a:prstClr val="black"/>
                </a:solidFill>
                <a:effectLst/>
                <a:uLnTx/>
                <a:uFillTx/>
                <a:ea typeface="+mn-ea"/>
                <a:cs typeface="+mn-cs"/>
              </a:rPr>
              <a:t> temperature should be maintained.</a:t>
            </a:r>
          </a:p>
          <a:p>
            <a:pPr>
              <a:defRPr/>
            </a:pPr>
            <a:r>
              <a:rPr kumimoji="0" lang="en-GB" sz="8000" b="0" i="0" u="none" strike="noStrike" kern="1200" cap="none" spc="0" normalizeH="0" baseline="0" noProof="0" dirty="0">
                <a:ln>
                  <a:noFill/>
                </a:ln>
                <a:solidFill>
                  <a:prstClr val="black"/>
                </a:solidFill>
                <a:effectLst/>
                <a:uLnTx/>
                <a:uFillTx/>
                <a:ea typeface="+mn-ea"/>
                <a:cs typeface="+mn-cs"/>
              </a:rPr>
              <a:t>Room temperature augments the product powder dissolving.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8000" b="0" i="0" u="none" strike="noStrike" kern="1200" cap="none" spc="0" normalizeH="0" baseline="0" noProof="0" dirty="0">
              <a:ln>
                <a:noFill/>
              </a:ln>
              <a:solidFill>
                <a:prstClr val="black"/>
              </a:solidFill>
              <a:effectLst/>
              <a:uLnTx/>
              <a:uFillTx/>
              <a:ea typeface="+mn-ea"/>
              <a:cs typeface="+mn-cs"/>
            </a:endParaRPr>
          </a:p>
          <a:p>
            <a:endParaRPr lang="en-CA" dirty="0"/>
          </a:p>
        </p:txBody>
      </p:sp>
      <p:pic>
        <p:nvPicPr>
          <p:cNvPr id="4" name="Picture 3" descr="A close-up of a bottle&#10;&#10;AI-generated content may be incorrect.">
            <a:extLst>
              <a:ext uri="{FF2B5EF4-FFF2-40B4-BE49-F238E27FC236}">
                <a16:creationId xmlns:a16="http://schemas.microsoft.com/office/drawing/2014/main" id="{F24E72B1-3327-02C6-5365-FA66F63E7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5044" y="2558344"/>
            <a:ext cx="2880000" cy="2523243"/>
          </a:xfrm>
          <a:prstGeom prst="rect">
            <a:avLst/>
          </a:prstGeom>
        </p:spPr>
      </p:pic>
    </p:spTree>
    <p:extLst>
      <p:ext uri="{BB962C8B-B14F-4D97-AF65-F5344CB8AC3E}">
        <p14:creationId xmlns:p14="http://schemas.microsoft.com/office/powerpoint/2010/main" val="1252405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44</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763632"/>
            <a:ext cx="7920000" cy="2768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2200" b="1" i="0" u="none" strike="noStrike" kern="1200" cap="none" spc="0" normalizeH="0" baseline="0" noProof="0" dirty="0">
                <a:ln>
                  <a:noFill/>
                </a:ln>
                <a:solidFill>
                  <a:prstClr val="black"/>
                </a:solidFill>
                <a:effectLst/>
                <a:uLnTx/>
                <a:uFillTx/>
                <a:ea typeface="+mn-ea"/>
                <a:cs typeface="+mn-cs"/>
              </a:rPr>
              <a:t>Step 2 </a:t>
            </a:r>
            <a:br>
              <a:rPr kumimoji="0" lang="en-GB" sz="2200" b="1" i="0" u="none" strike="noStrike" kern="1200" cap="none" spc="0" normalizeH="0" baseline="0" noProof="0" dirty="0">
                <a:ln>
                  <a:noFill/>
                </a:ln>
                <a:solidFill>
                  <a:prstClr val="black"/>
                </a:solidFill>
                <a:effectLst/>
                <a:uLnTx/>
                <a:uFillTx/>
                <a:ea typeface="+mn-ea"/>
                <a:cs typeface="+mn-cs"/>
              </a:rPr>
            </a:br>
            <a:r>
              <a:rPr kumimoji="0" lang="en-GB" sz="2200" b="1" i="0" u="none" strike="noStrike" kern="1200" cap="none" spc="0" normalizeH="0" baseline="0" noProof="0" dirty="0">
                <a:ln>
                  <a:noFill/>
                </a:ln>
                <a:solidFill>
                  <a:prstClr val="black"/>
                </a:solidFill>
                <a:effectLst/>
                <a:uLnTx/>
                <a:uFillTx/>
                <a:ea typeface="+mn-ea"/>
                <a:cs typeface="+mn-cs"/>
              </a:rPr>
              <a:t>Remove Caps, Clean Rubber Stopper of Powder &amp; Solvent Bottles</a:t>
            </a:r>
            <a:br>
              <a:rPr kumimoji="0" lang="en-GB" sz="2200" b="1" i="0" u="none" strike="noStrike" kern="1200" cap="none" spc="0" normalizeH="0" baseline="0" noProof="0" dirty="0">
                <a:ln>
                  <a:noFill/>
                </a:ln>
                <a:solidFill>
                  <a:prstClr val="black"/>
                </a:solidFill>
                <a:effectLst/>
                <a:uLnTx/>
                <a:uFillTx/>
                <a:ea typeface="+mn-ea"/>
                <a:cs typeface="+mn-cs"/>
              </a:rPr>
            </a:br>
            <a:endParaRPr kumimoji="0" lang="en-GB" sz="22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en-GB" sz="2000" b="0" i="0" u="none" strike="noStrike" kern="1200" cap="none" spc="0" normalizeH="0" baseline="0" noProof="0" dirty="0">
                <a:ln>
                  <a:noFill/>
                </a:ln>
                <a:solidFill>
                  <a:prstClr val="black"/>
                </a:solidFill>
                <a:effectLst/>
                <a:uLnTx/>
                <a:uFillTx/>
                <a:ea typeface="+mn-ea"/>
                <a:cs typeface="+mn-cs"/>
              </a:rPr>
              <a:t>Remove the cap from both the solvent and the powder bottles.</a:t>
            </a:r>
          </a:p>
          <a:p>
            <a:pPr marR="0" lvl="0" algn="l" defTabSz="914400" rtl="0" eaLnBrk="1" fontAlgn="auto" latinLnBrk="0" hangingPunct="1">
              <a:lnSpc>
                <a:spcPct val="90000"/>
              </a:lnSpc>
              <a:spcBef>
                <a:spcPts val="1000"/>
              </a:spcBef>
              <a:spcAft>
                <a:spcPts val="0"/>
              </a:spcAft>
              <a:buClrTx/>
              <a:buSzTx/>
              <a:tabLst/>
              <a:defRPr/>
            </a:pPr>
            <a:r>
              <a:rPr kumimoji="0" lang="en-GB" sz="2000" b="0" i="0" u="none" strike="noStrike" kern="1200" cap="none" spc="0" normalizeH="0" baseline="0" noProof="0" dirty="0">
                <a:ln>
                  <a:noFill/>
                </a:ln>
                <a:solidFill>
                  <a:prstClr val="black"/>
                </a:solidFill>
                <a:effectLst/>
                <a:uLnTx/>
                <a:uFillTx/>
                <a:ea typeface="+mn-ea"/>
                <a:cs typeface="+mn-cs"/>
              </a:rPr>
              <a:t>Using a circular motion, </a:t>
            </a:r>
            <a:r>
              <a:rPr lang="en-GB" sz="2000" dirty="0">
                <a:solidFill>
                  <a:prstClr val="black"/>
                </a:solidFill>
              </a:rPr>
              <a:t>c</a:t>
            </a:r>
            <a:r>
              <a:rPr kumimoji="0" lang="en-GB" sz="2000" b="0" i="0" u="none" strike="noStrike" kern="1200" cap="none" spc="0" normalizeH="0" baseline="0" noProof="0" dirty="0">
                <a:ln>
                  <a:noFill/>
                </a:ln>
                <a:solidFill>
                  <a:prstClr val="black"/>
                </a:solidFill>
                <a:effectLst/>
                <a:uLnTx/>
                <a:uFillTx/>
                <a:ea typeface="+mn-ea"/>
                <a:cs typeface="+mn-cs"/>
              </a:rPr>
              <a:t>lean the exposed central part of the rubber stopper of both bottles with an alcohol swab.</a:t>
            </a:r>
          </a:p>
          <a:p>
            <a:pPr marR="0" lvl="0" algn="l" defTabSz="914400" rtl="0" eaLnBrk="1" fontAlgn="auto" latinLnBrk="0" hangingPunct="1">
              <a:lnSpc>
                <a:spcPct val="90000"/>
              </a:lnSpc>
              <a:spcBef>
                <a:spcPts val="1000"/>
              </a:spcBef>
              <a:spcAft>
                <a:spcPts val="0"/>
              </a:spcAft>
              <a:buClrTx/>
              <a:buSzTx/>
              <a:tabLst/>
              <a:defRPr/>
            </a:pPr>
            <a:r>
              <a:rPr kumimoji="0" lang="en-GB" sz="2000" b="0" i="0" u="none" strike="noStrike" kern="1200" cap="none" spc="0" normalizeH="0" baseline="0" noProof="0" dirty="0">
                <a:ln>
                  <a:noFill/>
                </a:ln>
                <a:solidFill>
                  <a:prstClr val="black"/>
                </a:solidFill>
                <a:effectLst/>
                <a:uLnTx/>
                <a:uFillTx/>
                <a:ea typeface="+mn-ea"/>
                <a:cs typeface="+mn-cs"/>
              </a:rPr>
              <a:t>Allow the stoppers of the bottles to dry.</a:t>
            </a:r>
          </a:p>
          <a:p>
            <a:endParaRPr lang="en-CA" dirty="0"/>
          </a:p>
        </p:txBody>
      </p:sp>
      <p:pic>
        <p:nvPicPr>
          <p:cNvPr id="3" name="Picture 2" descr="A close-up of a bottle&#10;&#10;AI-generated content may be incorrect.">
            <a:extLst>
              <a:ext uri="{FF2B5EF4-FFF2-40B4-BE49-F238E27FC236}">
                <a16:creationId xmlns:a16="http://schemas.microsoft.com/office/drawing/2014/main" id="{3A06802A-F65C-C1E9-A109-1CDFEF89F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3614" y="2484825"/>
            <a:ext cx="2880000" cy="2523243"/>
          </a:xfrm>
          <a:prstGeom prst="rect">
            <a:avLst/>
          </a:prstGeom>
        </p:spPr>
      </p:pic>
    </p:spTree>
    <p:extLst>
      <p:ext uri="{BB962C8B-B14F-4D97-AF65-F5344CB8AC3E}">
        <p14:creationId xmlns:p14="http://schemas.microsoft.com/office/powerpoint/2010/main" val="1664011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45</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753714"/>
            <a:ext cx="7920000" cy="3448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2200" b="1" i="0" u="none" strike="noStrike" kern="1200" cap="none" spc="0" normalizeH="0" baseline="0" noProof="0" dirty="0">
                <a:ln>
                  <a:noFill/>
                </a:ln>
                <a:solidFill>
                  <a:prstClr val="black"/>
                </a:solidFill>
                <a:effectLst/>
                <a:uLnTx/>
                <a:uFillTx/>
                <a:ea typeface="+mn-ea"/>
                <a:cs typeface="+mn-cs"/>
              </a:rPr>
              <a:t>Step 3 </a:t>
            </a:r>
            <a:br>
              <a:rPr kumimoji="0" lang="en-GB" sz="2200" b="1" i="0" u="none" strike="noStrike" kern="1200" cap="none" spc="0" normalizeH="0" baseline="0" noProof="0" dirty="0">
                <a:ln>
                  <a:noFill/>
                </a:ln>
                <a:solidFill>
                  <a:prstClr val="black"/>
                </a:solidFill>
                <a:effectLst/>
                <a:uLnTx/>
                <a:uFillTx/>
                <a:ea typeface="+mn-ea"/>
                <a:cs typeface="+mn-cs"/>
              </a:rPr>
            </a:br>
            <a:r>
              <a:rPr kumimoji="0" lang="en-GB" sz="2200" b="1" i="0" u="none" strike="noStrike" kern="1200" cap="none" spc="0" normalizeH="0" baseline="0" noProof="0" dirty="0">
                <a:ln>
                  <a:noFill/>
                </a:ln>
                <a:effectLst/>
                <a:uLnTx/>
                <a:uFillTx/>
                <a:ea typeface="+mn-ea"/>
                <a:cs typeface="+mn-cs"/>
              </a:rPr>
              <a:t>Draw up 50 mL of </a:t>
            </a:r>
            <a:r>
              <a:rPr kumimoji="0" lang="en-GB" sz="2200" b="1" i="0" u="none" strike="noStrike" kern="1200" cap="none" spc="0" normalizeH="0" baseline="0" noProof="0" dirty="0">
                <a:ln>
                  <a:noFill/>
                </a:ln>
                <a:solidFill>
                  <a:prstClr val="black"/>
                </a:solidFill>
                <a:effectLst/>
                <a:uLnTx/>
                <a:uFillTx/>
                <a:ea typeface="+mn-ea"/>
                <a:cs typeface="+mn-cs"/>
              </a:rPr>
              <a:t>Solvent</a:t>
            </a:r>
            <a:br>
              <a:rPr kumimoji="0" lang="en-GB" sz="2200" b="1" i="0" u="none" strike="noStrike" kern="1200" cap="none" spc="0" normalizeH="0" baseline="0" noProof="0" dirty="0">
                <a:ln>
                  <a:noFill/>
                </a:ln>
                <a:solidFill>
                  <a:prstClr val="black"/>
                </a:solidFill>
                <a:effectLst/>
                <a:uLnTx/>
                <a:uFillTx/>
                <a:ea typeface="+mn-ea"/>
                <a:cs typeface="+mn-cs"/>
              </a:rPr>
            </a:br>
            <a:endParaRPr kumimoji="0" lang="en-GB" sz="2200" b="1" i="0" u="none" strike="noStrike" kern="1200" cap="none" spc="0" normalizeH="0" baseline="0" noProof="0" dirty="0">
              <a:ln>
                <a:noFill/>
              </a:ln>
              <a:solidFill>
                <a:prstClr val="black"/>
              </a:solidFill>
              <a:effectLst/>
              <a:uLnTx/>
              <a:uFillTx/>
              <a:ea typeface="+mn-ea"/>
              <a:cs typeface="+mn-cs"/>
            </a:endParaRPr>
          </a:p>
          <a:p>
            <a:pPr>
              <a:defRPr/>
            </a:pPr>
            <a:r>
              <a:rPr kumimoji="0" lang="en-GB" sz="2000" b="0" i="0" u="none" strike="noStrike" kern="1200" cap="none" spc="0" normalizeH="0" baseline="0" noProof="0" dirty="0">
                <a:ln>
                  <a:noFill/>
                </a:ln>
                <a:solidFill>
                  <a:prstClr val="black"/>
                </a:solidFill>
                <a:effectLst/>
                <a:uLnTx/>
                <a:uFillTx/>
                <a:ea typeface="+mn-ea"/>
                <a:cs typeface="+mn-cs"/>
              </a:rPr>
              <a:t>Using </a:t>
            </a:r>
            <a:r>
              <a:rPr lang="en-GB" sz="2000" dirty="0">
                <a:solidFill>
                  <a:prstClr val="black"/>
                </a:solidFill>
              </a:rPr>
              <a:t>a</a:t>
            </a:r>
            <a:r>
              <a:rPr kumimoji="0" lang="en-GB" sz="2000" b="0" i="0" u="none" strike="noStrike" kern="1200" cap="none" spc="0" normalizeH="0" baseline="0" noProof="0" dirty="0">
                <a:ln>
                  <a:noFill/>
                </a:ln>
                <a:solidFill>
                  <a:prstClr val="black"/>
                </a:solidFill>
                <a:effectLst/>
                <a:uLnTx/>
                <a:uFillTx/>
                <a:ea typeface="+mn-ea"/>
                <a:cs typeface="+mn-cs"/>
              </a:rPr>
              <a:t> 50 mL syringe and </a:t>
            </a:r>
            <a:r>
              <a:rPr lang="en-GB" sz="2000" dirty="0">
                <a:solidFill>
                  <a:prstClr val="black"/>
                </a:solidFill>
              </a:rPr>
              <a:t>a</a:t>
            </a:r>
            <a:r>
              <a:rPr kumimoji="0" lang="en-GB" sz="2000" b="0" i="0" u="none" strike="noStrike" kern="1200" cap="none" spc="0" normalizeH="0" baseline="0" noProof="0" dirty="0">
                <a:ln>
                  <a:noFill/>
                </a:ln>
                <a:solidFill>
                  <a:prstClr val="black"/>
                </a:solidFill>
                <a:effectLst/>
                <a:uLnTx/>
                <a:uFillTx/>
                <a:ea typeface="+mn-ea"/>
                <a:cs typeface="+mn-cs"/>
              </a:rPr>
              <a:t> transfer needle, remove the 50 mL of water for injection from the solvent bottle (the diagram depicts a 10 mL syringe; in actual practice a 50 mL syringe is used). </a:t>
            </a:r>
          </a:p>
        </p:txBody>
      </p:sp>
      <p:pic>
        <p:nvPicPr>
          <p:cNvPr id="8" name="Picture 7" descr="A close-up of a measuring device&#10;&#10;AI-generated content may be incorrect.">
            <a:extLst>
              <a:ext uri="{FF2B5EF4-FFF2-40B4-BE49-F238E27FC236}">
                <a16:creationId xmlns:a16="http://schemas.microsoft.com/office/drawing/2014/main" id="{9494BFFD-B709-1485-8B74-7729C33BC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2210" y="2119106"/>
            <a:ext cx="1440000" cy="3660000"/>
          </a:xfrm>
          <a:prstGeom prst="rect">
            <a:avLst/>
          </a:prstGeom>
        </p:spPr>
      </p:pic>
    </p:spTree>
    <p:extLst>
      <p:ext uri="{BB962C8B-B14F-4D97-AF65-F5344CB8AC3E}">
        <p14:creationId xmlns:p14="http://schemas.microsoft.com/office/powerpoint/2010/main" val="2194576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latin typeface="Calibri Light" panose="020F0302020204030204"/>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46</a:t>
            </a:fld>
            <a:endParaRPr lang="en-CA" dirty="0"/>
          </a:p>
        </p:txBody>
      </p:sp>
      <p:sp>
        <p:nvSpPr>
          <p:cNvPr id="18" name="Content Placeholder 3">
            <a:extLst>
              <a:ext uri="{FF2B5EF4-FFF2-40B4-BE49-F238E27FC236}">
                <a16:creationId xmlns:a16="http://schemas.microsoft.com/office/drawing/2014/main" id="{971685B0-B44D-2F46-5111-9B6C6B55B91E}"/>
              </a:ext>
            </a:extLst>
          </p:cNvPr>
          <p:cNvSpPr txBox="1">
            <a:spLocks/>
          </p:cNvSpPr>
          <p:nvPr/>
        </p:nvSpPr>
        <p:spPr>
          <a:xfrm>
            <a:off x="690600" y="1739935"/>
            <a:ext cx="7920000" cy="3253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2200" b="1" i="0" u="none" strike="noStrike" kern="1200" cap="none" spc="0" normalizeH="0" baseline="0" noProof="0" dirty="0">
                <a:ln>
                  <a:noFill/>
                </a:ln>
                <a:solidFill>
                  <a:prstClr val="black"/>
                </a:solidFill>
                <a:effectLst/>
                <a:uLnTx/>
                <a:uFillTx/>
                <a:ea typeface="+mn-ea"/>
                <a:cs typeface="+mn-cs"/>
              </a:rPr>
              <a:t>Step 4 </a:t>
            </a:r>
            <a:br>
              <a:rPr kumimoji="0" lang="en-GB" sz="2200" b="1" i="0" u="none" strike="noStrike" kern="1200" cap="none" spc="0" normalizeH="0" baseline="0" noProof="0" dirty="0">
                <a:ln>
                  <a:noFill/>
                </a:ln>
                <a:solidFill>
                  <a:prstClr val="black"/>
                </a:solidFill>
                <a:effectLst/>
                <a:uLnTx/>
                <a:uFillTx/>
                <a:ea typeface="+mn-ea"/>
                <a:cs typeface="+mn-cs"/>
              </a:rPr>
            </a:b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Add Solvent to </a:t>
            </a:r>
            <a:r>
              <a:rPr kumimoji="0" lang="en-GB" sz="2200" b="1" i="0" u="none" strike="noStrike" kern="1200" cap="none" spc="0" normalizeH="0" baseline="0" noProof="0" dirty="0">
                <a:ln>
                  <a:noFill/>
                </a:ln>
                <a:effectLst/>
                <a:uLnTx/>
                <a:uFillTx/>
                <a:ea typeface="+mn-ea"/>
                <a:cs typeface="+mn-cs"/>
              </a:rPr>
              <a:t>RiaSTAP® </a:t>
            </a: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Powder </a:t>
            </a:r>
            <a:r>
              <a:rPr kumimoji="0" lang="en-GB" sz="2200" b="1" i="0" u="none" strike="noStrike" kern="1200" cap="none" spc="0" normalizeH="0" baseline="0" noProof="0" dirty="0">
                <a:ln>
                  <a:noFill/>
                </a:ln>
                <a:effectLst/>
                <a:uLnTx/>
                <a:uFillTx/>
                <a:ea typeface="+mn-ea"/>
                <a:cs typeface="+mn-cs"/>
              </a:rPr>
              <a:t>Bottle</a:t>
            </a:r>
            <a:br>
              <a:rPr kumimoji="0" lang="en-GB" sz="2200" b="1" i="0" u="none" strike="noStrike" kern="1200" cap="none" spc="0" normalizeH="0" baseline="0" noProof="0" dirty="0">
                <a:ln>
                  <a:noFill/>
                </a:ln>
                <a:effectLst/>
                <a:uLnTx/>
                <a:uFillTx/>
                <a:ea typeface="+mn-ea"/>
                <a:cs typeface="+mn-cs"/>
              </a:rPr>
            </a:br>
            <a:endParaRPr kumimoji="0" lang="en-GB" sz="2200" b="0" i="0" u="none" strike="noStrike" kern="1200" cap="none" spc="0" normalizeH="0" baseline="0" noProof="0" dirty="0">
              <a:ln>
                <a:noFill/>
              </a:ln>
              <a:effectLst/>
              <a:uLnTx/>
              <a:uFillTx/>
              <a:ea typeface="+mn-ea"/>
              <a:cs typeface="+mn-cs"/>
            </a:endParaRPr>
          </a:p>
          <a:p>
            <a:pPr>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With the RiaSTAP® powder bottle on a firm flat surface, </a:t>
            </a:r>
            <a:r>
              <a:rPr lang="en-GB" sz="2000" dirty="0">
                <a:solidFill>
                  <a:prstClr val="black"/>
                </a:solidFill>
                <a:latin typeface="Calibri" panose="020F0502020204030204"/>
              </a:rPr>
              <a:t>t</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ransfer the 50 mL of water for injection from the syringe into the bottle (the diagram depicts a 10 mL syringe; in actual practice a 50 mL syringe is used).  </a:t>
            </a:r>
          </a:p>
          <a:p>
            <a:pPr>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Aim the stream of the water for injection down the side of the powder bottle (verses directly onto the powder) to minimize clumping.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dirty="0"/>
          </a:p>
        </p:txBody>
      </p:sp>
      <p:pic>
        <p:nvPicPr>
          <p:cNvPr id="4" name="Picture 3" descr="A close-up of a measuring device&#10;&#10;AI-generated content may be incorrect.">
            <a:extLst>
              <a:ext uri="{FF2B5EF4-FFF2-40B4-BE49-F238E27FC236}">
                <a16:creationId xmlns:a16="http://schemas.microsoft.com/office/drawing/2014/main" id="{693BA4B6-1FB1-CB63-5584-8C14F42D5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200" y="1739935"/>
            <a:ext cx="1440000" cy="4567167"/>
          </a:xfrm>
          <a:prstGeom prst="rect">
            <a:avLst/>
          </a:prstGeom>
        </p:spPr>
      </p:pic>
    </p:spTree>
    <p:extLst>
      <p:ext uri="{BB962C8B-B14F-4D97-AF65-F5344CB8AC3E}">
        <p14:creationId xmlns:p14="http://schemas.microsoft.com/office/powerpoint/2010/main" val="3204145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47</a:t>
            </a:fld>
            <a:endParaRPr lang="en-CA" dirty="0"/>
          </a:p>
        </p:txBody>
      </p:sp>
      <p:sp>
        <p:nvSpPr>
          <p:cNvPr id="12" name="Content Placeholder 3">
            <a:extLst>
              <a:ext uri="{FF2B5EF4-FFF2-40B4-BE49-F238E27FC236}">
                <a16:creationId xmlns:a16="http://schemas.microsoft.com/office/drawing/2014/main" id="{233D688E-B43D-8678-CDC0-5294E6AE3739}"/>
              </a:ext>
            </a:extLst>
          </p:cNvPr>
          <p:cNvSpPr txBox="1">
            <a:spLocks/>
          </p:cNvSpPr>
          <p:nvPr/>
        </p:nvSpPr>
        <p:spPr>
          <a:xfrm>
            <a:off x="690600" y="1690688"/>
            <a:ext cx="7920000" cy="312802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CA" b="1" dirty="0"/>
              <a:t>Step 5 </a:t>
            </a:r>
            <a:br>
              <a:rPr lang="en-CA" b="1" dirty="0"/>
            </a:br>
            <a:r>
              <a:rPr kumimoji="0" lang="en-CA"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Swirl RiaSTAP® to </a:t>
            </a:r>
            <a:r>
              <a:rPr kumimoji="0" lang="en-CA"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Dissolve</a:t>
            </a:r>
            <a:br>
              <a:rPr kumimoji="0" lang="en-CA"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endParaRPr lang="en-CA" dirty="0"/>
          </a:p>
          <a:p>
            <a:pPr>
              <a:lnSpc>
                <a:spcPct val="110000"/>
              </a:lnSpc>
            </a:pPr>
            <a:r>
              <a:rPr lang="en-GB" sz="2600" u="sng" dirty="0"/>
              <a:t>G</a:t>
            </a:r>
            <a:r>
              <a:rPr lang="en-GB" sz="2600" b="0" i="0" u="sng" strike="noStrike" baseline="0" dirty="0"/>
              <a:t>ently</a:t>
            </a:r>
            <a:r>
              <a:rPr lang="en-GB" sz="2600" b="0" i="0" u="none" strike="noStrike" baseline="0" dirty="0"/>
              <a:t> swirl the RiaSTAP® powder bottle until the powder is completely dissolved. </a:t>
            </a:r>
          </a:p>
          <a:p>
            <a:pPr>
              <a:lnSpc>
                <a:spcPct val="110000"/>
              </a:lnSpc>
            </a:pPr>
            <a:r>
              <a:rPr lang="en-GB" sz="2600" b="0" i="0" u="none" strike="noStrike" baseline="0" dirty="0"/>
              <a:t>The powder should be fully dissolved within about 5 to 10 minutes.</a:t>
            </a:r>
          </a:p>
          <a:p>
            <a:pPr>
              <a:lnSpc>
                <a:spcPct val="110000"/>
              </a:lnSpc>
            </a:pPr>
            <a:r>
              <a:rPr lang="en-GB" sz="2600" dirty="0"/>
              <a:t>Do not</a:t>
            </a:r>
            <a:r>
              <a:rPr lang="en-GB" sz="2600" b="0" i="0" u="none" strike="noStrike" baseline="0" dirty="0"/>
              <a:t> shake the bottle as this causes the product to foam (may lead to denaturation of proteins).   </a:t>
            </a:r>
            <a:br>
              <a:rPr lang="en-GB" sz="2600" dirty="0"/>
            </a:br>
            <a:endParaRPr lang="en-CA" sz="2600" dirty="0"/>
          </a:p>
        </p:txBody>
      </p:sp>
      <p:pic>
        <p:nvPicPr>
          <p:cNvPr id="5" name="Picture 4" descr="A close-up of a bottle&#10;&#10;AI-generated content may be incorrect.">
            <a:extLst>
              <a:ext uri="{FF2B5EF4-FFF2-40B4-BE49-F238E27FC236}">
                <a16:creationId xmlns:a16="http://schemas.microsoft.com/office/drawing/2014/main" id="{D690ED2B-38FA-54D3-5949-BD4F3E568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754" y="2179209"/>
            <a:ext cx="2377646" cy="2941575"/>
          </a:xfrm>
          <a:prstGeom prst="rect">
            <a:avLst/>
          </a:prstGeom>
        </p:spPr>
      </p:pic>
    </p:spTree>
    <p:extLst>
      <p:ext uri="{BB962C8B-B14F-4D97-AF65-F5344CB8AC3E}">
        <p14:creationId xmlns:p14="http://schemas.microsoft.com/office/powerpoint/2010/main" val="927968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48</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701400" y="1690688"/>
            <a:ext cx="7920000" cy="21232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kumimoji="0" lang="en-GB" sz="2400" b="1" i="0" u="none" strike="noStrike" kern="1200" cap="none" spc="0" normalizeH="0" baseline="0" noProof="0" dirty="0">
                <a:ln>
                  <a:noFill/>
                </a:ln>
                <a:solidFill>
                  <a:prstClr val="black"/>
                </a:solidFill>
                <a:effectLst/>
                <a:uLnTx/>
                <a:uFillTx/>
                <a:ea typeface="+mn-ea"/>
                <a:cs typeface="+mn-cs"/>
              </a:rPr>
              <a:t>Step 6 </a:t>
            </a:r>
            <a:br>
              <a:rPr kumimoji="0" lang="en-GB" sz="2400" b="1" i="0" u="none" strike="noStrike" kern="1200" cap="none" spc="0" normalizeH="0" baseline="0" noProof="0" dirty="0">
                <a:ln>
                  <a:noFill/>
                </a:ln>
                <a:solidFill>
                  <a:prstClr val="black"/>
                </a:solidFill>
                <a:effectLst/>
                <a:uLnTx/>
                <a:uFillTx/>
                <a:ea typeface="+mn-ea"/>
                <a:cs typeface="+mn-cs"/>
              </a:rPr>
            </a:br>
            <a:r>
              <a:rPr kumimoji="0" lang="en-GB" sz="2400" b="1" i="0" u="none" strike="noStrike" kern="1200" cap="none" spc="0" normalizeH="0" baseline="0" noProof="0" dirty="0">
                <a:ln>
                  <a:noFill/>
                </a:ln>
                <a:effectLst/>
                <a:uLnTx/>
                <a:uFillTx/>
                <a:ea typeface="+mn-ea"/>
                <a:cs typeface="+mn-cs"/>
              </a:rPr>
              <a:t>Insert Mini-Spike® Dispensing Pin </a:t>
            </a:r>
            <a:r>
              <a:rPr kumimoji="0" lang="en-CA" sz="24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into RiaSTAP® bottle</a:t>
            </a:r>
            <a:r>
              <a:rPr kumimoji="0" lang="en-GB" sz="2400" b="1" i="0" u="none" strike="noStrike" kern="1200" cap="none" spc="0" normalizeH="0" baseline="0" noProof="0" dirty="0">
                <a:ln>
                  <a:noFill/>
                </a:ln>
                <a:effectLst/>
                <a:uLnTx/>
                <a:uFillTx/>
                <a:ea typeface="+mn-ea"/>
                <a:cs typeface="+mn-cs"/>
              </a:rPr>
              <a:t> </a:t>
            </a:r>
            <a:br>
              <a:rPr kumimoji="0" lang="en-GB" sz="2400" b="1" i="0" u="none" strike="noStrike" kern="1200" cap="none" spc="0" normalizeH="0" baseline="0" noProof="0" dirty="0">
                <a:ln>
                  <a:noFill/>
                </a:ln>
                <a:solidFill>
                  <a:prstClr val="black"/>
                </a:solidFill>
                <a:effectLst/>
                <a:uLnTx/>
                <a:uFillTx/>
                <a:ea typeface="+mn-ea"/>
                <a:cs typeface="+mn-cs"/>
              </a:rPr>
            </a:br>
            <a:endParaRPr kumimoji="0" lang="en-GB" sz="2400" b="1" i="0" u="none" strike="noStrike" kern="1200" cap="none" spc="0" normalizeH="0" baseline="0" noProof="0" dirty="0">
              <a:ln>
                <a:noFill/>
              </a:ln>
              <a:solidFill>
                <a:prstClr val="black"/>
              </a:solidFill>
              <a:effectLst/>
              <a:uLnTx/>
              <a:uFillTx/>
              <a:ea typeface="+mn-ea"/>
              <a:cs typeface="+mn-cs"/>
            </a:endParaRPr>
          </a:p>
          <a:p>
            <a:pPr>
              <a:lnSpc>
                <a:spcPct val="100000"/>
              </a:lnSpc>
            </a:pPr>
            <a:r>
              <a:rPr lang="en-GB" sz="2200" b="0" i="0" u="none" strike="noStrike" baseline="0" dirty="0">
                <a:solidFill>
                  <a:srgbClr val="211D1E"/>
                </a:solidFill>
              </a:rPr>
              <a:t>Open the plastic blister package containing the Mini-Spike® </a:t>
            </a:r>
            <a:br>
              <a:rPr lang="en-GB" sz="2200" b="0" i="0" u="none" strike="noStrike" baseline="0" dirty="0">
                <a:solidFill>
                  <a:srgbClr val="211D1E"/>
                </a:solidFill>
              </a:rPr>
            </a:br>
            <a:r>
              <a:rPr lang="en-GB" sz="2200" b="0" i="0" u="none" strike="noStrike" baseline="0" dirty="0">
                <a:solidFill>
                  <a:srgbClr val="211D1E"/>
                </a:solidFill>
              </a:rPr>
              <a:t>dispensing pin and insert it into the stopper of the reconstituted RiaSTAP® bottle. </a:t>
            </a:r>
            <a:endParaRPr kumimoji="0" lang="en-GB" sz="2200" b="0" i="0" u="none" strike="noStrike" kern="1200" cap="none" spc="0" normalizeH="0" baseline="0" noProof="0" dirty="0">
              <a:ln>
                <a:noFill/>
              </a:ln>
              <a:solidFill>
                <a:prstClr val="black"/>
              </a:solidFill>
              <a:effectLst/>
              <a:uLnTx/>
              <a:uFillTx/>
              <a:ea typeface="+mn-ea"/>
              <a:cs typeface="+mn-cs"/>
            </a:endParaRPr>
          </a:p>
        </p:txBody>
      </p:sp>
      <p:pic>
        <p:nvPicPr>
          <p:cNvPr id="4" name="Picture 3" descr="A picture containing person, indoor, handwear&#10;&#10;Description automatically generated">
            <a:extLst>
              <a:ext uri="{FF2B5EF4-FFF2-40B4-BE49-F238E27FC236}">
                <a16:creationId xmlns:a16="http://schemas.microsoft.com/office/drawing/2014/main" id="{EA38FE9B-80BE-6BD1-91C3-3792784E4816}"/>
              </a:ext>
            </a:extLst>
          </p:cNvPr>
          <p:cNvPicPr>
            <a:picLocks noChangeAspect="1"/>
          </p:cNvPicPr>
          <p:nvPr/>
        </p:nvPicPr>
        <p:blipFill rotWithShape="1">
          <a:blip r:embed="rId2">
            <a:extLst>
              <a:ext uri="{28A0092B-C50C-407E-A947-70E740481C1C}">
                <a14:useLocalDpi xmlns:a14="http://schemas.microsoft.com/office/drawing/2010/main" val="0"/>
              </a:ext>
            </a:extLst>
          </a:blip>
          <a:srcRect l="13760" t="3540" r="3679" b="1"/>
          <a:stretch/>
        </p:blipFill>
        <p:spPr>
          <a:xfrm>
            <a:off x="8621400" y="2244512"/>
            <a:ext cx="2880000" cy="2963544"/>
          </a:xfrm>
          <a:prstGeom prst="rect">
            <a:avLst/>
          </a:prstGeom>
          <a:ln>
            <a:noFill/>
          </a:ln>
        </p:spPr>
      </p:pic>
    </p:spTree>
    <p:extLst>
      <p:ext uri="{BB962C8B-B14F-4D97-AF65-F5344CB8AC3E}">
        <p14:creationId xmlns:p14="http://schemas.microsoft.com/office/powerpoint/2010/main" val="3417765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49</a:t>
            </a:fld>
            <a:endParaRPr lang="en-CA" dirty="0"/>
          </a:p>
        </p:txBody>
      </p:sp>
      <p:sp>
        <p:nvSpPr>
          <p:cNvPr id="18" name="Content Placeholder 3">
            <a:extLst>
              <a:ext uri="{FF2B5EF4-FFF2-40B4-BE49-F238E27FC236}">
                <a16:creationId xmlns:a16="http://schemas.microsoft.com/office/drawing/2014/main" id="{971685B0-B44D-2F46-5111-9B6C6B55B91E}"/>
              </a:ext>
            </a:extLst>
          </p:cNvPr>
          <p:cNvSpPr txBox="1">
            <a:spLocks/>
          </p:cNvSpPr>
          <p:nvPr/>
        </p:nvSpPr>
        <p:spPr>
          <a:xfrm>
            <a:off x="690600" y="1752121"/>
            <a:ext cx="7920000" cy="23570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2200" b="1" i="0" u="none" strike="noStrike" kern="1200" cap="none" spc="0" normalizeH="0" baseline="0" noProof="0" dirty="0">
                <a:ln>
                  <a:noFill/>
                </a:ln>
                <a:solidFill>
                  <a:prstClr val="black"/>
                </a:solidFill>
                <a:effectLst/>
                <a:uLnTx/>
                <a:uFillTx/>
                <a:ea typeface="+mn-ea"/>
                <a:cs typeface="+mn-cs"/>
              </a:rPr>
              <a:t>Step 7 </a:t>
            </a:r>
            <a:br>
              <a:rPr lang="en-CA" sz="2200" b="1" strike="sngStrike" kern="0" dirty="0">
                <a:solidFill>
                  <a:prstClr val="black"/>
                </a:solidFill>
                <a:cs typeface="Times New Roman" panose="02020603050405020304" pitchFamily="18" charset="0"/>
              </a:rPr>
            </a:b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Remove Blue Cap from Mini-Spike</a:t>
            </a:r>
            <a:r>
              <a:rPr kumimoji="0" lang="en-CA" sz="2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Dispensing Pin</a:t>
            </a:r>
            <a:br>
              <a:rPr lang="en-CA" sz="2200" b="1" kern="0" dirty="0">
                <a:solidFill>
                  <a:prstClr val="black"/>
                </a:solidFill>
                <a:ea typeface="Times New Roman" panose="02020603050405020304" pitchFamily="18" charset="0"/>
                <a:cs typeface="Times New Roman" panose="02020603050405020304" pitchFamily="18" charset="0"/>
              </a:rPr>
            </a:br>
            <a:endParaRPr kumimoji="0" lang="en-GB" sz="2200" b="1" i="0" u="none" strike="noStrike" kern="1200" cap="none" spc="0" normalizeH="0" baseline="0" noProof="0" dirty="0">
              <a:ln>
                <a:noFill/>
              </a:ln>
              <a:solidFill>
                <a:prstClr val="black"/>
              </a:solidFill>
              <a:effectLst/>
              <a:uLnTx/>
              <a:uFillTx/>
              <a:ea typeface="+mn-ea"/>
              <a:cs typeface="+mn-cs"/>
            </a:endParaRPr>
          </a:p>
          <a:p>
            <a:pPr>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Carefully remove the blue cap of the Mini-Spike® dispensing </a:t>
            </a:r>
            <a:r>
              <a:rPr lang="en-GB" sz="2000" dirty="0">
                <a:solidFill>
                  <a:prstClr val="black"/>
                </a:solidFill>
                <a:latin typeface="Calibri" panose="020F0502020204030204"/>
              </a:rPr>
              <a:t>p</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a:t>
            </a:r>
          </a:p>
          <a:p>
            <a:pPr>
              <a:defRPr/>
            </a:pPr>
            <a:r>
              <a:rPr lang="en-GB" sz="2000" dirty="0">
                <a:solidFill>
                  <a:prstClr val="black"/>
                </a:solidFill>
                <a:latin typeface="Calibri" panose="020F0502020204030204"/>
              </a:rPr>
              <a:t>Do</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not touch the white exposed dispensing pin surface. </a:t>
            </a:r>
            <a:endParaRPr lang="en-CA" sz="2000" dirty="0"/>
          </a:p>
        </p:txBody>
      </p:sp>
      <p:pic>
        <p:nvPicPr>
          <p:cNvPr id="4" name="Picture 3" descr="A person wearing a glove and holding a bottle&#10;&#10;AI-generated content may be incorrect.">
            <a:extLst>
              <a:ext uri="{FF2B5EF4-FFF2-40B4-BE49-F238E27FC236}">
                <a16:creationId xmlns:a16="http://schemas.microsoft.com/office/drawing/2014/main" id="{9CE18C37-729E-F0AB-A0AE-7B9FD2690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200" y="2470809"/>
            <a:ext cx="2880000" cy="3276694"/>
          </a:xfrm>
          <a:prstGeom prst="rect">
            <a:avLst/>
          </a:prstGeom>
        </p:spPr>
      </p:pic>
    </p:spTree>
    <p:extLst>
      <p:ext uri="{BB962C8B-B14F-4D97-AF65-F5344CB8AC3E}">
        <p14:creationId xmlns:p14="http://schemas.microsoft.com/office/powerpoint/2010/main" val="348743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0"/>
            <a:ext cx="10515600" cy="1325563"/>
          </a:xfrm>
        </p:spPr>
        <p:txBody>
          <a:bodyPr>
            <a:normAutofit/>
          </a:bodyPr>
          <a:lstStyle/>
          <a:p>
            <a:r>
              <a:rPr lang="en-CA" sz="2400" b="1" dirty="0"/>
              <a:t>Rationale for this learning: Canadian Transfusion Medicine Standards </a:t>
            </a:r>
            <a:br>
              <a:rPr lang="en-CA" sz="1400" b="1" dirty="0"/>
            </a:br>
            <a:endParaRPr lang="en-CA" sz="2400" b="1" i="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a:xfrm>
            <a:off x="8926590" y="6356350"/>
            <a:ext cx="2743200" cy="365125"/>
          </a:xfrm>
        </p:spPr>
        <p:txBody>
          <a:bodyPr/>
          <a:lstStyle/>
          <a:p>
            <a:fld id="{EB1180F1-44DF-4B69-9168-136F546BB698}" type="slidenum">
              <a:rPr lang="en-CA" smtClean="0"/>
              <a:t>5</a:t>
            </a:fld>
            <a:endParaRPr lang="en-CA" dirty="0"/>
          </a:p>
        </p:txBody>
      </p:sp>
      <p:sp>
        <p:nvSpPr>
          <p:cNvPr id="3" name="Content Placeholder 3">
            <a:extLst>
              <a:ext uri="{FF2B5EF4-FFF2-40B4-BE49-F238E27FC236}">
                <a16:creationId xmlns:a16="http://schemas.microsoft.com/office/drawing/2014/main" id="{DFDB2B25-7E00-DA21-C7DA-15C4891C6129}"/>
              </a:ext>
            </a:extLst>
          </p:cNvPr>
          <p:cNvSpPr txBox="1">
            <a:spLocks/>
          </p:cNvSpPr>
          <p:nvPr/>
        </p:nvSpPr>
        <p:spPr>
          <a:xfrm>
            <a:off x="6269792" y="1141475"/>
            <a:ext cx="5399999" cy="504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000" b="1" dirty="0"/>
              <a:t>Canadian Standards Association </a:t>
            </a:r>
            <a:br>
              <a:rPr lang="en-CA" sz="2000" dirty="0">
                <a:highlight>
                  <a:srgbClr val="FFFF00"/>
                </a:highlight>
              </a:rPr>
            </a:br>
            <a:r>
              <a:rPr lang="en-CA" sz="2000" dirty="0">
                <a:highlight>
                  <a:srgbClr val="FFFF00"/>
                </a:highlight>
              </a:rPr>
              <a:t> </a:t>
            </a:r>
            <a:endParaRPr lang="en-CA" sz="2000" dirty="0"/>
          </a:p>
          <a:p>
            <a:r>
              <a:rPr lang="en-CA" sz="1800" dirty="0"/>
              <a:t>14.4.1 “</a:t>
            </a:r>
            <a:r>
              <a:rPr lang="en-CA" sz="1800" i="1" dirty="0"/>
              <a:t>Blood products shall be prepared in accordance with the manufacturer’s instructions.”</a:t>
            </a:r>
          </a:p>
          <a:p>
            <a:r>
              <a:rPr lang="en-CA" sz="1800" dirty="0"/>
              <a:t>14.4.2 “</a:t>
            </a:r>
            <a:r>
              <a:rPr lang="en-CA" sz="1800" i="1" dirty="0"/>
              <a:t>All service personnel within and outside the transfusion service who prepare blood products for administration shall be trained and qualified for the functions they perform. Competency shall be assessed following training and at regular intervals thereafter, as determined by the facility.” </a:t>
            </a:r>
          </a:p>
          <a:p>
            <a:r>
              <a:rPr lang="en-CA" sz="1800" dirty="0"/>
              <a:t>14.4.3</a:t>
            </a:r>
            <a:r>
              <a:rPr lang="en-CA" sz="1800" i="1" dirty="0"/>
              <a:t> “The preparation record shall include the name of the person who prepared the product for administration and the date and time of preparation.”</a:t>
            </a:r>
          </a:p>
          <a:p>
            <a:pPr marL="0" indent="0">
              <a:buFont typeface="Arial" panose="020B0604020202020204" pitchFamily="34" charset="0"/>
              <a:buNone/>
            </a:pPr>
            <a:endParaRPr lang="en-CA" sz="2000" i="1" dirty="0"/>
          </a:p>
          <a:p>
            <a:endParaRPr lang="en-CA" sz="2200" dirty="0"/>
          </a:p>
          <a:p>
            <a:endParaRPr lang="en-CA" dirty="0"/>
          </a:p>
          <a:p>
            <a:pPr marL="0" indent="0">
              <a:buFont typeface="Arial" panose="020B0604020202020204" pitchFamily="34" charset="0"/>
              <a:buNone/>
            </a:pPr>
            <a:endParaRPr lang="en-CA" dirty="0"/>
          </a:p>
        </p:txBody>
      </p:sp>
      <p:sp>
        <p:nvSpPr>
          <p:cNvPr id="5" name="Content Placeholder 3">
            <a:extLst>
              <a:ext uri="{FF2B5EF4-FFF2-40B4-BE49-F238E27FC236}">
                <a16:creationId xmlns:a16="http://schemas.microsoft.com/office/drawing/2014/main" id="{71974091-2D0A-9DA7-B5EE-D51F4B991FF1}"/>
              </a:ext>
            </a:extLst>
          </p:cNvPr>
          <p:cNvSpPr txBox="1">
            <a:spLocks/>
          </p:cNvSpPr>
          <p:nvPr/>
        </p:nvSpPr>
        <p:spPr>
          <a:xfrm>
            <a:off x="522210" y="1141475"/>
            <a:ext cx="5400000" cy="55800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CA" sz="7200" b="1" dirty="0"/>
              <a:t>Canadian Standards Association </a:t>
            </a:r>
            <a:br>
              <a:rPr lang="en-CA" sz="7200" b="1" dirty="0"/>
            </a:br>
            <a:r>
              <a:rPr lang="en-CA" sz="7200" b="1" dirty="0"/>
              <a:t>Blood and blood components </a:t>
            </a:r>
            <a:br>
              <a:rPr lang="en-CA" sz="7200" b="1" dirty="0"/>
            </a:br>
            <a:r>
              <a:rPr lang="en-CA" sz="7200" b="1" dirty="0"/>
              <a:t>CAN/CSA Z902:25</a:t>
            </a:r>
            <a:endParaRPr lang="en-CA" sz="7200" b="1" i="1" dirty="0"/>
          </a:p>
          <a:p>
            <a:endParaRPr lang="en-CA" sz="2200" dirty="0"/>
          </a:p>
          <a:p>
            <a:endParaRPr lang="en-CA" dirty="0"/>
          </a:p>
          <a:p>
            <a:pPr marL="0" indent="0">
              <a:buFont typeface="Arial" panose="020B0604020202020204" pitchFamily="34" charset="0"/>
              <a:buNone/>
            </a:pPr>
            <a:endParaRPr lang="en-CA" dirty="0"/>
          </a:p>
          <a:p>
            <a:pPr marL="0" indent="0">
              <a:buFont typeface="Arial" panose="020B0604020202020204" pitchFamily="34" charset="0"/>
              <a:buNone/>
            </a:pPr>
            <a:endParaRPr lang="en-CA" dirty="0"/>
          </a:p>
          <a:p>
            <a:pPr marL="0" indent="0">
              <a:buFont typeface="Arial" panose="020B0604020202020204" pitchFamily="34" charset="0"/>
              <a:buNone/>
            </a:pPr>
            <a:endParaRPr lang="en-CA" dirty="0"/>
          </a:p>
          <a:p>
            <a:pPr marL="0" indent="0">
              <a:buFont typeface="Arial" panose="020B0604020202020204" pitchFamily="34" charset="0"/>
              <a:buNone/>
            </a:pPr>
            <a:endParaRPr lang="en-CA" dirty="0"/>
          </a:p>
          <a:p>
            <a:pPr marL="0" indent="0">
              <a:buFont typeface="Arial" panose="020B0604020202020204" pitchFamily="34" charset="0"/>
              <a:buNone/>
            </a:pPr>
            <a:endParaRPr lang="en-CA" sz="2000" dirty="0"/>
          </a:p>
          <a:p>
            <a:pPr marL="0" indent="0">
              <a:lnSpc>
                <a:spcPct val="110000"/>
              </a:lnSpc>
              <a:buFont typeface="Arial" panose="020B0604020202020204" pitchFamily="34" charset="0"/>
              <a:buNone/>
            </a:pPr>
            <a:br>
              <a:rPr lang="en-CA" sz="2000" dirty="0"/>
            </a:br>
            <a:br>
              <a:rPr lang="en-CA" sz="2000" dirty="0"/>
            </a:br>
            <a:br>
              <a:rPr lang="en-CA" sz="2000" dirty="0"/>
            </a:br>
            <a:br>
              <a:rPr lang="en-CA" sz="2000" dirty="0"/>
            </a:br>
            <a:br>
              <a:rPr lang="en-CA" sz="2000" dirty="0"/>
            </a:br>
            <a:endParaRPr lang="en-CA" sz="2000" dirty="0"/>
          </a:p>
          <a:p>
            <a:pPr marL="0" indent="0">
              <a:lnSpc>
                <a:spcPct val="110000"/>
              </a:lnSpc>
              <a:buFont typeface="Arial" panose="020B0604020202020204" pitchFamily="34" charset="0"/>
              <a:buNone/>
            </a:pPr>
            <a:endParaRPr lang="en-CA" sz="2100" dirty="0"/>
          </a:p>
          <a:p>
            <a:pPr marL="0" indent="0">
              <a:lnSpc>
                <a:spcPct val="110000"/>
              </a:lnSpc>
              <a:buFont typeface="Arial" panose="020B0604020202020204" pitchFamily="34" charset="0"/>
              <a:buNone/>
            </a:pPr>
            <a:endParaRPr lang="en-GB" sz="2100" dirty="0"/>
          </a:p>
          <a:p>
            <a:pPr marL="0" indent="0">
              <a:lnSpc>
                <a:spcPct val="110000"/>
              </a:lnSpc>
              <a:buFont typeface="Arial" panose="020B0604020202020204" pitchFamily="34" charset="0"/>
              <a:buNone/>
            </a:pPr>
            <a:endParaRPr lang="en-GB" sz="2100" dirty="0"/>
          </a:p>
          <a:p>
            <a:pPr marL="0" indent="0">
              <a:lnSpc>
                <a:spcPct val="110000"/>
              </a:lnSpc>
              <a:buFont typeface="Arial" panose="020B0604020202020204" pitchFamily="34" charset="0"/>
              <a:buNone/>
            </a:pPr>
            <a:endParaRPr lang="en-GB" sz="2100" dirty="0"/>
          </a:p>
          <a:p>
            <a:pPr marL="0" indent="0">
              <a:lnSpc>
                <a:spcPct val="110000"/>
              </a:lnSpc>
              <a:buFont typeface="Arial" panose="020B0604020202020204" pitchFamily="34" charset="0"/>
              <a:buNone/>
            </a:pPr>
            <a:br>
              <a:rPr lang="en-GB" sz="3000" dirty="0"/>
            </a:br>
            <a:br>
              <a:rPr lang="en-GB" sz="3000" dirty="0"/>
            </a:br>
            <a:br>
              <a:rPr lang="en-GB" sz="3000" dirty="0"/>
            </a:br>
            <a:r>
              <a:rPr lang="en-GB" sz="4400" dirty="0"/>
              <a:t>This Standard has been prepared to maintain and enhance the safety, efficacy, and quality of blood collection, storage, processing, and transfusion. The requirements set out in this Standard are the minimum criteria for acceptable performance and may be exceeded in practice. </a:t>
            </a:r>
            <a:br>
              <a:rPr lang="en-GB" sz="4400" dirty="0"/>
            </a:br>
            <a:r>
              <a:rPr lang="en-GB" sz="4400" dirty="0"/>
              <a:t>This Standard must be read in conjunction with Health Canada’s Blood Regulations.</a:t>
            </a:r>
            <a:br>
              <a:rPr lang="en-GB" sz="4400" dirty="0"/>
            </a:br>
            <a:r>
              <a:rPr lang="en-GB" sz="4400" dirty="0"/>
              <a:t>In developing this Standard, the Technical Committee extensively consulted equivalent standards in Canada and other jurisdictions, including the Canadian Society for Transfusion Medicine’s Standards for Hospital Transfusion Services and the Association for the Advancement of Blood and Biotherapies’ Standards for Blood Banks and Transfusion Services. </a:t>
            </a:r>
            <a:endParaRPr lang="en-CA" sz="4400" dirty="0"/>
          </a:p>
        </p:txBody>
      </p:sp>
      <p:pic>
        <p:nvPicPr>
          <p:cNvPr id="10" name="Picture 9" descr="A screenshot of a cell phone&#10;&#10;AI-generated content may be incorrect.">
            <a:extLst>
              <a:ext uri="{FF2B5EF4-FFF2-40B4-BE49-F238E27FC236}">
                <a16:creationId xmlns:a16="http://schemas.microsoft.com/office/drawing/2014/main" id="{D1821D63-649D-F5D2-C5DE-7DB0D4E14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336" y="1989000"/>
            <a:ext cx="2335748" cy="2880000"/>
          </a:xfrm>
          <a:prstGeom prst="rect">
            <a:avLst/>
          </a:prstGeom>
          <a:ln>
            <a:solidFill>
              <a:schemeClr val="tx1"/>
            </a:solidFill>
          </a:ln>
        </p:spPr>
      </p:pic>
    </p:spTree>
    <p:extLst>
      <p:ext uri="{BB962C8B-B14F-4D97-AF65-F5344CB8AC3E}">
        <p14:creationId xmlns:p14="http://schemas.microsoft.com/office/powerpoint/2010/main" val="2774779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50</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690688"/>
            <a:ext cx="7920000" cy="2012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Step 8 </a:t>
            </a:r>
            <a:b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Prepare Pall® Syringe Filter</a:t>
            </a:r>
            <a:b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Open the plastic blister </a:t>
            </a:r>
            <a:r>
              <a:rPr lang="en-GB" sz="2000" dirty="0">
                <a:solidFill>
                  <a:prstClr val="black"/>
                </a:solidFill>
                <a:latin typeface="Calibri" panose="020F0502020204030204"/>
              </a:rPr>
              <a:t>package of</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the Pall® syringe filter. </a:t>
            </a:r>
          </a:p>
          <a:p>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a:t>
            </a:r>
            <a:r>
              <a:rPr lang="en-GB" sz="2000" dirty="0">
                <a:solidFill>
                  <a:prstClr val="black"/>
                </a:solidFill>
                <a:latin typeface="Calibri" panose="020F0502020204030204"/>
              </a:rPr>
              <a:t>crew</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 new 50 mL syringe onto the syringe filter.</a:t>
            </a:r>
            <a:endParaRPr kumimoji="0" lang="en-GB" sz="2000" b="0" i="0" u="none" strike="noStrike" kern="1200" cap="none" spc="0" normalizeH="0" baseline="0" noProof="0" dirty="0">
              <a:ln>
                <a:noFill/>
              </a:ln>
              <a:solidFill>
                <a:prstClr val="black"/>
              </a:solidFill>
              <a:effectLst/>
              <a:uLnTx/>
              <a:uFillTx/>
              <a:ea typeface="+mn-ea"/>
              <a:cs typeface="+mn-cs"/>
            </a:endParaRPr>
          </a:p>
        </p:txBody>
      </p:sp>
      <p:pic>
        <p:nvPicPr>
          <p:cNvPr id="5" name="Picture 4" descr="A picture containing person, wall, indoor&#10;&#10;Description automatically generated">
            <a:extLst>
              <a:ext uri="{FF2B5EF4-FFF2-40B4-BE49-F238E27FC236}">
                <a16:creationId xmlns:a16="http://schemas.microsoft.com/office/drawing/2014/main" id="{DBE45FB7-8F12-6CC2-9BFB-FD76AFB02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311" y="2284842"/>
            <a:ext cx="2952000" cy="3180173"/>
          </a:xfrm>
          <a:prstGeom prst="rect">
            <a:avLst/>
          </a:prstGeom>
          <a:ln>
            <a:noFill/>
          </a:ln>
        </p:spPr>
      </p:pic>
    </p:spTree>
    <p:extLst>
      <p:ext uri="{BB962C8B-B14F-4D97-AF65-F5344CB8AC3E}">
        <p14:creationId xmlns:p14="http://schemas.microsoft.com/office/powerpoint/2010/main" val="484877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51</a:t>
            </a:fld>
            <a:endParaRPr lang="en-CA" dirty="0"/>
          </a:p>
        </p:txBody>
      </p:sp>
      <p:sp>
        <p:nvSpPr>
          <p:cNvPr id="18" name="Content Placeholder 3">
            <a:extLst>
              <a:ext uri="{FF2B5EF4-FFF2-40B4-BE49-F238E27FC236}">
                <a16:creationId xmlns:a16="http://schemas.microsoft.com/office/drawing/2014/main" id="{971685B0-B44D-2F46-5111-9B6C6B55B91E}"/>
              </a:ext>
            </a:extLst>
          </p:cNvPr>
          <p:cNvSpPr txBox="1">
            <a:spLocks/>
          </p:cNvSpPr>
          <p:nvPr/>
        </p:nvSpPr>
        <p:spPr>
          <a:xfrm>
            <a:off x="690600" y="1756792"/>
            <a:ext cx="7920000" cy="2487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kumimoji="0" lang="en-GB" sz="2200" b="1" i="0" u="none" strike="noStrike" kern="1200" cap="none" spc="0" normalizeH="0" baseline="0" noProof="0" dirty="0">
                <a:ln>
                  <a:noFill/>
                </a:ln>
                <a:solidFill>
                  <a:prstClr val="black"/>
                </a:solidFill>
                <a:effectLst/>
                <a:uLnTx/>
                <a:uFillTx/>
                <a:ea typeface="+mn-ea"/>
                <a:cs typeface="+mn-cs"/>
              </a:rPr>
              <a:t>Step 9 </a:t>
            </a:r>
            <a:br>
              <a:rPr kumimoji="0" lang="en-GB" sz="2200" b="1" i="0" u="none" strike="noStrike" kern="1200" cap="none" spc="0" normalizeH="0" baseline="0" noProof="0" dirty="0">
                <a:ln>
                  <a:noFill/>
                </a:ln>
                <a:solidFill>
                  <a:prstClr val="black"/>
                </a:solidFill>
                <a:effectLst/>
                <a:uLnTx/>
                <a:uFillTx/>
                <a:ea typeface="+mn-ea"/>
                <a:cs typeface="+mn-cs"/>
              </a:rPr>
            </a:br>
            <a:r>
              <a:rPr kumimoji="0" lang="en-CA" sz="2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Connect the Pall® Syringe Filter &amp; the Mini-Spike® Dispensing Pin </a:t>
            </a:r>
            <a:r>
              <a:rPr lang="en-CA" sz="2200" b="1" kern="0" dirty="0">
                <a:ea typeface="Times New Roman" panose="02020603050405020304" pitchFamily="18" charset="0"/>
                <a:cs typeface="Times New Roman" panose="02020603050405020304" pitchFamily="18" charset="0"/>
              </a:rPr>
              <a:t>(</a:t>
            </a: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on the RiaSTAP® bottle)</a:t>
            </a:r>
            <a:b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br>
            <a:endParaRPr lang="en-GB" sz="2200" b="1" dirty="0"/>
          </a:p>
          <a:p>
            <a:r>
              <a:rPr lang="en-GB" sz="2000" b="0" i="0" u="none" strike="noStrike" baseline="0" dirty="0">
                <a:solidFill>
                  <a:srgbClr val="211D1E"/>
                </a:solidFill>
              </a:rPr>
              <a:t>Screw the Pall® syringe filter with the 50 mL syringe attached onto </a:t>
            </a:r>
            <a:br>
              <a:rPr lang="en-GB" sz="2000" b="0" i="0" u="none" strike="noStrike" baseline="0" dirty="0">
                <a:solidFill>
                  <a:srgbClr val="211D1E"/>
                </a:solidFill>
              </a:rPr>
            </a:br>
            <a:r>
              <a:rPr lang="en-GB" sz="2000" b="0" i="0" u="none" strike="noStrike" baseline="0" dirty="0">
                <a:solidFill>
                  <a:srgbClr val="211D1E"/>
                </a:solidFill>
              </a:rPr>
              <a:t>the Mini-Spike® dispensing pin that was inserted into the </a:t>
            </a:r>
            <a:br>
              <a:rPr lang="en-GB" sz="2000" b="0" i="0" u="none" strike="noStrike" baseline="0" dirty="0">
                <a:solidFill>
                  <a:srgbClr val="211D1E"/>
                </a:solidFill>
              </a:rPr>
            </a:br>
            <a:r>
              <a:rPr lang="en-GB" sz="2000" b="0" i="0" u="none" strike="noStrike" baseline="0" dirty="0">
                <a:solidFill>
                  <a:srgbClr val="211D1E"/>
                </a:solidFill>
              </a:rPr>
              <a:t>reconstituted RiaSTAP® bottle.  </a:t>
            </a:r>
            <a:endParaRPr lang="en-CA" sz="2000" dirty="0"/>
          </a:p>
        </p:txBody>
      </p:sp>
      <p:pic>
        <p:nvPicPr>
          <p:cNvPr id="9" name="Picture 8" descr="A picture containing person&#10;&#10;Description automatically generated">
            <a:extLst>
              <a:ext uri="{FF2B5EF4-FFF2-40B4-BE49-F238E27FC236}">
                <a16:creationId xmlns:a16="http://schemas.microsoft.com/office/drawing/2014/main" id="{E5AAFE1F-D1C3-C929-6375-3B5C359F2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00" y="2574066"/>
            <a:ext cx="2880000" cy="3181091"/>
          </a:xfrm>
          <a:prstGeom prst="rect">
            <a:avLst/>
          </a:prstGeom>
          <a:ln>
            <a:noFill/>
          </a:ln>
        </p:spPr>
      </p:pic>
    </p:spTree>
    <p:extLst>
      <p:ext uri="{BB962C8B-B14F-4D97-AF65-F5344CB8AC3E}">
        <p14:creationId xmlns:p14="http://schemas.microsoft.com/office/powerpoint/2010/main" val="216052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i="1" dirty="0"/>
              <a:t>Product Learning Module 2: FC - </a:t>
            </a:r>
            <a:r>
              <a:rPr kumimoji="0" lang="en-CA" sz="2400" b="0" i="1" u="none" strike="noStrike" kern="1200" cap="none" spc="0" normalizeH="0" baseline="0" noProof="0" dirty="0">
                <a:ln>
                  <a:noFill/>
                </a:ln>
                <a:solidFill>
                  <a:prstClr val="black"/>
                </a:solidFill>
                <a:effectLst/>
                <a:uLnTx/>
                <a:uFillTx/>
                <a:latin typeface="Calibri Light" panose="020F0302020204030204"/>
                <a:ea typeface="+mj-ea"/>
                <a:cs typeface="+mj-cs"/>
              </a:rPr>
              <a:t>RiaSTAP®</a:t>
            </a:r>
            <a:endParaRPr lang="en-CA" sz="2400" i="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52</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690688"/>
            <a:ext cx="7920000" cy="4665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Step 10 </a:t>
            </a:r>
            <a:b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200" b="1"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Withdraw RiaSTAP</a:t>
            </a:r>
            <a:r>
              <a:rPr kumimoji="0" lang="en-GB" sz="2200" b="0"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&amp; Prepare for Administration</a:t>
            </a:r>
            <a:b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Invert the bottle and withdraw the RiaSTAP® through the Pall®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syringe filter into the </a:t>
            </a:r>
            <a:r>
              <a:rPr lang="en-GB" sz="2000" dirty="0">
                <a:solidFill>
                  <a:prstClr val="black"/>
                </a:solidFill>
                <a:latin typeface="Calibri" panose="020F0502020204030204"/>
              </a:rPr>
              <a:t>50 mL</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syringe. </a:t>
            </a:r>
          </a:p>
          <a:p>
            <a:pPr algn="l"/>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Detach the filled syringe and transfer the RiaSTAP® to a sterile administration bag. </a:t>
            </a:r>
          </a:p>
          <a:p>
            <a:pPr algn="l"/>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Visually inspect the product; it should be colourless and clear to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slightly opalescent, not cloudy and no deposits noted.</a:t>
            </a:r>
          </a:p>
          <a:p>
            <a:pPr algn="l"/>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Complete product label and apply to the sterile administration bag.</a:t>
            </a:r>
          </a:p>
          <a:p>
            <a:pPr algn="l"/>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RiaSTAP® is ready for administration. </a:t>
            </a:r>
          </a:p>
          <a:p>
            <a:pPr algn="l"/>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Discard bottles, dispensing pin device, filter, syringes. </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400" b="0" i="0" u="none" strike="noStrike" kern="1200" cap="none" spc="0" normalizeH="0" baseline="0" noProof="0" dirty="0">
              <a:ln>
                <a:noFill/>
              </a:ln>
              <a:solidFill>
                <a:prstClr val="black"/>
              </a:solidFill>
              <a:effectLst/>
              <a:uLnTx/>
              <a:uFillTx/>
              <a:ea typeface="+mn-ea"/>
              <a:cs typeface="+mn-cs"/>
            </a:endParaRPr>
          </a:p>
        </p:txBody>
      </p:sp>
      <p:pic>
        <p:nvPicPr>
          <p:cNvPr id="4" name="Picture 3" descr="A hand in a glove holding a syringe&#10;&#10;AI-generated content may be incorrect.">
            <a:extLst>
              <a:ext uri="{FF2B5EF4-FFF2-40B4-BE49-F238E27FC236}">
                <a16:creationId xmlns:a16="http://schemas.microsoft.com/office/drawing/2014/main" id="{4470B4EA-A0D9-FBD9-9C8B-42B9F0C1C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400" y="2255132"/>
            <a:ext cx="2700000" cy="3841326"/>
          </a:xfrm>
          <a:prstGeom prst="rect">
            <a:avLst/>
          </a:prstGeom>
        </p:spPr>
      </p:pic>
    </p:spTree>
    <p:extLst>
      <p:ext uri="{BB962C8B-B14F-4D97-AF65-F5344CB8AC3E}">
        <p14:creationId xmlns:p14="http://schemas.microsoft.com/office/powerpoint/2010/main" val="899019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336000" y="1276045"/>
            <a:ext cx="11520000" cy="5547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Aft>
                <a:spcPts val="800"/>
              </a:spcAft>
              <a:buClrTx/>
              <a:buSzTx/>
              <a:buFont typeface="+mj-lt"/>
              <a:buAutoNum type="arabicPeriod"/>
              <a:tabLst>
                <a:tab pos="457200" algn="l"/>
              </a:tabLst>
              <a:defRPr/>
            </a:pP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Check Expiry </a:t>
            </a:r>
            <a:r>
              <a:rPr kumimoji="0" lang="en-GB" sz="2000" b="1" i="0" u="none" strike="noStrike" kern="1200" cap="none" spc="0" normalizeH="0" baseline="0" noProof="0" dirty="0">
                <a:ln>
                  <a:noFill/>
                </a:ln>
                <a:effectLst/>
                <a:uLnTx/>
                <a:uFillTx/>
                <a:ea typeface="+mn-ea"/>
                <a:cs typeface="+mn-cs"/>
              </a:rPr>
              <a:t>Date</a:t>
            </a:r>
            <a:r>
              <a:rPr kumimoji="0" lang="en-GB" sz="2000" b="1" i="0" u="none" strike="noStrike" kern="1200" cap="none" spc="0" normalizeH="0" baseline="0" noProof="0" dirty="0">
                <a:ln>
                  <a:noFill/>
                </a:ln>
                <a:solidFill>
                  <a:srgbClr val="70AD47"/>
                </a:solidFill>
                <a:effectLst/>
                <a:uLnTx/>
                <a:uFillTx/>
                <a:ea typeface="+mn-ea"/>
                <a:cs typeface="+mn-cs"/>
              </a:rPr>
              <a:t> </a:t>
            </a: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&amp; Temperature: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Verify acceptable expiry date. Both the powder </a:t>
            </a:r>
            <a:r>
              <a:rPr lang="en-CA" sz="2000" kern="0" dirty="0">
                <a:solidFill>
                  <a:prstClr val="black"/>
                </a:solidFill>
                <a:ea typeface="Times New Roman" panose="02020603050405020304" pitchFamily="18" charset="0"/>
                <a:cs typeface="Times New Roman" panose="02020603050405020304" pitchFamily="18" charset="0"/>
              </a:rPr>
              <a:t>&amp;</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solvent must be at room temperature. As needed, </a:t>
            </a:r>
            <a:r>
              <a:rPr lang="en-CA" sz="2000" kern="0" dirty="0">
                <a:solidFill>
                  <a:prstClr val="black"/>
                </a:solidFill>
                <a:effectLst/>
                <a:ea typeface="Times New Roman" panose="02020603050405020304" pitchFamily="18" charset="0"/>
                <a:cs typeface="Times New Roman" panose="02020603050405020304" pitchFamily="18" charset="0"/>
              </a:rPr>
              <a:t>f</a:t>
            </a:r>
            <a:r>
              <a:rPr kumimoji="0" lang="en-CA" sz="2000" b="0" i="0" u="none" strike="noStrike" kern="0" cap="none" spc="0" normalizeH="0" baseline="0" noProof="0" dirty="0">
                <a:ln>
                  <a:noFill/>
                </a:ln>
                <a:solidFill>
                  <a:prstClr val="black"/>
                </a:solidFill>
                <a:uLnTx/>
                <a:uFillTx/>
                <a:ea typeface="Times New Roman" panose="02020603050405020304" pitchFamily="18" charset="0"/>
                <a:cs typeface="Times New Roman" panose="02020603050405020304" pitchFamily="18" charset="0"/>
              </a:rPr>
              <a:t>or the </a:t>
            </a:r>
            <a:r>
              <a:rPr lang="en-CA" sz="2000" kern="0" dirty="0">
                <a:effectLst/>
                <a:ea typeface="Times New Roman" panose="02020603050405020304" pitchFamily="18" charset="0"/>
                <a:cs typeface="Times New Roman" panose="02020603050405020304" pitchFamily="18" charset="0"/>
              </a:rPr>
              <a:t>RiaSTAP® powder, gently roll the bottle in your hand.</a:t>
            </a:r>
          </a:p>
          <a:p>
            <a:pPr marL="0" marR="0" lvl="0" indent="0" algn="l" defTabSz="914400" rtl="0" eaLnBrk="1" fontAlgn="auto" latinLnBrk="0" hangingPunct="1">
              <a:spcAft>
                <a:spcPts val="800"/>
              </a:spcAft>
              <a:buClrTx/>
              <a:buSzTx/>
              <a:buFont typeface="+mj-lt"/>
              <a:buAutoNum type="arabicPeriod"/>
              <a:tabLst>
                <a:tab pos="457200" algn="l"/>
              </a:tabLst>
              <a:defRPr/>
            </a:pPr>
            <a:r>
              <a:rPr lang="en-CA" sz="2000" b="1" kern="0" dirty="0">
                <a:ea typeface="Aptos" panose="020B0004020202020204" pitchFamily="34" charset="0"/>
                <a:cs typeface="Times New Roman" panose="02020603050405020304" pitchFamily="18" charset="0"/>
              </a:rPr>
              <a:t> Remove Caps, Clean</a:t>
            </a:r>
            <a:r>
              <a:rPr lang="en-CA" sz="2000" b="1" kern="100" dirty="0">
                <a:ea typeface="Aptos" panose="020B0004020202020204" pitchFamily="34" charset="0"/>
                <a:cs typeface="Times New Roman" panose="02020603050405020304" pitchFamily="18" charset="0"/>
              </a:rPr>
              <a:t> </a:t>
            </a: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Rubber Stopper of Powder &amp; Solvent Bottles: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Use an alcohol swab, let dry.</a:t>
            </a:r>
            <a:endParaRPr lang="en-CA" sz="2000" kern="100" dirty="0">
              <a:effectLst/>
              <a:ea typeface="Aptos" panose="020B0004020202020204" pitchFamily="34" charset="0"/>
              <a:cs typeface="Times New Roman" panose="02020603050405020304" pitchFamily="18" charset="0"/>
            </a:endParaRPr>
          </a:p>
          <a:p>
            <a:pPr marL="0" lvl="0" indent="0">
              <a:spcAft>
                <a:spcPts val="800"/>
              </a:spcAft>
              <a:buFont typeface="+mj-lt"/>
              <a:buAutoNum type="arabicPeriod"/>
              <a:tabLst>
                <a:tab pos="457200" algn="l"/>
              </a:tabLst>
            </a:pPr>
            <a:r>
              <a:rPr lang="en-CA" sz="2000" b="1" kern="0" dirty="0">
                <a:effectLst/>
                <a:ea typeface="Times New Roman" panose="02020603050405020304" pitchFamily="18" charset="0"/>
                <a:cs typeface="Times New Roman" panose="02020603050405020304" pitchFamily="18" charset="0"/>
              </a:rPr>
              <a:t> Draw up 50 mL </a:t>
            </a:r>
            <a:r>
              <a:rPr lang="en-CA" sz="2000" b="1" kern="0" dirty="0">
                <a:ea typeface="Times New Roman" panose="02020603050405020304" pitchFamily="18" charset="0"/>
                <a:cs typeface="Times New Roman" panose="02020603050405020304" pitchFamily="18" charset="0"/>
              </a:rPr>
              <a:t>of </a:t>
            </a:r>
            <a:r>
              <a:rPr lang="en-CA" sz="2000" b="1" kern="0" dirty="0">
                <a:effectLst/>
                <a:ea typeface="Times New Roman" panose="02020603050405020304" pitchFamily="18" charset="0"/>
                <a:cs typeface="Times New Roman" panose="02020603050405020304" pitchFamily="18" charset="0"/>
              </a:rPr>
              <a:t>Solvent: </a:t>
            </a:r>
            <a:br>
              <a:rPr lang="en-CA" sz="2000" kern="0" dirty="0">
                <a:effectLst/>
                <a:ea typeface="Times New Roman" panose="02020603050405020304" pitchFamily="18" charset="0"/>
                <a:cs typeface="Times New Roman" panose="02020603050405020304" pitchFamily="18" charset="0"/>
              </a:rPr>
            </a:br>
            <a:r>
              <a:rPr lang="en-CA" sz="2000" kern="0" dirty="0">
                <a:effectLst/>
                <a:ea typeface="Times New Roman" panose="02020603050405020304" pitchFamily="18" charset="0"/>
                <a:cs typeface="Times New Roman" panose="02020603050405020304" pitchFamily="18" charset="0"/>
              </a:rPr>
              <a:t>Using a needle </a:t>
            </a:r>
            <a:r>
              <a:rPr lang="en-CA" sz="2000" kern="0" dirty="0">
                <a:ea typeface="Times New Roman" panose="02020603050405020304" pitchFamily="18" charset="0"/>
                <a:cs typeface="Times New Roman" panose="02020603050405020304" pitchFamily="18" charset="0"/>
              </a:rPr>
              <a:t>&amp;</a:t>
            </a:r>
            <a:r>
              <a:rPr lang="en-CA" sz="2000" kern="0" dirty="0">
                <a:effectLst/>
                <a:ea typeface="Times New Roman" panose="02020603050405020304" pitchFamily="18" charset="0"/>
                <a:cs typeface="Times New Roman" panose="02020603050405020304" pitchFamily="18" charset="0"/>
              </a:rPr>
              <a:t> 50 mL syringe, draw 50 mL of water for injection from the solvent bottle.</a:t>
            </a:r>
            <a:endParaRPr lang="en-CA" sz="2000" kern="100" dirty="0">
              <a:effectLst/>
              <a:ea typeface="Aptos" panose="020B0004020202020204" pitchFamily="34" charset="0"/>
              <a:cs typeface="Times New Roman" panose="02020603050405020304" pitchFamily="18" charset="0"/>
            </a:endParaRPr>
          </a:p>
          <a:p>
            <a:pPr marL="0" lvl="0" indent="0">
              <a:spcAft>
                <a:spcPts val="800"/>
              </a:spcAft>
              <a:buFont typeface="+mj-lt"/>
              <a:buAutoNum type="arabicPeriod"/>
              <a:tabLst>
                <a:tab pos="457200" algn="l"/>
              </a:tabLst>
            </a:pPr>
            <a:r>
              <a:rPr lang="en-CA" sz="2000" b="1" kern="0" dirty="0">
                <a:effectLst/>
                <a:ea typeface="Times New Roman" panose="02020603050405020304" pitchFamily="18" charset="0"/>
                <a:cs typeface="Times New Roman" panose="02020603050405020304" pitchFamily="18" charset="0"/>
              </a:rPr>
              <a:t> Add Solvent to </a:t>
            </a:r>
            <a:r>
              <a:rPr kumimoji="0" lang="en-GB" sz="2000" b="1" i="0" u="none" strike="noStrike" kern="1200" cap="none" spc="0" normalizeH="0" baseline="0" noProof="0" dirty="0">
                <a:ln>
                  <a:noFill/>
                </a:ln>
                <a:effectLst/>
                <a:uLnTx/>
                <a:uFillTx/>
                <a:ea typeface="+mn-ea"/>
                <a:cs typeface="+mn-cs"/>
              </a:rPr>
              <a:t>RiaSTAP®</a:t>
            </a:r>
            <a:r>
              <a:rPr lang="en-CA" sz="2000" b="1" kern="0" dirty="0">
                <a:effectLst/>
                <a:ea typeface="Times New Roman" panose="02020603050405020304" pitchFamily="18" charset="0"/>
                <a:cs typeface="Times New Roman" panose="02020603050405020304" pitchFamily="18" charset="0"/>
              </a:rPr>
              <a:t> Powder Bottle: </a:t>
            </a:r>
            <a:br>
              <a:rPr lang="en-CA" sz="2000" kern="0" dirty="0">
                <a:effectLst/>
                <a:ea typeface="Times New Roman" panose="02020603050405020304" pitchFamily="18" charset="0"/>
                <a:cs typeface="Times New Roman" panose="02020603050405020304" pitchFamily="18" charset="0"/>
              </a:rPr>
            </a:br>
            <a:r>
              <a:rPr lang="en-GB" sz="2000" kern="0" dirty="0">
                <a:effectLst/>
                <a:ea typeface="Times New Roman" panose="02020603050405020304" pitchFamily="18" charset="0"/>
                <a:cs typeface="Times New Roman" panose="02020603050405020304" pitchFamily="18" charset="0"/>
              </a:rPr>
              <a:t>With the RiaSTAP® powder bottle on a firm flat surface</a:t>
            </a:r>
            <a:r>
              <a:rPr lang="en-CA" sz="2000" kern="0" dirty="0">
                <a:ea typeface="Times New Roman" panose="02020603050405020304" pitchFamily="18" charset="0"/>
                <a:cs typeface="Times New Roman" panose="02020603050405020304" pitchFamily="18" charset="0"/>
              </a:rPr>
              <a:t>, t</a:t>
            </a:r>
            <a:r>
              <a:rPr lang="en-CA" sz="2000" kern="0" dirty="0">
                <a:effectLst/>
                <a:ea typeface="Times New Roman" panose="02020603050405020304" pitchFamily="18" charset="0"/>
                <a:cs typeface="Times New Roman" panose="02020603050405020304" pitchFamily="18" charset="0"/>
              </a:rPr>
              <a:t>ransfer the 50 mL of water for injection into the powder bottle.</a:t>
            </a:r>
          </a:p>
          <a:p>
            <a:pPr marL="0" lvl="0" indent="0">
              <a:spcAft>
                <a:spcPts val="800"/>
              </a:spcAft>
              <a:buFont typeface="+mj-lt"/>
              <a:buAutoNum type="arabicPeriod"/>
              <a:tabLst>
                <a:tab pos="457200" algn="l"/>
              </a:tabLst>
            </a:pPr>
            <a:r>
              <a:rPr kumimoji="0" lang="en-CA" sz="20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 Swirl  RiaSTAP® to </a:t>
            </a: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Dissolve: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sng"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Gently</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swirl the RiaSTAP® powder bottle until fully dissolved (5-10 minutes). DO NOT SHAKE.</a:t>
            </a:r>
            <a:endParaRPr lang="en-CA" sz="2000" kern="100" dirty="0">
              <a:effectLst/>
              <a:ea typeface="Aptos" panose="020B0004020202020204" pitchFamily="34" charset="0"/>
              <a:cs typeface="Times New Roman" panose="02020603050405020304" pitchFamily="18" charset="0"/>
            </a:endParaRPr>
          </a:p>
          <a:p>
            <a:pPr marL="0" lvl="0" indent="0">
              <a:spcAft>
                <a:spcPts val="800"/>
              </a:spcAft>
              <a:buFont typeface="+mj-lt"/>
              <a:buAutoNum type="arabicPeriod"/>
              <a:tabLst>
                <a:tab pos="457200" algn="l"/>
              </a:tabLst>
            </a:pPr>
            <a:r>
              <a:rPr lang="en-CA" sz="2000" b="1" kern="0" dirty="0">
                <a:effectLst/>
                <a:ea typeface="Times New Roman" panose="02020603050405020304" pitchFamily="18" charset="0"/>
                <a:cs typeface="Times New Roman" panose="02020603050405020304" pitchFamily="18" charset="0"/>
              </a:rPr>
              <a:t> Insert Mini-Spike® Dispensing Pin into RiaSTAP® bottle: </a:t>
            </a:r>
            <a:br>
              <a:rPr lang="en-CA" sz="2000" kern="0" dirty="0">
                <a:effectLst/>
                <a:ea typeface="Times New Roman" panose="02020603050405020304" pitchFamily="18" charset="0"/>
                <a:cs typeface="Times New Roman" panose="02020603050405020304" pitchFamily="18" charset="0"/>
              </a:rPr>
            </a:br>
            <a:r>
              <a:rPr lang="en-CA" sz="2000" kern="0" dirty="0">
                <a:effectLst/>
                <a:ea typeface="Times New Roman" panose="02020603050405020304" pitchFamily="18" charset="0"/>
                <a:cs typeface="Times New Roman" panose="02020603050405020304" pitchFamily="18" charset="0"/>
              </a:rPr>
              <a:t>Insert the Mini-Spike® dispensing pin into the stopper of the RiaSTAP®</a:t>
            </a:r>
            <a:r>
              <a:rPr lang="en-CA" sz="2000" kern="0" dirty="0">
                <a:ea typeface="Times New Roman" panose="02020603050405020304" pitchFamily="18" charset="0"/>
                <a:cs typeface="Times New Roman" panose="02020603050405020304" pitchFamily="18" charset="0"/>
              </a:rPr>
              <a:t> </a:t>
            </a:r>
            <a:r>
              <a:rPr lang="en-CA" sz="2000" kern="0" dirty="0">
                <a:effectLst/>
                <a:ea typeface="Times New Roman" panose="02020603050405020304" pitchFamily="18" charset="0"/>
                <a:cs typeface="Times New Roman" panose="02020603050405020304" pitchFamily="18" charset="0"/>
              </a:rPr>
              <a:t>bottle.</a:t>
            </a:r>
            <a:r>
              <a:rPr lang="en-GB" sz="2000" kern="0" dirty="0">
                <a:effectLst/>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48624BAA-CE32-0007-22CD-61C7758BE318}"/>
              </a:ext>
            </a:extLst>
          </p:cNvPr>
          <p:cNvSpPr>
            <a:spLocks noGrp="1"/>
          </p:cNvSpPr>
          <p:nvPr>
            <p:ph type="title"/>
          </p:nvPr>
        </p:nvSpPr>
        <p:spPr>
          <a:xfrm>
            <a:off x="930336" y="34925"/>
            <a:ext cx="10515600" cy="1325563"/>
          </a:xfrm>
        </p:spPr>
        <p:txBody>
          <a:bodyPr>
            <a:normAutofit/>
          </a:bodyPr>
          <a:lstStyle/>
          <a:p>
            <a:r>
              <a:rPr lang="en-CA" sz="2400" b="1" dirty="0"/>
              <a:t>Product Learning Module 2: FC - RiaSTAP® Reconstitution Summary Steps 1 to 6 </a:t>
            </a:r>
          </a:p>
        </p:txBody>
      </p:sp>
    </p:spTree>
    <p:extLst>
      <p:ext uri="{BB962C8B-B14F-4D97-AF65-F5344CB8AC3E}">
        <p14:creationId xmlns:p14="http://schemas.microsoft.com/office/powerpoint/2010/main" val="410261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35416-87A0-6558-5ADE-451809D8600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20679E-D64F-6FC6-0793-940E81CBB6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FE09371E-CF87-545A-3577-F35F48F66B4D}"/>
              </a:ext>
            </a:extLst>
          </p:cNvPr>
          <p:cNvSpPr txBox="1">
            <a:spLocks/>
          </p:cNvSpPr>
          <p:nvPr/>
        </p:nvSpPr>
        <p:spPr>
          <a:xfrm>
            <a:off x="336000" y="1291921"/>
            <a:ext cx="11520000" cy="4837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800"/>
              </a:spcAft>
              <a:buClrTx/>
              <a:buSzTx/>
              <a:buNone/>
              <a:tabLst>
                <a:tab pos="457200" algn="l"/>
              </a:tabLst>
              <a:defRPr/>
            </a:pPr>
            <a:r>
              <a:rPr lang="en-CA" sz="2000" b="1" kern="0" dirty="0">
                <a:solidFill>
                  <a:prstClr val="black"/>
                </a:solidFill>
                <a:ea typeface="Times New Roman" panose="02020603050405020304" pitchFamily="18" charset="0"/>
                <a:cs typeface="Times New Roman" panose="02020603050405020304" pitchFamily="18" charset="0"/>
              </a:rPr>
              <a:t>7. </a:t>
            </a: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Remove Blue Cap from Mini-Spike® Dispensing Pin</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Remove the dispensing pin’s blue cap. Maintain sterility of the white dispensing pin.</a:t>
            </a:r>
          </a:p>
          <a:p>
            <a:pPr marL="0" marR="0" lvl="0" indent="0" algn="l" defTabSz="914400" rtl="0" eaLnBrk="1" fontAlgn="auto" latinLnBrk="0" hangingPunct="1">
              <a:spcBef>
                <a:spcPts val="1000"/>
              </a:spcBef>
              <a:spcAft>
                <a:spcPts val="800"/>
              </a:spcAft>
              <a:buClrTx/>
              <a:buSzTx/>
              <a:buNone/>
              <a:tabLst>
                <a:tab pos="457200" algn="l"/>
              </a:tabLst>
              <a:defRPr/>
            </a:pPr>
            <a:r>
              <a:rPr lang="en-CA" sz="2000" b="1" kern="0" dirty="0">
                <a:solidFill>
                  <a:prstClr val="black"/>
                </a:solidFill>
                <a:ea typeface="Times New Roman" panose="02020603050405020304" pitchFamily="18" charset="0"/>
                <a:cs typeface="Times New Roman" panose="02020603050405020304" pitchFamily="18" charset="0"/>
              </a:rPr>
              <a:t>8. </a:t>
            </a: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Attach 50 mL Syringe to Pall® Syringe Filter</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Open the blister package of the Pall® syringe filter </a:t>
            </a:r>
            <a:r>
              <a:rPr lang="en-GB" sz="2000" kern="0" dirty="0">
                <a:solidFill>
                  <a:prstClr val="black"/>
                </a:solidFill>
                <a:ea typeface="Times New Roman" panose="02020603050405020304" pitchFamily="18" charset="0"/>
                <a:cs typeface="Times New Roman" panose="02020603050405020304" pitchFamily="18" charset="0"/>
              </a:rPr>
              <a:t>&amp; </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screw a new 50 mL syringe onto it.</a:t>
            </a:r>
            <a:endParaRPr kumimoji="0" lang="en-CA" sz="20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endParaRPr>
          </a:p>
          <a:p>
            <a:pPr marL="0" marR="0" lvl="0" indent="0" algn="l" defTabSz="914400" rtl="0" eaLnBrk="1" fontAlgn="auto" latinLnBrk="0" hangingPunct="1">
              <a:spcBef>
                <a:spcPts val="1000"/>
              </a:spcBef>
              <a:spcAft>
                <a:spcPts val="800"/>
              </a:spcAft>
              <a:buClrTx/>
              <a:buSzTx/>
              <a:buNone/>
              <a:tabLst>
                <a:tab pos="457200" algn="l"/>
              </a:tabLst>
              <a:defRPr/>
            </a:pPr>
            <a:r>
              <a:rPr lang="en-CA" sz="2000" b="1" kern="0" dirty="0">
                <a:solidFill>
                  <a:prstClr val="black"/>
                </a:solidFill>
                <a:ea typeface="Times New Roman" panose="02020603050405020304" pitchFamily="18" charset="0"/>
                <a:cs typeface="Times New Roman" panose="02020603050405020304" pitchFamily="18" charset="0"/>
              </a:rPr>
              <a:t>9. </a:t>
            </a:r>
            <a:r>
              <a:rPr kumimoji="0" lang="en-CA"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Connect the Pall® Syringe Filter &amp; the Mini-Spike® Dispensing Pin (on the RiaSTAP® bottle)</a:t>
            </a: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b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CA"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Screw the Pall® syringe filter, with the syringe attached, onto the Mini-Spike®</a:t>
            </a: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dispensing pin that was inserted into the RiaSTAP® bottle.</a:t>
            </a:r>
          </a:p>
          <a:p>
            <a:pPr marL="0" marR="0" lvl="0" indent="0" algn="l" defTabSz="914400" rtl="0" eaLnBrk="1" fontAlgn="auto" latinLnBrk="0" hangingPunct="1">
              <a:spcBef>
                <a:spcPts val="1000"/>
              </a:spcBef>
              <a:spcAft>
                <a:spcPts val="800"/>
              </a:spcAft>
              <a:buClrTx/>
              <a:buSzTx/>
              <a:buNone/>
              <a:tabLst>
                <a:tab pos="457200" algn="l"/>
              </a:tabLst>
              <a:defRPr/>
            </a:pPr>
            <a:r>
              <a:rPr lang="en-GB" sz="2000" b="1" kern="0" dirty="0">
                <a:solidFill>
                  <a:prstClr val="black"/>
                </a:solidFill>
                <a:ea typeface="Times New Roman" panose="02020603050405020304" pitchFamily="18" charset="0"/>
                <a:cs typeface="Times New Roman" panose="02020603050405020304" pitchFamily="18" charset="0"/>
              </a:rPr>
              <a:t>10. </a:t>
            </a:r>
            <a:r>
              <a:rPr kumimoji="0" lang="en-GB"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Withdraw RiaSTAP</a:t>
            </a: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r>
              <a:rPr kumimoji="0" lang="en-GB"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&amp; Prepare for Administration: </a:t>
            </a:r>
            <a:br>
              <a:rPr kumimoji="0" lang="en-GB" sz="20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b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Invert </a:t>
            </a:r>
            <a:r>
              <a:rPr lang="en-GB" sz="2000" kern="0" dirty="0">
                <a:solidFill>
                  <a:prstClr val="black"/>
                </a:solidFill>
                <a:ea typeface="Times New Roman" panose="02020603050405020304" pitchFamily="18" charset="0"/>
                <a:cs typeface="Times New Roman" panose="02020603050405020304" pitchFamily="18" charset="0"/>
              </a:rPr>
              <a:t>&amp;</a:t>
            </a: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withdraw the reconstituted RiaSTAP® through the filter into the syringe. Transfer to sterile administration bag, visually inspect, </a:t>
            </a:r>
            <a:r>
              <a:rPr lang="en-GB" sz="2000" kern="0" dirty="0">
                <a:solidFill>
                  <a:prstClr val="black"/>
                </a:solidFill>
                <a:ea typeface="Times New Roman" panose="02020603050405020304" pitchFamily="18" charset="0"/>
                <a:cs typeface="Times New Roman" panose="02020603050405020304" pitchFamily="18" charset="0"/>
              </a:rPr>
              <a:t>&amp;</a:t>
            </a:r>
            <a:r>
              <a:rPr kumimoji="0" lang="en-GB" sz="20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label the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D680268E-B499-1660-1812-A3AAB7DA4D35}"/>
              </a:ext>
            </a:extLst>
          </p:cNvPr>
          <p:cNvSpPr>
            <a:spLocks noGrp="1"/>
          </p:cNvSpPr>
          <p:nvPr>
            <p:ph type="title"/>
          </p:nvPr>
        </p:nvSpPr>
        <p:spPr>
          <a:xfrm>
            <a:off x="930336" y="34925"/>
            <a:ext cx="10515600" cy="1325563"/>
          </a:xfrm>
        </p:spPr>
        <p:txBody>
          <a:bodyPr>
            <a:normAutofit/>
          </a:bodyPr>
          <a:lstStyle/>
          <a:p>
            <a:r>
              <a:rPr lang="en-CA" sz="2400" b="1" dirty="0"/>
              <a:t>Product Learning Module 2: FC - RiaSTAP® Reconstitution Summary Steps 7 to 10 </a:t>
            </a:r>
          </a:p>
        </p:txBody>
      </p:sp>
    </p:spTree>
    <p:extLst>
      <p:ext uri="{BB962C8B-B14F-4D97-AF65-F5344CB8AC3E}">
        <p14:creationId xmlns:p14="http://schemas.microsoft.com/office/powerpoint/2010/main" val="1887516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87292"/>
            <a:ext cx="10515600" cy="1325563"/>
          </a:xfrm>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838200" y="1732377"/>
            <a:ext cx="10800000" cy="493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Administration Notes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RiaSTAP</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is available as 1 g per bottle. Carefully review the prescriber’s order. More than 1 bottle may be required to provide the dose that was ordered. As required, reconstituted RiaSTAP® from additional bottles may be added to the same sterile administration bag (pooled).</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Following reconstitution, RiaSTAP®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should be used immediately.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RiaSTAP® is stable for 8 hours after reconstitution when stored at room temperature (+20°C to 25°C) and should be administered within this time period.</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Reconstituted solution is colourless and clear to slightly opalescent. Do not administer if cloudy or particles are observed.</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Administer at room temperature. </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Do not further dilute in any IV solutions. Do not mix with any other medicinal products.</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RiaSTAP® is compatible with 0.9 % sodium chloride (NaCl).</a:t>
            </a:r>
          </a:p>
          <a:p>
            <a:pPr marL="230400" marR="0" lvl="0" indent="-2304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809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78979"/>
            <a:ext cx="10515600" cy="1325563"/>
          </a:xfrm>
        </p:spPr>
        <p:txBody>
          <a:bodyPr>
            <a:normAutofit/>
          </a:bodyPr>
          <a:lstStyle/>
          <a:p>
            <a:r>
              <a:rPr lang="en-CA" sz="2400" b="1" dirty="0"/>
              <a:t>Product Learning Module 2: FC - </a:t>
            </a:r>
            <a:r>
              <a:rPr kumimoji="0" lang="en-CA" sz="2400" b="1" u="none" strike="noStrike" kern="1200" cap="none" spc="0" normalizeH="0" baseline="0" noProof="0" dirty="0">
                <a:ln>
                  <a:noFill/>
                </a:ln>
                <a:solidFill>
                  <a:prstClr val="black"/>
                </a:solidFill>
                <a:effectLst/>
                <a:uLnTx/>
                <a:uFillTx/>
                <a:ea typeface="+mj-ea"/>
                <a:cs typeface="+mj-cs"/>
              </a:rPr>
              <a:t>RiaSTAP®</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6000" y="1704541"/>
            <a:ext cx="10800000" cy="3510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Administration Notes (2) </a:t>
            </a:r>
            <a:endParaRPr kumimoji="0" lang="en-CA" sz="2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Administer only intravenously via a separate injection/infusion line. For infusion, use a standard IV infusion set (has been filtered as part of reconstitution procedure).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Flush the IV site with 0.9 % NaCl flush syringe prior to and following administration.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Monitoring the patient’s fibrinogen level before and during treatment is recommended.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Indication / Rate </a:t>
            </a:r>
          </a:p>
          <a:p>
            <a:pPr marL="685800" marR="0" lvl="1" indent="-228600" algn="l" defTabSz="914400" rtl="0" eaLnBrk="1" fontAlgn="auto" latinLnBrk="0" hangingPunct="1">
              <a:lnSpc>
                <a:spcPct val="90000"/>
              </a:lnSpc>
              <a:spcBef>
                <a:spcPts val="1000"/>
              </a:spcBef>
              <a:spcAft>
                <a:spcPts val="0"/>
              </a:spcAft>
              <a:buClrTx/>
              <a:buSzPct val="75000"/>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Congenital Afibrinogenemia and Hypofibrinogenemia</a:t>
            </a:r>
          </a:p>
          <a:p>
            <a:pPr marL="685800" marR="0" lvl="1" indent="-228600" algn="l" defTabSz="914400" rtl="0" eaLnBrk="1" fontAlgn="auto" latinLnBrk="0" hangingPunct="1">
              <a:lnSpc>
                <a:spcPct val="90000"/>
              </a:lnSpc>
              <a:spcBef>
                <a:spcPts val="1000"/>
              </a:spcBef>
              <a:spcAft>
                <a:spcPts val="0"/>
              </a:spcAft>
              <a:buClrTx/>
              <a:buSzPct val="75000"/>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Recommended </a:t>
            </a:r>
            <a:r>
              <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rPr>
              <a:t>maximum</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rate 5 mL per minute (300 mL/hour)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241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BA0E5-212E-B5C0-47CB-10217DD0D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CD39D-0858-02E0-4E31-6BEC7386927B}"/>
              </a:ext>
            </a:extLst>
          </p:cNvPr>
          <p:cNvSpPr>
            <a:spLocks noGrp="1"/>
          </p:cNvSpPr>
          <p:nvPr>
            <p:ph type="ctrTitle"/>
          </p:nvPr>
        </p:nvSpPr>
        <p:spPr>
          <a:xfrm>
            <a:off x="1524000" y="2259000"/>
            <a:ext cx="9144000" cy="2340000"/>
          </a:xfrm>
        </p:spPr>
        <p:txBody>
          <a:bodyPr/>
          <a:lstStyle/>
          <a:p>
            <a:r>
              <a:rPr lang="en-CA" dirty="0">
                <a:latin typeface="Calibri Light" panose="020F0302020204030204" pitchFamily="34" charset="0"/>
                <a:ea typeface="Calibri Light" panose="020F0302020204030204" pitchFamily="34" charset="0"/>
                <a:cs typeface="Calibri Light" panose="020F0302020204030204" pitchFamily="34" charset="0"/>
              </a:rPr>
              <a:t>Beriplex® Reconstitution</a:t>
            </a:r>
            <a:br>
              <a:rPr lang="en-CA" dirty="0">
                <a:latin typeface="Calibri Light" panose="020F0302020204030204" pitchFamily="34" charset="0"/>
                <a:ea typeface="Calibri Light" panose="020F0302020204030204" pitchFamily="34" charset="0"/>
                <a:cs typeface="Calibri Light" panose="020F0302020204030204" pitchFamily="34" charset="0"/>
              </a:rPr>
            </a:br>
            <a:endParaRPr lang="en-CA"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94168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842010" y="1458000"/>
            <a:ext cx="10515600" cy="5400000"/>
          </a:xfrm>
        </p:spPr>
        <p:txBody>
          <a:bodyPr>
            <a:noAutofit/>
          </a:bodyPr>
          <a:lstStyle/>
          <a:p>
            <a:pPr marL="230400" marR="0" lvl="0" indent="-230400" algn="l" defTabSz="914400" rtl="0" eaLnBrk="1" fontAlgn="auto" latinLnBrk="0" hangingPunct="1">
              <a:lnSpc>
                <a:spcPct val="90000"/>
              </a:lnSpc>
              <a:spcBef>
                <a:spcPts val="1000"/>
              </a:spcBef>
              <a:buClrTx/>
              <a:buSzTx/>
              <a:buFont typeface="Arial" panose="020B0604020202020204" pitchFamily="34" charset="0"/>
              <a:buNone/>
              <a:tabLst/>
              <a:defRPr/>
            </a:pPr>
            <a:r>
              <a:rPr kumimoji="0" lang="en-CA" sz="2000" b="1" i="1" u="none" strike="noStrike" kern="1200" cap="none" spc="0" normalizeH="0" baseline="0" noProof="0" dirty="0">
                <a:ln>
                  <a:noFill/>
                </a:ln>
                <a:solidFill>
                  <a:prstClr val="white">
                    <a:lumMod val="50000"/>
                  </a:prstClr>
                </a:solidFill>
                <a:effectLst/>
                <a:uLnTx/>
                <a:uFillTx/>
                <a:ea typeface="+mn-ea"/>
                <a:cs typeface="+mn-cs"/>
              </a:rPr>
              <a:t>REMINDER: Only reconstitute when ready to administer.</a:t>
            </a:r>
          </a:p>
          <a:p>
            <a:pPr marL="230400" indent="-230400"/>
            <a:r>
              <a:rPr lang="en-CA" sz="2000" dirty="0"/>
              <a:t>Beriplex®</a:t>
            </a:r>
            <a:r>
              <a:rPr lang="en-CA" sz="2000" i="1" dirty="0"/>
              <a:t> </a:t>
            </a:r>
            <a:r>
              <a:rPr lang="en-CA" sz="2000" dirty="0"/>
              <a:t>is available as </a:t>
            </a:r>
            <a:r>
              <a:rPr lang="en-GB" sz="2000" dirty="0">
                <a:solidFill>
                  <a:srgbClr val="FF0000"/>
                </a:solidFill>
              </a:rPr>
              <a:t>500 IU </a:t>
            </a:r>
            <a:r>
              <a:rPr lang="en-GB" sz="2000" dirty="0"/>
              <a:t>in </a:t>
            </a:r>
            <a:r>
              <a:rPr lang="en-GB" sz="2000" dirty="0">
                <a:solidFill>
                  <a:srgbClr val="FF0000"/>
                </a:solidFill>
              </a:rPr>
              <a:t>20 mL </a:t>
            </a:r>
            <a:r>
              <a:rPr lang="en-GB" sz="2000" dirty="0"/>
              <a:t>bottle/vial and </a:t>
            </a:r>
            <a:r>
              <a:rPr lang="en-GB" sz="2000" dirty="0">
                <a:solidFill>
                  <a:srgbClr val="FF0000"/>
                </a:solidFill>
              </a:rPr>
              <a:t>1000 IU</a:t>
            </a:r>
            <a:r>
              <a:rPr lang="en-GB" sz="2000" dirty="0"/>
              <a:t> in </a:t>
            </a:r>
            <a:r>
              <a:rPr lang="en-GB" sz="2000" dirty="0">
                <a:solidFill>
                  <a:srgbClr val="FF0000"/>
                </a:solidFill>
              </a:rPr>
              <a:t>40 mL</a:t>
            </a:r>
            <a:r>
              <a:rPr lang="en-GB" sz="2000" dirty="0"/>
              <a:t> bottle/vial; reconstituted with 20 mL and 40 mL, respectively, of solvent (water for injection, WFI).</a:t>
            </a:r>
          </a:p>
          <a:p>
            <a:pPr marL="230400" indent="-230400"/>
            <a:r>
              <a:rPr lang="en-GB" sz="2000" dirty="0"/>
              <a:t>Use appropriate </a:t>
            </a:r>
            <a:r>
              <a:rPr lang="en-GB" sz="2000" u="sng" dirty="0"/>
              <a:t>aseptic technique.</a:t>
            </a:r>
          </a:p>
          <a:p>
            <a:pPr marL="230400" indent="-230400"/>
            <a:r>
              <a:rPr lang="en-GB" sz="2000" dirty="0"/>
              <a:t>Single use only. </a:t>
            </a:r>
          </a:p>
          <a:p>
            <a:pPr marL="230400" indent="-230400"/>
            <a:r>
              <a:rPr lang="en-GB" sz="2000" dirty="0"/>
              <a:t>TML will provide product label(s) and kit(s) containing: </a:t>
            </a:r>
            <a:br>
              <a:rPr lang="en-GB" sz="2000" dirty="0"/>
            </a:br>
            <a:r>
              <a:rPr lang="en-GB" sz="2000" dirty="0"/>
              <a:t>solvent bottle (WFI), </a:t>
            </a:r>
            <a:r>
              <a:rPr lang="en-CA" sz="2000" dirty="0"/>
              <a:t>Beriplex®</a:t>
            </a:r>
            <a:r>
              <a:rPr lang="en-GB" sz="2000" dirty="0"/>
              <a:t> powder bottle, </a:t>
            </a:r>
            <a:r>
              <a:rPr kumimoji="0" lang="en-GB" sz="2000" b="0" i="0" u="none" strike="noStrike" kern="1200" cap="none" spc="0" normalizeH="0" baseline="0" noProof="0" dirty="0">
                <a:ln>
                  <a:noFill/>
                </a:ln>
                <a:solidFill>
                  <a:prstClr val="black"/>
                </a:solidFill>
                <a:effectLst/>
                <a:uLnTx/>
                <a:uFillTx/>
                <a:ea typeface="+mn-ea"/>
                <a:cs typeface="+mn-cs"/>
              </a:rPr>
              <a:t>Mix2Vial™ transfer set</a:t>
            </a:r>
            <a:r>
              <a:rPr lang="en-GB" sz="2000" dirty="0"/>
              <a:t>. </a:t>
            </a:r>
            <a:br>
              <a:rPr lang="en-GB" sz="2200" dirty="0"/>
            </a:br>
            <a:br>
              <a:rPr lang="en-GB" sz="2200" dirty="0"/>
            </a:br>
            <a:endParaRPr lang="en-GB" sz="2200" dirty="0"/>
          </a:p>
          <a:p>
            <a:pPr marL="0" indent="0">
              <a:buNone/>
            </a:pPr>
            <a:endParaRPr lang="en-GB" sz="2200" dirty="0"/>
          </a:p>
          <a:p>
            <a:pPr marL="0" indent="0">
              <a:buNone/>
            </a:pPr>
            <a:endParaRPr lang="en-GB" sz="2200" dirty="0"/>
          </a:p>
          <a:p>
            <a:pPr marL="0" indent="0">
              <a:buNone/>
            </a:pPr>
            <a:endParaRPr lang="en-GB" sz="2200" dirty="0"/>
          </a:p>
          <a:p>
            <a:r>
              <a:rPr lang="en-GB" sz="2000" dirty="0"/>
              <a:t>Also required: alcohol swabs, syringes (appropriate size, depending on dose), transfer needles, sterile administration bag.</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58</a:t>
            </a:fld>
            <a:endParaRPr lang="en-CA" dirty="0"/>
          </a:p>
        </p:txBody>
      </p:sp>
      <p:pic>
        <p:nvPicPr>
          <p:cNvPr id="8" name="Picture 7">
            <a:extLst>
              <a:ext uri="{FF2B5EF4-FFF2-40B4-BE49-F238E27FC236}">
                <a16:creationId xmlns:a16="http://schemas.microsoft.com/office/drawing/2014/main" id="{C7459812-89E9-C0E4-43A2-4DD82D0A2813}"/>
              </a:ext>
            </a:extLst>
          </p:cNvPr>
          <p:cNvPicPr>
            <a:picLocks noChangeAspect="1"/>
          </p:cNvPicPr>
          <p:nvPr/>
        </p:nvPicPr>
        <p:blipFill>
          <a:blip r:embed="rId2"/>
          <a:stretch>
            <a:fillRect/>
          </a:stretch>
        </p:blipFill>
        <p:spPr>
          <a:xfrm>
            <a:off x="6092189" y="3425189"/>
            <a:ext cx="7621" cy="7621"/>
          </a:xfrm>
          <a:prstGeom prst="rect">
            <a:avLst/>
          </a:prstGeom>
        </p:spPr>
      </p:pic>
      <p:pic>
        <p:nvPicPr>
          <p:cNvPr id="6" name="Picture 5" descr="A group of vials with a label&#10;&#10;Description automatically generated">
            <a:extLst>
              <a:ext uri="{FF2B5EF4-FFF2-40B4-BE49-F238E27FC236}">
                <a16:creationId xmlns:a16="http://schemas.microsoft.com/office/drawing/2014/main" id="{23F8F53F-C858-E7B7-564C-9A7FAE107EE8}"/>
              </a:ext>
            </a:extLst>
          </p:cNvPr>
          <p:cNvPicPr>
            <a:picLocks noChangeAspect="1"/>
          </p:cNvPicPr>
          <p:nvPr/>
        </p:nvPicPr>
        <p:blipFill rotWithShape="1">
          <a:blip r:embed="rId3">
            <a:extLst>
              <a:ext uri="{28A0092B-C50C-407E-A947-70E740481C1C}">
                <a14:useLocalDpi xmlns:a14="http://schemas.microsoft.com/office/drawing/2010/main" val="0"/>
              </a:ext>
            </a:extLst>
          </a:blip>
          <a:srcRect b="4123"/>
          <a:stretch/>
        </p:blipFill>
        <p:spPr>
          <a:xfrm>
            <a:off x="1171705" y="4046649"/>
            <a:ext cx="3284303" cy="1800000"/>
          </a:xfrm>
          <a:prstGeom prst="rect">
            <a:avLst/>
          </a:prstGeom>
          <a:ln>
            <a:noFill/>
          </a:ln>
        </p:spPr>
      </p:pic>
      <p:sp>
        <p:nvSpPr>
          <p:cNvPr id="10" name="Title 1">
            <a:extLst>
              <a:ext uri="{FF2B5EF4-FFF2-40B4-BE49-F238E27FC236}">
                <a16:creationId xmlns:a16="http://schemas.microsoft.com/office/drawing/2014/main" id="{E7BFB42E-4E9E-10C8-E489-548C2E4DFD68}"/>
              </a:ext>
            </a:extLst>
          </p:cNvPr>
          <p:cNvSpPr>
            <a:spLocks noGrp="1"/>
          </p:cNvSpPr>
          <p:nvPr>
            <p:ph type="title"/>
          </p:nvPr>
        </p:nvSpPr>
        <p:spPr>
          <a:xfrm>
            <a:off x="838200" y="365125"/>
            <a:ext cx="10515600" cy="1325563"/>
          </a:xfrm>
        </p:spPr>
        <p:txBody>
          <a:bodyPr>
            <a:normAutofit/>
          </a:bodyPr>
          <a:lstStyle/>
          <a:p>
            <a:r>
              <a:rPr lang="en-CA" sz="2400" b="1" dirty="0"/>
              <a:t>Product Learning Module 3: PCC - Beriplex® </a:t>
            </a:r>
          </a:p>
        </p:txBody>
      </p:sp>
    </p:spTree>
    <p:extLst>
      <p:ext uri="{BB962C8B-B14F-4D97-AF65-F5344CB8AC3E}">
        <p14:creationId xmlns:p14="http://schemas.microsoft.com/office/powerpoint/2010/main" val="4090327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3: PCC - Beriplex® </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59</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08187" y="1734344"/>
            <a:ext cx="7920000" cy="3389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2400" b="1" i="0" u="none" strike="noStrike" kern="1200" cap="none" spc="0" normalizeH="0" baseline="0" noProof="0" dirty="0">
                <a:ln>
                  <a:noFill/>
                </a:ln>
                <a:solidFill>
                  <a:prstClr val="black"/>
                </a:solidFill>
                <a:effectLst/>
                <a:uLnTx/>
                <a:uFillTx/>
                <a:ea typeface="+mn-ea"/>
                <a:cs typeface="+mn-cs"/>
              </a:rPr>
              <a:t>Step 1 </a:t>
            </a:r>
            <a:br>
              <a:rPr kumimoji="0" lang="en-GB" sz="2400" b="1" i="0" u="none" strike="noStrike" kern="1200" cap="none" spc="0" normalizeH="0" baseline="0" noProof="0" dirty="0">
                <a:ln>
                  <a:noFill/>
                </a:ln>
                <a:solidFill>
                  <a:prstClr val="black"/>
                </a:solidFill>
                <a:effectLst/>
                <a:uLnTx/>
                <a:uFillTx/>
                <a:ea typeface="+mn-ea"/>
                <a:cs typeface="+mn-cs"/>
              </a:rPr>
            </a:br>
            <a:r>
              <a:rPr kumimoji="0" lang="en-GB" sz="2400" b="1" i="0" u="none" strike="noStrike" kern="1200" cap="none" spc="0" normalizeH="0" baseline="0" noProof="0" dirty="0">
                <a:ln>
                  <a:noFill/>
                </a:ln>
                <a:solidFill>
                  <a:prstClr val="black"/>
                </a:solidFill>
                <a:effectLst/>
                <a:uLnTx/>
                <a:uFillTx/>
                <a:ea typeface="+mn-ea"/>
                <a:cs typeface="+mn-cs"/>
              </a:rPr>
              <a:t>Check</a:t>
            </a:r>
            <a:r>
              <a:rPr kumimoji="0" lang="en-GB" sz="2400" b="1" i="0" u="none" strike="noStrike" kern="1200" cap="none" spc="0" normalizeH="0" baseline="0" noProof="0" dirty="0">
                <a:ln>
                  <a:noFill/>
                </a:ln>
                <a:effectLst/>
                <a:uLnTx/>
                <a:uFillTx/>
                <a:ea typeface="+mn-ea"/>
                <a:cs typeface="+mn-cs"/>
              </a:rPr>
              <a:t> Date </a:t>
            </a:r>
            <a:r>
              <a:rPr kumimoji="0" lang="en-GB" sz="2400" b="1" i="0" u="none" strike="noStrike" kern="1200" cap="none" spc="0" normalizeH="0" baseline="0" noProof="0" dirty="0">
                <a:ln>
                  <a:noFill/>
                </a:ln>
                <a:solidFill>
                  <a:prstClr val="black"/>
                </a:solidFill>
                <a:effectLst/>
                <a:uLnTx/>
                <a:uFillTx/>
                <a:ea typeface="+mn-ea"/>
                <a:cs typeface="+mn-cs"/>
              </a:rPr>
              <a:t>Expiry &amp; Temperature</a:t>
            </a:r>
            <a:br>
              <a:rPr kumimoji="0" lang="en-GB" sz="2400" b="1" i="0" u="none" strike="noStrike" kern="1200" cap="none" spc="0" normalizeH="0" baseline="0" noProof="0" dirty="0">
                <a:ln>
                  <a:noFill/>
                </a:ln>
                <a:solidFill>
                  <a:prstClr val="black"/>
                </a:solidFill>
                <a:effectLst/>
                <a:uLnTx/>
                <a:uFillTx/>
                <a:ea typeface="+mn-ea"/>
                <a:cs typeface="+mn-cs"/>
              </a:rPr>
            </a:br>
            <a:endParaRPr kumimoji="0" lang="en-GB" sz="2400" b="1" i="0" u="none" strike="noStrike" kern="1200" cap="none" spc="0" normalizeH="0" baseline="0" noProof="0" dirty="0">
              <a:ln>
                <a:noFill/>
              </a:ln>
              <a:solidFill>
                <a:prstClr val="black"/>
              </a:solidFill>
              <a:effectLst/>
              <a:uLnTx/>
              <a:uFillTx/>
              <a:ea typeface="+mn-ea"/>
              <a:cs typeface="+mn-cs"/>
            </a:endParaRPr>
          </a:p>
          <a:p>
            <a:pPr>
              <a:defRPr/>
            </a:pPr>
            <a:r>
              <a:rPr kumimoji="0" lang="en-GB" sz="2000" b="0" i="0" u="none" strike="noStrike" kern="1200" cap="none" spc="0" normalizeH="0" baseline="0" noProof="0" dirty="0">
                <a:ln>
                  <a:noFill/>
                </a:ln>
                <a:solidFill>
                  <a:prstClr val="black"/>
                </a:solidFill>
                <a:effectLst/>
                <a:uLnTx/>
                <a:uFillTx/>
                <a:ea typeface="+mn-ea"/>
                <a:cs typeface="+mn-cs"/>
              </a:rPr>
              <a:t>Verify product expiry date (on the kit packaging and the bottles) is acceptable.</a:t>
            </a:r>
          </a:p>
          <a:p>
            <a:pPr>
              <a:defRPr/>
            </a:pPr>
            <a:r>
              <a:rPr kumimoji="0" lang="en-GB" sz="2000" b="0" i="0" u="none" strike="noStrike" kern="1200" cap="none" spc="0" normalizeH="0" baseline="0" noProof="0" dirty="0">
                <a:ln>
                  <a:noFill/>
                </a:ln>
                <a:solidFill>
                  <a:prstClr val="black"/>
                </a:solidFill>
                <a:effectLst/>
                <a:uLnTx/>
                <a:uFillTx/>
                <a:ea typeface="+mn-ea"/>
                <a:cs typeface="+mn-cs"/>
              </a:rPr>
              <a:t>Ensure the bottles of both the solvent (water for injection, WFI) and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the powder are at room temperature. </a:t>
            </a:r>
          </a:p>
          <a:p>
            <a:pPr>
              <a:defRPr/>
            </a:pPr>
            <a:r>
              <a:rPr kumimoji="0" lang="en-GB" sz="2000" b="0" i="0" u="none" strike="noStrike" kern="1200" cap="none" spc="0" normalizeH="0" baseline="0" noProof="0" dirty="0">
                <a:ln>
                  <a:noFill/>
                </a:ln>
                <a:solidFill>
                  <a:prstClr val="black"/>
                </a:solidFill>
                <a:effectLst/>
                <a:uLnTx/>
                <a:uFillTx/>
                <a:ea typeface="+mn-ea"/>
                <a:cs typeface="+mn-cs"/>
              </a:rPr>
              <a:t>During reconstitution, </a:t>
            </a:r>
            <a:r>
              <a:rPr lang="en-GB" sz="2000" dirty="0">
                <a:solidFill>
                  <a:prstClr val="black"/>
                </a:solidFill>
              </a:rPr>
              <a:t>room</a:t>
            </a:r>
            <a:r>
              <a:rPr kumimoji="0" lang="en-GB" sz="2000" b="0" i="0" u="none" strike="noStrike" kern="1200" cap="none" spc="0" normalizeH="0" baseline="0" noProof="0" dirty="0">
                <a:ln>
                  <a:noFill/>
                </a:ln>
                <a:solidFill>
                  <a:prstClr val="black"/>
                </a:solidFill>
                <a:effectLst/>
                <a:uLnTx/>
                <a:uFillTx/>
                <a:ea typeface="+mn-ea"/>
                <a:cs typeface="+mn-cs"/>
              </a:rPr>
              <a:t> temperature should be maintained. </a:t>
            </a:r>
          </a:p>
          <a:p>
            <a:pPr>
              <a:defRPr/>
            </a:pPr>
            <a:r>
              <a:rPr kumimoji="0" lang="en-GB" sz="2000" b="0" i="0" u="none" strike="noStrike" kern="1200" cap="none" spc="0" normalizeH="0" baseline="0" noProof="0" dirty="0">
                <a:ln>
                  <a:noFill/>
                </a:ln>
                <a:solidFill>
                  <a:prstClr val="black"/>
                </a:solidFill>
                <a:effectLst/>
                <a:uLnTx/>
                <a:uFillTx/>
                <a:ea typeface="+mn-ea"/>
                <a:cs typeface="+mn-cs"/>
              </a:rPr>
              <a:t>Room temperature augments the product powder dissolving.</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400" b="0" i="0" u="none" strike="noStrike" kern="1200" cap="none" spc="0" normalizeH="0" baseline="0" noProof="0" dirty="0">
              <a:ln>
                <a:noFill/>
              </a:ln>
              <a:solidFill>
                <a:prstClr val="black"/>
              </a:solidFill>
              <a:effectLst/>
              <a:uLnTx/>
              <a:uFillTx/>
              <a:ea typeface="+mn-ea"/>
              <a:cs typeface="+mn-cs"/>
            </a:endParaRPr>
          </a:p>
          <a:p>
            <a:endParaRPr lang="en-CA" dirty="0"/>
          </a:p>
        </p:txBody>
      </p:sp>
      <p:pic>
        <p:nvPicPr>
          <p:cNvPr id="4" name="Picture 3">
            <a:extLst>
              <a:ext uri="{FF2B5EF4-FFF2-40B4-BE49-F238E27FC236}">
                <a16:creationId xmlns:a16="http://schemas.microsoft.com/office/drawing/2014/main" id="{7E037205-79F0-5F4D-2276-B24C166AC53E}"/>
              </a:ext>
            </a:extLst>
          </p:cNvPr>
          <p:cNvPicPr>
            <a:picLocks noChangeAspect="1"/>
          </p:cNvPicPr>
          <p:nvPr/>
        </p:nvPicPr>
        <p:blipFill rotWithShape="1">
          <a:blip r:embed="rId2"/>
          <a:srcRect l="2735" t="2724" r="40127" b="2707"/>
          <a:stretch/>
        </p:blipFill>
        <p:spPr>
          <a:xfrm>
            <a:off x="8703813" y="2460318"/>
            <a:ext cx="2880000" cy="2619682"/>
          </a:xfrm>
          <a:prstGeom prst="rect">
            <a:avLst/>
          </a:prstGeom>
          <a:ln>
            <a:noFill/>
          </a:ln>
        </p:spPr>
      </p:pic>
    </p:spTree>
    <p:extLst>
      <p:ext uri="{BB962C8B-B14F-4D97-AF65-F5344CB8AC3E}">
        <p14:creationId xmlns:p14="http://schemas.microsoft.com/office/powerpoint/2010/main" val="67432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0"/>
            <a:ext cx="10515600" cy="1325563"/>
          </a:xfrm>
        </p:spPr>
        <p:txBody>
          <a:bodyPr>
            <a:normAutofit/>
          </a:bodyPr>
          <a:lstStyle/>
          <a:p>
            <a:r>
              <a:rPr lang="en-CA" sz="2400" b="1" dirty="0"/>
              <a:t>Rationale for this learning: Canadian Transfusion Medicine Standards</a:t>
            </a:r>
            <a:br>
              <a:rPr lang="en-CA" sz="1400" b="1" dirty="0"/>
            </a:b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510822" y="1113797"/>
            <a:ext cx="5400000" cy="5003454"/>
          </a:xfrm>
        </p:spPr>
        <p:txBody>
          <a:bodyPr>
            <a:normAutofit fontScale="92500" lnSpcReduction="20000"/>
          </a:bodyPr>
          <a:lstStyle/>
          <a:p>
            <a:pPr marL="0" indent="0" algn="ctr">
              <a:lnSpc>
                <a:spcPct val="110000"/>
              </a:lnSpc>
              <a:buNone/>
            </a:pPr>
            <a:r>
              <a:rPr lang="en-CA" sz="1900" b="1" dirty="0"/>
              <a:t>Canadian Society for Transfusion Medicine </a:t>
            </a:r>
            <a:br>
              <a:rPr lang="en-CA" sz="1900" b="1" dirty="0"/>
            </a:br>
            <a:r>
              <a:rPr lang="en-CA" sz="1900" b="1" dirty="0"/>
              <a:t>Standards for Hospital Transfusion Services </a:t>
            </a:r>
            <a:br>
              <a:rPr lang="en-CA" sz="1900" b="1" dirty="0"/>
            </a:br>
            <a:r>
              <a:rPr lang="en-CA" sz="1900" b="1" dirty="0"/>
              <a:t>Version 5</a:t>
            </a:r>
            <a:br>
              <a:rPr lang="en-CA" sz="1900" dirty="0">
                <a:highlight>
                  <a:srgbClr val="FFFF00"/>
                </a:highlight>
              </a:rPr>
            </a:br>
            <a:endParaRPr lang="en-CA" sz="1900" dirty="0">
              <a:highlight>
                <a:srgbClr val="FFFF00"/>
              </a:highlight>
            </a:endParaRPr>
          </a:p>
          <a:p>
            <a:pPr marL="0" indent="0">
              <a:buNone/>
            </a:pPr>
            <a:endParaRPr lang="en-CA" sz="2200" dirty="0"/>
          </a:p>
          <a:p>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GB" sz="2000" b="0" i="0" u="none" strike="noStrike" baseline="0" dirty="0">
              <a:solidFill>
                <a:srgbClr val="000000"/>
              </a:solidFill>
            </a:endParaRPr>
          </a:p>
          <a:p>
            <a:pPr marL="0" indent="0">
              <a:lnSpc>
                <a:spcPct val="110000"/>
              </a:lnSpc>
              <a:buNone/>
            </a:pPr>
            <a:br>
              <a:rPr lang="en-GB" sz="1800" b="0" i="0" u="none" strike="noStrike" baseline="0" dirty="0">
                <a:solidFill>
                  <a:srgbClr val="000000"/>
                </a:solidFill>
              </a:rPr>
            </a:br>
            <a:r>
              <a:rPr lang="en-GB" sz="1600" b="0" i="0" u="none" strike="noStrike" baseline="0" dirty="0">
                <a:solidFill>
                  <a:srgbClr val="000000"/>
                </a:solidFill>
              </a:rPr>
              <a:t>    These standards are to be used by hospitals as a tool for the   </a:t>
            </a:r>
            <a:br>
              <a:rPr lang="en-GB" sz="1600" b="0" i="0" u="none" strike="noStrike" baseline="0" dirty="0">
                <a:solidFill>
                  <a:srgbClr val="000000"/>
                </a:solidFill>
              </a:rPr>
            </a:br>
            <a:r>
              <a:rPr lang="en-GB" sz="1600" b="0" i="0" u="none" strike="noStrike" baseline="0" dirty="0">
                <a:solidFill>
                  <a:srgbClr val="000000"/>
                </a:solidFill>
              </a:rPr>
              <a:t>    development of policies, processes and procedures. </a:t>
            </a:r>
            <a:br>
              <a:rPr lang="en-GB" sz="1600" b="0" i="0" u="none" strike="noStrike" baseline="0" dirty="0">
                <a:solidFill>
                  <a:srgbClr val="000000"/>
                </a:solidFill>
              </a:rPr>
            </a:br>
            <a:r>
              <a:rPr lang="en-GB" sz="1600" dirty="0">
                <a:solidFill>
                  <a:srgbClr val="000000"/>
                </a:solidFill>
              </a:rPr>
              <a:t>    </a:t>
            </a:r>
            <a:r>
              <a:rPr lang="en-GB" sz="1600" b="0" i="0" u="none" strike="noStrike" baseline="0" dirty="0">
                <a:solidFill>
                  <a:srgbClr val="000000"/>
                </a:solidFill>
              </a:rPr>
              <a:t>Transfusion Services must also meet all national, provincial or </a:t>
            </a:r>
            <a:br>
              <a:rPr lang="en-GB" sz="1600" b="0" i="0" u="none" strike="noStrike" baseline="0" dirty="0">
                <a:solidFill>
                  <a:srgbClr val="000000"/>
                </a:solidFill>
              </a:rPr>
            </a:br>
            <a:r>
              <a:rPr lang="en-GB" sz="1600" b="0" i="0" u="none" strike="noStrike" baseline="0" dirty="0">
                <a:solidFill>
                  <a:srgbClr val="000000"/>
                </a:solidFill>
              </a:rPr>
              <a:t>    territorial standards and/or regulations. </a:t>
            </a:r>
            <a:endParaRPr lang="en-CA" sz="16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6</a:t>
            </a:fld>
            <a:endParaRPr lang="en-CA" dirty="0"/>
          </a:p>
        </p:txBody>
      </p:sp>
      <p:sp>
        <p:nvSpPr>
          <p:cNvPr id="3" name="Content Placeholder 3">
            <a:extLst>
              <a:ext uri="{FF2B5EF4-FFF2-40B4-BE49-F238E27FC236}">
                <a16:creationId xmlns:a16="http://schemas.microsoft.com/office/drawing/2014/main" id="{7896B0CD-4D5B-FE40-686A-58944368C1EF}"/>
              </a:ext>
            </a:extLst>
          </p:cNvPr>
          <p:cNvSpPr txBox="1">
            <a:spLocks/>
          </p:cNvSpPr>
          <p:nvPr/>
        </p:nvSpPr>
        <p:spPr>
          <a:xfrm>
            <a:off x="6238200" y="863159"/>
            <a:ext cx="5400000" cy="513168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CA" sz="5000" b="1" dirty="0"/>
              <a:t>Canadian Society for Transfusion Medicine</a:t>
            </a:r>
            <a:br>
              <a:rPr lang="en-CA" sz="4000" dirty="0"/>
            </a:br>
            <a:endParaRPr lang="en-CA" sz="4000" dirty="0"/>
          </a:p>
          <a:p>
            <a:pPr>
              <a:lnSpc>
                <a:spcPct val="110000"/>
              </a:lnSpc>
            </a:pPr>
            <a:r>
              <a:rPr lang="en-CA" sz="4500" dirty="0"/>
              <a:t>2.14 “</a:t>
            </a:r>
            <a:r>
              <a:rPr lang="en-CA" sz="4500" i="1" dirty="0"/>
              <a:t>The transfusion service shall ensure there is a competency program for all medical, clinical and support staff involved in any transfusion related activity, including the preparation of blood components and blood products for administration. The evaluation shall be done following training and at a frequency defined by the facility. The program shall include:</a:t>
            </a:r>
            <a:br>
              <a:rPr lang="en-CA" sz="4500" i="1" dirty="0"/>
            </a:br>
            <a:r>
              <a:rPr lang="en-CA" sz="4500" i="1" dirty="0"/>
              <a:t>  a) evaluation of theoretical and practical knowledge</a:t>
            </a:r>
            <a:br>
              <a:rPr lang="en-CA" sz="4500" i="1" dirty="0"/>
            </a:br>
            <a:r>
              <a:rPr lang="en-CA" sz="4500" i="1" dirty="0"/>
              <a:t>  b) additional training when indicated.”</a:t>
            </a:r>
          </a:p>
          <a:p>
            <a:pPr>
              <a:lnSpc>
                <a:spcPct val="110000"/>
              </a:lnSpc>
            </a:pPr>
            <a:r>
              <a:rPr lang="en-CA" sz="4500" dirty="0"/>
              <a:t>5.6.9.1 </a:t>
            </a:r>
            <a:r>
              <a:rPr lang="en-CA" sz="4500" i="1" dirty="0"/>
              <a:t>“</a:t>
            </a:r>
            <a:r>
              <a:rPr lang="en-GB" sz="4500" i="1" dirty="0"/>
              <a:t>Reconstitution of blood products shall follow manufacturer’s recommendations.” </a:t>
            </a:r>
          </a:p>
          <a:p>
            <a:pPr>
              <a:lnSpc>
                <a:spcPct val="110000"/>
              </a:lnSpc>
            </a:pPr>
            <a:r>
              <a:rPr lang="en-GB" sz="4500" dirty="0"/>
              <a:t>5.6.9.2 </a:t>
            </a:r>
            <a:r>
              <a:rPr lang="en-GB" sz="4500" i="1" dirty="0"/>
              <a:t>“</a:t>
            </a:r>
            <a:r>
              <a:rPr lang="en-CA" sz="4500" i="1" dirty="0">
                <a:solidFill>
                  <a:srgbClr val="221F1F"/>
                </a:solidFill>
                <a:ea typeface="Calibri" panose="020F0502020204030204" pitchFamily="34" charset="0"/>
              </a:rPr>
              <a:t>A label shall be applied to reconstituted blood products prior to issue as indicated in 5.6.2 Labelling.”</a:t>
            </a:r>
            <a:endParaRPr lang="en-CA" sz="4500" i="1" dirty="0"/>
          </a:p>
          <a:p>
            <a:pPr>
              <a:lnSpc>
                <a:spcPct val="110000"/>
              </a:lnSpc>
            </a:pPr>
            <a:endParaRPr lang="en-CA" sz="4200" dirty="0"/>
          </a:p>
          <a:p>
            <a:endParaRPr lang="en-CA" dirty="0"/>
          </a:p>
          <a:p>
            <a:pPr marL="0" indent="0">
              <a:buFont typeface="Arial" panose="020B0604020202020204" pitchFamily="34" charset="0"/>
              <a:buNone/>
            </a:pPr>
            <a:endParaRPr lang="en-CA" dirty="0"/>
          </a:p>
        </p:txBody>
      </p:sp>
      <p:pic>
        <p:nvPicPr>
          <p:cNvPr id="6" name="Picture 5">
            <a:extLst>
              <a:ext uri="{FF2B5EF4-FFF2-40B4-BE49-F238E27FC236}">
                <a16:creationId xmlns:a16="http://schemas.microsoft.com/office/drawing/2014/main" id="{E1CD4D22-B0B0-97C4-7D82-627D55AC2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71" y="2091870"/>
            <a:ext cx="2238302" cy="2880000"/>
          </a:xfrm>
          <a:prstGeom prst="rect">
            <a:avLst/>
          </a:prstGeom>
        </p:spPr>
      </p:pic>
    </p:spTree>
    <p:extLst>
      <p:ext uri="{BB962C8B-B14F-4D97-AF65-F5344CB8AC3E}">
        <p14:creationId xmlns:p14="http://schemas.microsoft.com/office/powerpoint/2010/main" val="22728626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3: PCC - Beriplex® </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60</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718786"/>
            <a:ext cx="7920000" cy="289837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None/>
              <a:tabLst/>
              <a:defRPr/>
            </a:pPr>
            <a:r>
              <a:rPr kumimoji="0" lang="en-GB" sz="2400" b="1" i="0" u="none" strike="noStrike" kern="1200" cap="none" spc="0" normalizeH="0" baseline="0" noProof="0" dirty="0">
                <a:ln>
                  <a:noFill/>
                </a:ln>
                <a:solidFill>
                  <a:prstClr val="black"/>
                </a:solidFill>
                <a:effectLst/>
                <a:uLnTx/>
                <a:uFillTx/>
                <a:ea typeface="+mn-ea"/>
                <a:cs typeface="+mn-cs"/>
              </a:rPr>
              <a:t>Step 2 </a:t>
            </a:r>
            <a:br>
              <a:rPr kumimoji="0" lang="en-GB" sz="2400" b="1" i="0" u="none" strike="noStrike" kern="1200" cap="none" spc="0" normalizeH="0" baseline="0" noProof="0" dirty="0">
                <a:ln>
                  <a:noFill/>
                </a:ln>
                <a:solidFill>
                  <a:prstClr val="black"/>
                </a:solidFill>
                <a:effectLst/>
                <a:uLnTx/>
                <a:uFillTx/>
                <a:ea typeface="+mn-ea"/>
                <a:cs typeface="+mn-cs"/>
              </a:rPr>
            </a:br>
            <a:r>
              <a:rPr kumimoji="0" lang="en-GB" sz="2400" b="1" i="0" u="none" strike="noStrike" kern="1200" cap="none" spc="0" normalizeH="0" baseline="0" noProof="0" dirty="0">
                <a:ln>
                  <a:noFill/>
                </a:ln>
                <a:solidFill>
                  <a:prstClr val="black"/>
                </a:solidFill>
                <a:effectLst/>
                <a:uLnTx/>
                <a:uFillTx/>
                <a:ea typeface="+mn-ea"/>
                <a:cs typeface="+mn-cs"/>
              </a:rPr>
              <a:t>Remove Caps, Clean Rubber Stopper of Powder &amp; Solvent Bottles</a:t>
            </a:r>
            <a:br>
              <a:rPr kumimoji="0" lang="en-GB" sz="2200" b="1" i="0" u="none" strike="noStrike" kern="1200" cap="none" spc="0" normalizeH="0" baseline="0" noProof="0" dirty="0">
                <a:ln>
                  <a:noFill/>
                </a:ln>
                <a:solidFill>
                  <a:prstClr val="black"/>
                </a:solidFill>
                <a:effectLst/>
                <a:uLnTx/>
                <a:uFillTx/>
                <a:ea typeface="+mn-ea"/>
                <a:cs typeface="+mn-cs"/>
              </a:rPr>
            </a:br>
            <a:endParaRPr kumimoji="0" lang="en-GB" sz="2200" b="1" i="0" u="none" strike="noStrike" kern="1200" cap="none" spc="0" normalizeH="0" baseline="0" noProof="0" dirty="0">
              <a:ln>
                <a:noFill/>
              </a:ln>
              <a:solidFill>
                <a:prstClr val="black"/>
              </a:solidFill>
              <a:effectLst/>
              <a:uLnTx/>
              <a:uFillTx/>
              <a:ea typeface="+mn-ea"/>
              <a:cs typeface="+mn-cs"/>
            </a:endParaRPr>
          </a:p>
          <a:p>
            <a:pPr>
              <a:defRPr/>
            </a:pPr>
            <a:r>
              <a:rPr kumimoji="0" lang="en-GB" sz="2200" b="0" i="0" u="none" strike="noStrike" kern="1200" cap="none" spc="0" normalizeH="0" baseline="0" noProof="0" dirty="0">
                <a:ln>
                  <a:noFill/>
                </a:ln>
                <a:solidFill>
                  <a:prstClr val="black"/>
                </a:solidFill>
                <a:effectLst/>
                <a:uLnTx/>
                <a:uFillTx/>
                <a:ea typeface="+mn-ea"/>
                <a:cs typeface="+mn-cs"/>
              </a:rPr>
              <a:t>Remove the cap from both the </a:t>
            </a:r>
            <a:r>
              <a:rPr lang="en-GB" sz="2200" dirty="0">
                <a:solidFill>
                  <a:prstClr val="black"/>
                </a:solidFill>
              </a:rPr>
              <a:t>solvent (WFI)</a:t>
            </a:r>
            <a:r>
              <a:rPr kumimoji="0" lang="en-GB" sz="2200" b="0" i="0" u="none" strike="noStrike" kern="1200" cap="none" spc="0" normalizeH="0" baseline="0" noProof="0" dirty="0">
                <a:ln>
                  <a:noFill/>
                </a:ln>
                <a:solidFill>
                  <a:prstClr val="black"/>
                </a:solidFill>
                <a:effectLst/>
                <a:uLnTx/>
                <a:uFillTx/>
                <a:ea typeface="+mn-ea"/>
                <a:cs typeface="+mn-cs"/>
              </a:rPr>
              <a:t> and the powder bottles.</a:t>
            </a:r>
          </a:p>
          <a:p>
            <a:pPr>
              <a:defRPr/>
            </a:pPr>
            <a:r>
              <a:rPr kumimoji="0" lang="en-GB" sz="2200" b="0" i="0" u="none" strike="noStrike" kern="1200" cap="none" spc="0" normalizeH="0" baseline="0" noProof="0" dirty="0">
                <a:ln>
                  <a:noFill/>
                </a:ln>
                <a:solidFill>
                  <a:prstClr val="black"/>
                </a:solidFill>
                <a:effectLst/>
                <a:uLnTx/>
                <a:uFillTx/>
                <a:ea typeface="+mn-ea"/>
                <a:cs typeface="+mn-cs"/>
              </a:rPr>
              <a:t>Using a circular motion, </a:t>
            </a:r>
            <a:r>
              <a:rPr lang="en-GB" sz="2200" dirty="0">
                <a:solidFill>
                  <a:prstClr val="black"/>
                </a:solidFill>
              </a:rPr>
              <a:t>c</a:t>
            </a:r>
            <a:r>
              <a:rPr kumimoji="0" lang="en-GB" sz="2200" b="0" i="0" u="none" strike="noStrike" kern="1200" cap="none" spc="0" normalizeH="0" baseline="0" noProof="0" dirty="0">
                <a:ln>
                  <a:noFill/>
                </a:ln>
                <a:solidFill>
                  <a:prstClr val="black"/>
                </a:solidFill>
                <a:effectLst/>
                <a:uLnTx/>
                <a:uFillTx/>
                <a:ea typeface="+mn-ea"/>
                <a:cs typeface="+mn-cs"/>
              </a:rPr>
              <a:t>lean the exposed central part of the rubber stopper of both bottles with an alcohol swab.</a:t>
            </a:r>
          </a:p>
          <a:p>
            <a:pPr>
              <a:defRPr/>
            </a:pPr>
            <a:r>
              <a:rPr kumimoji="0" lang="en-GB" sz="2200" b="0" i="0" u="none" strike="noStrike" kern="1200" cap="none" spc="0" normalizeH="0" baseline="0" noProof="0" dirty="0">
                <a:ln>
                  <a:noFill/>
                </a:ln>
                <a:solidFill>
                  <a:prstClr val="black"/>
                </a:solidFill>
                <a:effectLst/>
                <a:uLnTx/>
                <a:uFillTx/>
                <a:ea typeface="+mn-ea"/>
                <a:cs typeface="+mn-cs"/>
              </a:rPr>
              <a:t>Allow the stoppers of the bottles to dry.</a:t>
            </a:r>
          </a:p>
          <a:p>
            <a:endParaRPr lang="en-CA" dirty="0"/>
          </a:p>
        </p:txBody>
      </p:sp>
      <p:pic>
        <p:nvPicPr>
          <p:cNvPr id="4" name="Picture 3">
            <a:extLst>
              <a:ext uri="{FF2B5EF4-FFF2-40B4-BE49-F238E27FC236}">
                <a16:creationId xmlns:a16="http://schemas.microsoft.com/office/drawing/2014/main" id="{7E037205-79F0-5F4D-2276-B24C166AC53E}"/>
              </a:ext>
            </a:extLst>
          </p:cNvPr>
          <p:cNvPicPr>
            <a:picLocks noChangeAspect="1"/>
          </p:cNvPicPr>
          <p:nvPr/>
        </p:nvPicPr>
        <p:blipFill rotWithShape="1">
          <a:blip r:embed="rId2"/>
          <a:srcRect l="2735" t="2724" r="40127" b="2707"/>
          <a:stretch/>
        </p:blipFill>
        <p:spPr>
          <a:xfrm>
            <a:off x="8621400" y="2713678"/>
            <a:ext cx="2880000" cy="2619682"/>
          </a:xfrm>
          <a:prstGeom prst="rect">
            <a:avLst/>
          </a:prstGeom>
          <a:ln>
            <a:noFill/>
          </a:ln>
        </p:spPr>
      </p:pic>
    </p:spTree>
    <p:extLst>
      <p:ext uri="{BB962C8B-B14F-4D97-AF65-F5344CB8AC3E}">
        <p14:creationId xmlns:p14="http://schemas.microsoft.com/office/powerpoint/2010/main" val="2167676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3: PCC - Beriplex®</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553800" y="1735456"/>
            <a:ext cx="8280000" cy="1989490"/>
          </a:xfrm>
        </p:spPr>
        <p:txBody>
          <a:bodyPr>
            <a:normAutofit lnSpcReduction="10000"/>
          </a:bodyPr>
          <a:lstStyle/>
          <a:p>
            <a:pPr marL="0" indent="0">
              <a:buNone/>
            </a:pPr>
            <a:r>
              <a:rPr lang="en-CA" sz="2200" b="1" dirty="0"/>
              <a:t>Step 3 </a:t>
            </a:r>
            <a:br>
              <a:rPr lang="en-CA" sz="2200" b="1" dirty="0"/>
            </a:br>
            <a: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Peel Paper Lid off the </a:t>
            </a:r>
            <a:r>
              <a:rPr lang="en-CA" sz="2200" b="1" dirty="0"/>
              <a:t>Mix2Vial™ Transfer Set</a:t>
            </a:r>
            <a:br>
              <a:rPr lang="en-CA" sz="2200" b="1" dirty="0"/>
            </a:br>
            <a:endParaRPr lang="en-CA" sz="2200" b="1" dirty="0"/>
          </a:p>
          <a:p>
            <a:pPr>
              <a:lnSpc>
                <a:spcPct val="100000"/>
              </a:lnSpc>
            </a:pPr>
            <a:r>
              <a:rPr lang="en-CA" sz="2000" dirty="0"/>
              <a:t>Peel the paper lid off the Mix2Vial™ transfer set. </a:t>
            </a:r>
          </a:p>
          <a:p>
            <a:pPr>
              <a:lnSpc>
                <a:spcPct val="100000"/>
              </a:lnSpc>
            </a:pPr>
            <a:r>
              <a:rPr lang="en-CA" sz="2000" dirty="0"/>
              <a:t>Leave the Mix2Vial™ transfer set in the clear blister package to maintain sterility. </a:t>
            </a:r>
          </a:p>
          <a:p>
            <a:pPr>
              <a:lnSpc>
                <a:spcPct val="100000"/>
              </a:lnSpc>
            </a:pPr>
            <a:endParaRPr lang="en-CA" sz="20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61</a:t>
            </a:fld>
            <a:endParaRPr lang="en-CA" dirty="0"/>
          </a:p>
        </p:txBody>
      </p:sp>
      <p:pic>
        <p:nvPicPr>
          <p:cNvPr id="5" name="Picture 4" descr="A black and white drawing of a cylinder&#10;&#10;AI-generated content may be incorrect.">
            <a:extLst>
              <a:ext uri="{FF2B5EF4-FFF2-40B4-BE49-F238E27FC236}">
                <a16:creationId xmlns:a16="http://schemas.microsoft.com/office/drawing/2014/main" id="{1F8B4E71-A918-AD1E-A225-5C12C826B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8200" y="2313680"/>
            <a:ext cx="2700000" cy="2462541"/>
          </a:xfrm>
          <a:prstGeom prst="rect">
            <a:avLst/>
          </a:prstGeom>
        </p:spPr>
      </p:pic>
    </p:spTree>
    <p:extLst>
      <p:ext uri="{BB962C8B-B14F-4D97-AF65-F5344CB8AC3E}">
        <p14:creationId xmlns:p14="http://schemas.microsoft.com/office/powerpoint/2010/main" val="4248118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3: PCC - Beriplex®</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62</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519489" y="1691973"/>
            <a:ext cx="8280000" cy="3496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4 </a:t>
            </a:r>
            <a:br>
              <a:rPr lang="en-CA" sz="2200" b="1" dirty="0"/>
            </a:br>
            <a:r>
              <a:rPr lang="en-GB" sz="2200" b="1" dirty="0"/>
              <a:t>Connect Mix2Vial™ Transfer Set to Solvent Bottle </a:t>
            </a:r>
            <a:br>
              <a:rPr lang="en-GB" sz="2200" b="1" dirty="0"/>
            </a:br>
            <a:endParaRPr lang="en-CA" sz="2200" b="1" dirty="0"/>
          </a:p>
          <a:p>
            <a:r>
              <a:rPr lang="en-GB" sz="2000" dirty="0"/>
              <a:t>Place the solvent (WFI) bottle on a flat surface and hold the bottle steady. </a:t>
            </a:r>
          </a:p>
          <a:p>
            <a:r>
              <a:rPr lang="en-GB" sz="2000" dirty="0"/>
              <a:t>Invert and centre the Mix2Vial™ transfer set in its clear blister package over the solvent (WFI) bottle. </a:t>
            </a:r>
          </a:p>
          <a:p>
            <a:r>
              <a:rPr lang="en-GB" sz="2000" dirty="0"/>
              <a:t>In one smooth motion, push the blue spike part of the Mix2Vial™ transfer set straight down through the stopper of the solvent (WFI) bottle. </a:t>
            </a:r>
            <a:endParaRPr lang="en-CA" sz="2000" dirty="0"/>
          </a:p>
        </p:txBody>
      </p:sp>
      <p:pic>
        <p:nvPicPr>
          <p:cNvPr id="11" name="Picture 10" descr="A close-up of a light bulb&#10;&#10;Description automatically generated with low confidence">
            <a:extLst>
              <a:ext uri="{FF2B5EF4-FFF2-40B4-BE49-F238E27FC236}">
                <a16:creationId xmlns:a16="http://schemas.microsoft.com/office/drawing/2014/main" id="{7F80E6CD-C955-D850-F805-993990ECE60E}"/>
              </a:ext>
            </a:extLst>
          </p:cNvPr>
          <p:cNvPicPr>
            <a:picLocks noChangeAspect="1"/>
          </p:cNvPicPr>
          <p:nvPr/>
        </p:nvPicPr>
        <p:blipFill rotWithShape="1">
          <a:blip r:embed="rId2">
            <a:extLst>
              <a:ext uri="{28A0092B-C50C-407E-A947-70E740481C1C}">
                <a14:useLocalDpi xmlns:a14="http://schemas.microsoft.com/office/drawing/2010/main" val="0"/>
              </a:ext>
            </a:extLst>
          </a:blip>
          <a:srcRect l="6189" t="2235" r="8660" b="2347"/>
          <a:stretch/>
        </p:blipFill>
        <p:spPr bwMode="auto">
          <a:xfrm>
            <a:off x="9512511" y="2322361"/>
            <a:ext cx="2160000" cy="3412395"/>
          </a:xfrm>
          <a:prstGeom prst="rect">
            <a:avLst/>
          </a:prstGeom>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FE2F1637-294F-75C9-5FB7-9A9C799E9B2A}"/>
              </a:ext>
            </a:extLst>
          </p:cNvPr>
          <p:cNvSpPr txBox="1">
            <a:spLocks/>
          </p:cNvSpPr>
          <p:nvPr/>
        </p:nvSpPr>
        <p:spPr>
          <a:xfrm>
            <a:off x="838200" y="5479506"/>
            <a:ext cx="7920000" cy="1013369"/>
          </a:xfrm>
          <a:prstGeom prst="rect">
            <a:avLst/>
          </a:prstGeom>
          <a:ln w="12700" cmpd="sng">
            <a:noFill/>
            <a:extLst>
              <a:ext uri="{C807C97D-BFC1-408E-A445-0C87EB9F89A2}">
                <ask:lineSketchStyleProps xmlns:ask="http://schemas.microsoft.com/office/drawing/2018/sketchyshapes">
                  <ask:type>
                    <ask:lineSketchNon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CA" sz="2000" b="1" i="1" dirty="0">
                <a:solidFill>
                  <a:schemeClr val="tx1">
                    <a:lumMod val="50000"/>
                    <a:lumOff val="50000"/>
                  </a:schemeClr>
                </a:solidFill>
                <a:latin typeface="+mn-lt"/>
              </a:rPr>
              <a:t>HINT: blue to blue (the Mix2Vial™ transfer set </a:t>
            </a:r>
            <a:r>
              <a:rPr lang="en-CA" sz="2000" b="1" i="1" u="sng" dirty="0">
                <a:solidFill>
                  <a:schemeClr val="tx1">
                    <a:lumMod val="50000"/>
                    <a:lumOff val="50000"/>
                  </a:schemeClr>
                </a:solidFill>
                <a:latin typeface="+mn-lt"/>
              </a:rPr>
              <a:t>blue</a:t>
            </a:r>
            <a:r>
              <a:rPr lang="en-CA" sz="2000" b="1" i="1" dirty="0">
                <a:solidFill>
                  <a:schemeClr val="tx1">
                    <a:lumMod val="50000"/>
                    <a:lumOff val="50000"/>
                  </a:schemeClr>
                </a:solidFill>
                <a:latin typeface="+mn-lt"/>
              </a:rPr>
              <a:t> spike part goes onto the solvent (WFI) bottle which has a </a:t>
            </a:r>
            <a:r>
              <a:rPr lang="en-CA" sz="2000" b="1" i="1" u="sng" dirty="0">
                <a:solidFill>
                  <a:schemeClr val="tx1">
                    <a:lumMod val="50000"/>
                    <a:lumOff val="50000"/>
                  </a:schemeClr>
                </a:solidFill>
                <a:latin typeface="+mn-lt"/>
              </a:rPr>
              <a:t>blue</a:t>
            </a:r>
            <a:r>
              <a:rPr lang="en-CA" sz="2000" b="1" i="1" dirty="0">
                <a:solidFill>
                  <a:schemeClr val="tx1">
                    <a:lumMod val="50000"/>
                    <a:lumOff val="50000"/>
                  </a:schemeClr>
                </a:solidFill>
                <a:latin typeface="+mn-lt"/>
              </a:rPr>
              <a:t> metal rim).</a:t>
            </a:r>
          </a:p>
        </p:txBody>
      </p:sp>
    </p:spTree>
    <p:extLst>
      <p:ext uri="{BB962C8B-B14F-4D97-AF65-F5344CB8AC3E}">
        <p14:creationId xmlns:p14="http://schemas.microsoft.com/office/powerpoint/2010/main" val="1923769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155584"/>
            <a:ext cx="10515600" cy="1325563"/>
          </a:xfrm>
        </p:spPr>
        <p:txBody>
          <a:bodyPr>
            <a:normAutofit/>
          </a:bodyPr>
          <a:lstStyle/>
          <a:p>
            <a:r>
              <a:rPr lang="en-CA" sz="2400" b="1" dirty="0"/>
              <a:t>Product Learning Module 3: PCC - Beriplex®</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523785" y="1481147"/>
            <a:ext cx="8280000" cy="2718320"/>
          </a:xfrm>
        </p:spPr>
        <p:txBody>
          <a:bodyPr>
            <a:normAutofit/>
          </a:bodyPr>
          <a:lstStyle/>
          <a:p>
            <a:pPr marL="0" indent="0">
              <a:buNone/>
            </a:pPr>
            <a:r>
              <a:rPr lang="en-CA" sz="2200" b="1" dirty="0"/>
              <a:t>Step 5 </a:t>
            </a:r>
            <a:br>
              <a:rPr lang="en-CA" sz="2200" b="1" dirty="0"/>
            </a:br>
            <a: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Remove Mix2Vial™ Transfer Set </a:t>
            </a:r>
            <a:r>
              <a:rPr kumimoji="0" lang="en-GB" sz="2200" b="1" i="0" u="none" strike="noStrike" kern="1200" cap="none" spc="0" normalizeH="0" baseline="0" noProof="0" dirty="0">
                <a:ln>
                  <a:noFill/>
                </a:ln>
                <a:effectLst/>
                <a:uLnTx/>
                <a:uFillTx/>
                <a:latin typeface="Calibri" panose="020F0502020204030204"/>
                <a:ea typeface="+mn-ea"/>
                <a:cs typeface="+mn-cs"/>
              </a:rPr>
              <a:t>Clear Blister </a:t>
            </a:r>
            <a: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Packaging</a:t>
            </a:r>
            <a:b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lang="en-CA" sz="2200" b="1" dirty="0"/>
          </a:p>
          <a:p>
            <a:r>
              <a:rPr lang="en-CA" sz="2000" dirty="0"/>
              <a:t>Securely hold the solvent (WFI) bottle and cautiously pull the clear blister package upwards to remove it from Mix2Vial™ transfer set.  </a:t>
            </a:r>
          </a:p>
          <a:p>
            <a:r>
              <a:rPr lang="en-CA" sz="2000" dirty="0"/>
              <a:t>Ensure the </a:t>
            </a:r>
            <a:r>
              <a:rPr lang="en-GB" sz="2000" dirty="0"/>
              <a:t>Mix2Vial™ transfer set remains firmly attached to the solvent (WFI) bottle. </a:t>
            </a:r>
            <a:endParaRPr lang="en-CA" sz="2000" dirty="0"/>
          </a:p>
          <a:p>
            <a:endParaRPr lang="en-CA" sz="24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63</a:t>
            </a:fld>
            <a:endParaRPr lang="en-CA" dirty="0"/>
          </a:p>
        </p:txBody>
      </p:sp>
      <p:pic>
        <p:nvPicPr>
          <p:cNvPr id="3" name="Picture 2">
            <a:extLst>
              <a:ext uri="{FF2B5EF4-FFF2-40B4-BE49-F238E27FC236}">
                <a16:creationId xmlns:a16="http://schemas.microsoft.com/office/drawing/2014/main" id="{F684D04A-65E8-4E51-52D2-7C924F6CAF26}"/>
              </a:ext>
            </a:extLst>
          </p:cNvPr>
          <p:cNvPicPr>
            <a:picLocks noChangeAspect="1"/>
          </p:cNvPicPr>
          <p:nvPr/>
        </p:nvPicPr>
        <p:blipFill rotWithShape="1">
          <a:blip r:embed="rId2">
            <a:extLst>
              <a:ext uri="{28A0092B-C50C-407E-A947-70E740481C1C}">
                <a14:useLocalDpi xmlns:a14="http://schemas.microsoft.com/office/drawing/2010/main" val="0"/>
              </a:ext>
            </a:extLst>
          </a:blip>
          <a:srcRect l="6742" t="3125" b="1877"/>
          <a:stretch/>
        </p:blipFill>
        <p:spPr bwMode="auto">
          <a:xfrm>
            <a:off x="9553800" y="1897042"/>
            <a:ext cx="1800000" cy="43693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5781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155584"/>
            <a:ext cx="10515600" cy="1325563"/>
          </a:xfrm>
        </p:spPr>
        <p:txBody>
          <a:bodyPr>
            <a:normAutofit/>
          </a:bodyPr>
          <a:lstStyle/>
          <a:p>
            <a:r>
              <a:rPr lang="en-CA" sz="2400" b="1" dirty="0"/>
              <a:t>Product Learning Module 3: PCC - Beriplex®</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64</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533978" y="1544974"/>
            <a:ext cx="8280000" cy="31113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6 </a:t>
            </a:r>
            <a:br>
              <a:rPr lang="en-CA" sz="2200" b="1" dirty="0"/>
            </a:b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Add Solvent to Beriplex®</a:t>
            </a:r>
            <a:r>
              <a:rPr kumimoji="0" lang="en-CA" sz="2200" b="0"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 </a:t>
            </a: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Powder Bottle</a:t>
            </a:r>
            <a:b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br>
            <a:endParaRPr lang="en-CA" sz="2200" b="1" dirty="0"/>
          </a:p>
          <a:p>
            <a:r>
              <a:rPr lang="en-CA" sz="2000" dirty="0"/>
              <a:t>Hold the Beriplex® powder bottle steady on a firm flat surface,</a:t>
            </a:r>
            <a:r>
              <a:rPr lang="en-GB" sz="2000" dirty="0"/>
              <a:t> and invert the solvent (WFI) bottle (with the Mix2Vial™ transfer set attached). </a:t>
            </a:r>
          </a:p>
          <a:p>
            <a:r>
              <a:rPr lang="en-GB" sz="2000" dirty="0"/>
              <a:t>Firmly push the transparent spike part of the Mix2Vial™ transfer set straight down through the stopper of the Beriplex® powder bottle.</a:t>
            </a:r>
          </a:p>
          <a:p>
            <a:r>
              <a:rPr lang="en-GB" sz="2000" dirty="0"/>
              <a:t>The solvent (WFI) will automatically flow into the Beriplex® powder bottle. </a:t>
            </a:r>
          </a:p>
        </p:txBody>
      </p:sp>
      <p:pic>
        <p:nvPicPr>
          <p:cNvPr id="5" name="Picture 4">
            <a:extLst>
              <a:ext uri="{FF2B5EF4-FFF2-40B4-BE49-F238E27FC236}">
                <a16:creationId xmlns:a16="http://schemas.microsoft.com/office/drawing/2014/main" id="{E3490029-34F7-6B7B-E077-4113F5A91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022" y="1969066"/>
            <a:ext cx="1800000" cy="4147058"/>
          </a:xfrm>
          <a:prstGeom prst="rect">
            <a:avLst/>
          </a:prstGeom>
          <a:ln>
            <a:noFill/>
          </a:ln>
        </p:spPr>
      </p:pic>
    </p:spTree>
    <p:extLst>
      <p:ext uri="{BB962C8B-B14F-4D97-AF65-F5344CB8AC3E}">
        <p14:creationId xmlns:p14="http://schemas.microsoft.com/office/powerpoint/2010/main" val="624396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155584"/>
            <a:ext cx="10515600" cy="1325563"/>
          </a:xfrm>
        </p:spPr>
        <p:txBody>
          <a:bodyPr>
            <a:normAutofit/>
          </a:bodyPr>
          <a:lstStyle/>
          <a:p>
            <a:r>
              <a:rPr lang="en-CA" sz="2400" b="1" dirty="0"/>
              <a:t>Product Learning Module 3: PCC - Beriplex®</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564087" y="1481147"/>
            <a:ext cx="8280000" cy="2571564"/>
          </a:xfrm>
        </p:spPr>
        <p:txBody>
          <a:bodyPr>
            <a:normAutofit/>
          </a:bodyPr>
          <a:lstStyle/>
          <a:p>
            <a:pPr marL="0" indent="0" algn="l">
              <a:buNone/>
            </a:pPr>
            <a:r>
              <a:rPr lang="en-CA" sz="2200" b="1" dirty="0"/>
              <a:t>Step 7 </a:t>
            </a:r>
            <a:br>
              <a:rPr lang="en-CA" sz="2200" b="1" dirty="0"/>
            </a:b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Slowly Swirl to </a:t>
            </a:r>
            <a:r>
              <a:rPr lang="en-CA" sz="2200" b="1" dirty="0"/>
              <a:t>Dissolve </a:t>
            </a:r>
            <a:br>
              <a:rPr lang="en-CA" sz="2200" b="1" dirty="0"/>
            </a:br>
            <a:endParaRPr lang="en-CA" sz="2200" b="1" dirty="0"/>
          </a:p>
          <a:p>
            <a:pPr algn="l"/>
            <a:r>
              <a:rPr lang="en-GB" sz="2000" dirty="0"/>
              <a:t>With solvent (WFI) and Beriplex® bottles still attached, gently and slowly swirl/rotate</a:t>
            </a:r>
            <a:r>
              <a:rPr lang="en-CA" sz="2000" dirty="0">
                <a:solidFill>
                  <a:srgbClr val="000000"/>
                </a:solidFill>
              </a:rPr>
              <a:t> </a:t>
            </a:r>
            <a:r>
              <a:rPr lang="en-GB" sz="2000" dirty="0"/>
              <a:t>the Beriplex® bottle until the product is fully dissolved. </a:t>
            </a:r>
          </a:p>
          <a:p>
            <a:pPr algn="l"/>
            <a:r>
              <a:rPr lang="en-GB" sz="2000" dirty="0"/>
              <a:t>Do not shake.</a:t>
            </a:r>
            <a:endParaRPr lang="en-CA" sz="20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65</a:t>
            </a:fld>
            <a:endParaRPr lang="en-CA" dirty="0"/>
          </a:p>
        </p:txBody>
      </p:sp>
      <p:pic>
        <p:nvPicPr>
          <p:cNvPr id="6" name="Picture 5" descr="A drawing of a mechanical device&#10;&#10;Description automatically generated">
            <a:extLst>
              <a:ext uri="{FF2B5EF4-FFF2-40B4-BE49-F238E27FC236}">
                <a16:creationId xmlns:a16="http://schemas.microsoft.com/office/drawing/2014/main" id="{E502FF09-6F4F-45B0-8856-2DD912901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7913" y="1918096"/>
            <a:ext cx="1800000" cy="4269230"/>
          </a:xfrm>
          <a:prstGeom prst="rect">
            <a:avLst/>
          </a:prstGeom>
          <a:ln>
            <a:noFill/>
          </a:ln>
        </p:spPr>
      </p:pic>
    </p:spTree>
    <p:extLst>
      <p:ext uri="{BB962C8B-B14F-4D97-AF65-F5344CB8AC3E}">
        <p14:creationId xmlns:p14="http://schemas.microsoft.com/office/powerpoint/2010/main" val="1248794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155584"/>
            <a:ext cx="10515600" cy="1325563"/>
          </a:xfrm>
        </p:spPr>
        <p:txBody>
          <a:bodyPr>
            <a:normAutofit/>
          </a:bodyPr>
          <a:lstStyle/>
          <a:p>
            <a:r>
              <a:rPr lang="en-CA" sz="2400" b="1" dirty="0"/>
              <a:t>Product Learning Module 3: PCC - Beriplex®</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66</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543586" y="1481147"/>
            <a:ext cx="8280000" cy="43264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8</a:t>
            </a:r>
            <a:r>
              <a:rPr lang="en-GB" sz="2200" b="1" dirty="0"/>
              <a:t> </a:t>
            </a:r>
            <a:br>
              <a:rPr lang="en-GB" sz="2200" b="1" dirty="0"/>
            </a:br>
            <a:r>
              <a:rPr lang="en-GB" sz="2200" b="1" dirty="0"/>
              <a:t>Separate Mix2Vial™ Transfer Set</a:t>
            </a: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 </a:t>
            </a:r>
            <a: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Discard the Blue part with the Empty Solvent Bottle</a:t>
            </a:r>
            <a:b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br>
            <a:endParaRPr lang="en-GB" sz="2200" b="1" dirty="0"/>
          </a:p>
          <a:p>
            <a:r>
              <a:rPr lang="en-GB" sz="2000" dirty="0"/>
              <a:t>With one hand, firmly hold the transparent (product side) part and   </a:t>
            </a:r>
            <a:br>
              <a:rPr lang="en-GB" sz="2000" dirty="0"/>
            </a:br>
            <a:r>
              <a:rPr lang="en-GB" sz="2000" dirty="0"/>
              <a:t>with the other hand, firmly hold the blue (WFI side) part of the Mix2Vial™ transfer set.</a:t>
            </a:r>
          </a:p>
          <a:p>
            <a:r>
              <a:rPr lang="en-GB" sz="2000" dirty="0"/>
              <a:t>Unscrew (turn counterclockwise) the Mix2Vial™ transfer set into two separate pieces with the bottles still attached. </a:t>
            </a:r>
          </a:p>
          <a:p>
            <a:r>
              <a:rPr lang="en-GB" sz="2000" dirty="0"/>
              <a:t>Discard the blue part of the Mix2Vial™ transfer set and the empty solvent (WFI) bottle.</a:t>
            </a:r>
          </a:p>
          <a:p>
            <a:r>
              <a:rPr lang="en-GB" sz="2000" dirty="0"/>
              <a:t>The transparent part of the Mix2Vial™ transfer set must remain attached to the Beriplex® bottle because it includes the filter. </a:t>
            </a:r>
          </a:p>
        </p:txBody>
      </p:sp>
      <p:pic>
        <p:nvPicPr>
          <p:cNvPr id="3" name="Picture 2">
            <a:extLst>
              <a:ext uri="{FF2B5EF4-FFF2-40B4-BE49-F238E27FC236}">
                <a16:creationId xmlns:a16="http://schemas.microsoft.com/office/drawing/2014/main" id="{CFA73388-1BD1-30F1-EE91-07CE431ED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8414" y="2291721"/>
            <a:ext cx="1800000" cy="3584070"/>
          </a:xfrm>
          <a:prstGeom prst="rect">
            <a:avLst/>
          </a:prstGeom>
          <a:ln>
            <a:noFill/>
          </a:ln>
        </p:spPr>
      </p:pic>
    </p:spTree>
    <p:extLst>
      <p:ext uri="{BB962C8B-B14F-4D97-AF65-F5344CB8AC3E}">
        <p14:creationId xmlns:p14="http://schemas.microsoft.com/office/powerpoint/2010/main" val="2758676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155584"/>
            <a:ext cx="10515600" cy="1325563"/>
          </a:xfrm>
        </p:spPr>
        <p:txBody>
          <a:bodyPr>
            <a:normAutofit/>
          </a:bodyPr>
          <a:lstStyle/>
          <a:p>
            <a:r>
              <a:rPr lang="en-CA" sz="2400" b="1" dirty="0"/>
              <a:t>Product Learning Module 3: PCC - Beriplex®</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02950" y="1481147"/>
            <a:ext cx="8280000" cy="3790764"/>
          </a:xfrm>
        </p:spPr>
        <p:txBody>
          <a:bodyPr>
            <a:noAutofit/>
          </a:bodyPr>
          <a:lstStyle/>
          <a:p>
            <a:pPr marL="0" indent="0" algn="l">
              <a:buNone/>
            </a:pPr>
            <a:r>
              <a:rPr lang="en-CA" sz="2200" b="1" dirty="0"/>
              <a:t>Step 9 </a:t>
            </a:r>
            <a:br>
              <a:rPr lang="en-CA" sz="2200" b="1" dirty="0"/>
            </a:b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Draw Air into syringe. Connect syringe to transparent part of Mix2Vial™ set/Beriplex® bottle. </a:t>
            </a:r>
            <a:b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b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Slowly Inject Air. </a:t>
            </a:r>
            <a:br>
              <a:rPr kumimoji="0" lang="en-CA" sz="2200" b="1"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br>
            <a:endParaRPr lang="en-GB" sz="2200" b="1" strike="sngStrike" dirty="0"/>
          </a:p>
          <a:p>
            <a:r>
              <a:rPr lang="en-GB" sz="2000" dirty="0"/>
              <a:t>Draw air into a sterile syringe (appropriate size, depending on the dose of Beriplex</a:t>
            </a:r>
            <a:r>
              <a:rPr kumimoji="0" lang="en-GB" sz="2000" b="0" i="0" u="none" strike="noStrike" kern="1200" cap="none" spc="0" normalizeH="0" baseline="0" noProof="0" dirty="0">
                <a:ln>
                  <a:noFill/>
                </a:ln>
                <a:solidFill>
                  <a:prstClr val="black"/>
                </a:solidFill>
                <a:effectLst/>
                <a:uLnTx/>
                <a:uFillTx/>
                <a:ea typeface="+mn-ea"/>
                <a:cs typeface="+mn-cs"/>
              </a:rPr>
              <a:t>® </a:t>
            </a:r>
            <a:r>
              <a:rPr lang="en-GB" sz="2000" dirty="0"/>
              <a:t>that is being reconstituted). </a:t>
            </a:r>
          </a:p>
          <a:p>
            <a:r>
              <a:rPr lang="en-GB" sz="2000" dirty="0"/>
              <a:t>Keeping the Beriplex® bottle upright, connect (by turning clockwise) the syringe to the transparent part of the Mix2Vial™ transfer set (which is attached to the reconstituted Beriplex</a:t>
            </a:r>
            <a:r>
              <a:rPr kumimoji="0" lang="en-GB" sz="2000" b="0" i="0" u="none" strike="noStrike" kern="1200" cap="none" spc="0" normalizeH="0" baseline="0" noProof="0" dirty="0">
                <a:ln>
                  <a:noFill/>
                </a:ln>
                <a:solidFill>
                  <a:prstClr val="black"/>
                </a:solidFill>
                <a:effectLst/>
                <a:uLnTx/>
                <a:uFillTx/>
                <a:ea typeface="+mn-ea"/>
                <a:cs typeface="+mn-cs"/>
              </a:rPr>
              <a:t>®</a:t>
            </a:r>
            <a:r>
              <a:rPr lang="en-GB" sz="2000" dirty="0"/>
              <a:t> bottle). </a:t>
            </a:r>
          </a:p>
          <a:p>
            <a:r>
              <a:rPr lang="en-GB" sz="2000" dirty="0"/>
              <a:t>Slowly inject air into the Beriplex® bottle. </a:t>
            </a:r>
          </a:p>
          <a:p>
            <a:pPr marL="0" indent="0">
              <a:buNone/>
            </a:pPr>
            <a:r>
              <a:rPr lang="en-GB" sz="2400" dirty="0"/>
              <a:t>  </a:t>
            </a:r>
            <a:br>
              <a:rPr lang="en-GB" sz="2400" dirty="0"/>
            </a:br>
            <a:r>
              <a:rPr lang="en-GB" sz="2400" dirty="0"/>
              <a:t>  </a:t>
            </a:r>
            <a:br>
              <a:rPr kumimoji="0" lang="en-GB" sz="2400" b="0" i="0" u="none" strike="noStrike" kern="1200" cap="none" spc="0" normalizeH="0" baseline="0" noProof="0" dirty="0">
                <a:ln>
                  <a:noFill/>
                </a:ln>
                <a:solidFill>
                  <a:prstClr val="black"/>
                </a:solidFill>
                <a:effectLst/>
                <a:uLnTx/>
                <a:uFillTx/>
                <a:ea typeface="+mn-ea"/>
                <a:cs typeface="+mn-cs"/>
              </a:rPr>
            </a:br>
            <a:endParaRPr lang="en-GB" sz="24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67</a:t>
            </a:fld>
            <a:endParaRPr lang="en-CA" dirty="0"/>
          </a:p>
        </p:txBody>
      </p:sp>
      <p:pic>
        <p:nvPicPr>
          <p:cNvPr id="3" name="Picture 2">
            <a:extLst>
              <a:ext uri="{FF2B5EF4-FFF2-40B4-BE49-F238E27FC236}">
                <a16:creationId xmlns:a16="http://schemas.microsoft.com/office/drawing/2014/main" id="{2F3F7205-29D1-A7FB-1F68-823E173EB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050" y="1609098"/>
            <a:ext cx="1800000" cy="4747252"/>
          </a:xfrm>
          <a:prstGeom prst="rect">
            <a:avLst/>
          </a:prstGeom>
          <a:ln>
            <a:noFill/>
          </a:ln>
        </p:spPr>
      </p:pic>
    </p:spTree>
    <p:extLst>
      <p:ext uri="{BB962C8B-B14F-4D97-AF65-F5344CB8AC3E}">
        <p14:creationId xmlns:p14="http://schemas.microsoft.com/office/powerpoint/2010/main" val="2185552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155584"/>
            <a:ext cx="10515600" cy="1325563"/>
          </a:xfrm>
        </p:spPr>
        <p:txBody>
          <a:bodyPr>
            <a:normAutofit/>
          </a:bodyPr>
          <a:lstStyle/>
          <a:p>
            <a:r>
              <a:rPr lang="en-CA" sz="2400" b="1" dirty="0"/>
              <a:t>Product Learning Module 3: PCC - Beriplex®</a:t>
            </a:r>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456707" y="1321475"/>
            <a:ext cx="8964000" cy="5400000"/>
          </a:xfrm>
        </p:spPr>
        <p:txBody>
          <a:bodyPr>
            <a:noAutofit/>
          </a:bodyPr>
          <a:lstStyle/>
          <a:p>
            <a:pPr marL="0" indent="0" algn="l">
              <a:buNone/>
            </a:pPr>
            <a:r>
              <a:rPr lang="en-CA" sz="2200" b="1" dirty="0"/>
              <a:t>Step 10 </a:t>
            </a:r>
            <a:br>
              <a:rPr lang="en-CA" sz="2200" b="1" dirty="0"/>
            </a:br>
            <a:r>
              <a:rPr lang="en-CA" sz="2200" b="1" dirty="0"/>
              <a:t>Withdraw Beriplex® &amp; Prepare for Administration</a:t>
            </a:r>
            <a:br>
              <a:rPr lang="en-CA" sz="2200" b="1" dirty="0"/>
            </a:br>
            <a:endParaRPr lang="en-GB" sz="2200" b="1" dirty="0"/>
          </a:p>
          <a:p>
            <a:r>
              <a:rPr lang="en-GB" sz="2000" dirty="0"/>
              <a:t>Keep the plunger of the syringe pressed in and invert the syringe-Beriplex® bottle. </a:t>
            </a:r>
          </a:p>
          <a:p>
            <a:r>
              <a:rPr lang="en-GB" sz="2000" dirty="0"/>
              <a:t>Withdraw the Beriplex® through the filter of the transparent part of Mix2Vial™ transfer set into the syringe. </a:t>
            </a:r>
          </a:p>
          <a:p>
            <a:r>
              <a:rPr lang="en-GB" sz="2000" dirty="0"/>
              <a:t>After the Beriplex® has been transferred into the syringe, firmly hold the barrel of the syringe (keeping the plunger directed downwards) and detach (turn counterclockwise) the Mix2Vial™ transfer set and empty bottle from the syringe. </a:t>
            </a:r>
          </a:p>
          <a:p>
            <a:r>
              <a:rPr lang="en-GB" sz="2000" dirty="0">
                <a:solidFill>
                  <a:prstClr val="black"/>
                </a:solidFill>
              </a:rPr>
              <a:t>T</a:t>
            </a:r>
            <a:r>
              <a:rPr kumimoji="0" lang="en-GB" sz="2000" b="0" i="0" u="none" strike="noStrike" kern="1200" cap="none" spc="0" normalizeH="0" baseline="0" noProof="0" dirty="0">
                <a:ln>
                  <a:noFill/>
                </a:ln>
                <a:solidFill>
                  <a:prstClr val="black"/>
                </a:solidFill>
                <a:effectLst/>
                <a:uLnTx/>
                <a:uFillTx/>
                <a:ea typeface="+mn-ea"/>
                <a:cs typeface="+mn-cs"/>
              </a:rPr>
              <a:t>ransfer the </a:t>
            </a:r>
            <a:r>
              <a:rPr lang="en-GB" sz="2000" dirty="0">
                <a:solidFill>
                  <a:prstClr val="black"/>
                </a:solidFill>
              </a:rPr>
              <a:t>Beri</a:t>
            </a:r>
            <a:r>
              <a:rPr kumimoji="0" lang="en-GB" sz="2000" b="0" i="0" u="none" strike="noStrike" kern="1200" cap="none" spc="0" normalizeH="0" baseline="0" noProof="0" dirty="0">
                <a:ln>
                  <a:noFill/>
                </a:ln>
                <a:solidFill>
                  <a:prstClr val="black"/>
                </a:solidFill>
                <a:effectLst/>
                <a:uLnTx/>
                <a:uFillTx/>
                <a:ea typeface="+mn-ea"/>
                <a:cs typeface="+mn-cs"/>
              </a:rPr>
              <a:t>plex® from the syringe to a sterile administration bag.</a:t>
            </a:r>
          </a:p>
          <a:p>
            <a:r>
              <a:rPr kumimoji="0" lang="en-GB" sz="2000" b="0" i="0" u="none" strike="noStrike" kern="1200" cap="none" spc="0" normalizeH="0" baseline="0" noProof="0" dirty="0">
                <a:ln>
                  <a:noFill/>
                </a:ln>
                <a:solidFill>
                  <a:prstClr val="black"/>
                </a:solidFill>
                <a:effectLst/>
                <a:uLnTx/>
                <a:uFillTx/>
                <a:ea typeface="+mn-ea"/>
                <a:cs typeface="+mn-cs"/>
              </a:rPr>
              <a:t>Visually inspect the product; it should be clear to slightly opalescent, not cloudy and no deposits noted. </a:t>
            </a:r>
            <a:endParaRPr lang="en-GB" sz="2000" dirty="0">
              <a:solidFill>
                <a:prstClr val="black"/>
              </a:solidFill>
            </a:endParaRPr>
          </a:p>
          <a:p>
            <a:r>
              <a:rPr kumimoji="0" lang="en-GB" sz="2000" b="0" i="0" u="none" strike="noStrike" kern="1200" cap="none" spc="0" normalizeH="0" baseline="0" noProof="0" dirty="0">
                <a:ln>
                  <a:noFill/>
                </a:ln>
                <a:solidFill>
                  <a:prstClr val="black"/>
                </a:solidFill>
                <a:effectLst/>
                <a:uLnTx/>
                <a:uFillTx/>
                <a:ea typeface="+mn-ea"/>
                <a:cs typeface="+mn-cs"/>
              </a:rPr>
              <a:t>Complete product label and apply to the sterile administration bag.</a:t>
            </a:r>
          </a:p>
          <a:p>
            <a:r>
              <a:rPr kumimoji="0" lang="en-GB" sz="2000" b="0" i="0" u="none" strike="noStrike" kern="1200" cap="none" spc="0" normalizeH="0" baseline="0" noProof="0" dirty="0">
                <a:ln>
                  <a:noFill/>
                </a:ln>
                <a:solidFill>
                  <a:prstClr val="black"/>
                </a:solidFill>
                <a:effectLst/>
                <a:uLnTx/>
                <a:uFillTx/>
                <a:ea typeface="+mn-ea"/>
                <a:cs typeface="+mn-cs"/>
              </a:rPr>
              <a:t>Beri</a:t>
            </a:r>
            <a:r>
              <a:rPr lang="en-GB" sz="2000" dirty="0">
                <a:solidFill>
                  <a:prstClr val="black"/>
                </a:solidFill>
              </a:rPr>
              <a:t>plex</a:t>
            </a:r>
            <a:r>
              <a:rPr kumimoji="0" lang="en-GB" sz="2000" b="0" i="0" u="none" strike="noStrike" kern="1200" cap="none" spc="0" normalizeH="0" baseline="0" noProof="0" dirty="0">
                <a:ln>
                  <a:noFill/>
                </a:ln>
                <a:solidFill>
                  <a:prstClr val="black"/>
                </a:solidFill>
                <a:effectLst/>
                <a:uLnTx/>
                <a:uFillTx/>
                <a:ea typeface="+mn-ea"/>
                <a:cs typeface="+mn-cs"/>
              </a:rPr>
              <a:t>® is ready for administration. </a:t>
            </a:r>
          </a:p>
          <a:p>
            <a:r>
              <a:rPr kumimoji="0" lang="en-GB" sz="2000" b="0" i="0" u="none" strike="noStrike" kern="1200" cap="none" spc="0" normalizeH="0" baseline="0" noProof="0" dirty="0">
                <a:ln>
                  <a:noFill/>
                </a:ln>
                <a:solidFill>
                  <a:prstClr val="black"/>
                </a:solidFill>
                <a:effectLst/>
                <a:uLnTx/>
                <a:uFillTx/>
                <a:ea typeface="+mn-ea"/>
                <a:cs typeface="+mn-cs"/>
              </a:rPr>
              <a:t>Discard bottle, transparent part of Mix2Vial™ transfer set, syringe. </a:t>
            </a:r>
            <a:br>
              <a:rPr kumimoji="0" lang="en-GB" sz="2400" b="0" i="0" u="none" strike="noStrike" kern="1200" cap="none" spc="0" normalizeH="0" baseline="0" noProof="0" dirty="0">
                <a:ln>
                  <a:noFill/>
                </a:ln>
                <a:solidFill>
                  <a:prstClr val="black"/>
                </a:solidFill>
                <a:effectLst/>
                <a:uLnTx/>
                <a:uFillTx/>
                <a:ea typeface="+mn-ea"/>
                <a:cs typeface="+mn-cs"/>
              </a:rPr>
            </a:br>
            <a:endParaRPr lang="en-GB" sz="24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68</a:t>
            </a:fld>
            <a:endParaRPr lang="en-CA" dirty="0"/>
          </a:p>
        </p:txBody>
      </p:sp>
      <p:pic>
        <p:nvPicPr>
          <p:cNvPr id="3" name="Picture 2" descr="A picture containing text, seat&#10;&#10;Description automatically generated">
            <a:extLst>
              <a:ext uri="{FF2B5EF4-FFF2-40B4-BE49-F238E27FC236}">
                <a16:creationId xmlns:a16="http://schemas.microsoft.com/office/drawing/2014/main" id="{3A6E82FA-DEA4-B650-C2DE-80BCAD44A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4200" y="1763290"/>
            <a:ext cx="1008000" cy="2509041"/>
          </a:xfrm>
          <a:prstGeom prst="rect">
            <a:avLst/>
          </a:prstGeom>
          <a:ln>
            <a:noFill/>
          </a:ln>
        </p:spPr>
      </p:pic>
      <p:pic>
        <p:nvPicPr>
          <p:cNvPr id="5" name="Picture 4" descr="A close-up of a stethoscope&#10;&#10;Description automatically generated with medium confidence">
            <a:extLst>
              <a:ext uri="{FF2B5EF4-FFF2-40B4-BE49-F238E27FC236}">
                <a16:creationId xmlns:a16="http://schemas.microsoft.com/office/drawing/2014/main" id="{531DDF8D-C451-C288-51D6-A4A3586EC014}"/>
              </a:ext>
            </a:extLst>
          </p:cNvPr>
          <p:cNvPicPr>
            <a:picLocks noChangeAspect="1"/>
          </p:cNvPicPr>
          <p:nvPr/>
        </p:nvPicPr>
        <p:blipFill rotWithShape="1">
          <a:blip r:embed="rId4">
            <a:extLst>
              <a:ext uri="{28A0092B-C50C-407E-A947-70E740481C1C}">
                <a14:useLocalDpi xmlns:a14="http://schemas.microsoft.com/office/drawing/2010/main" val="0"/>
              </a:ext>
            </a:extLst>
          </a:blip>
          <a:srcRect b="2138"/>
          <a:stretch/>
        </p:blipFill>
        <p:spPr bwMode="auto">
          <a:xfrm>
            <a:off x="10439293" y="2072047"/>
            <a:ext cx="1296000" cy="4058528"/>
          </a:xfrm>
          <a:prstGeom prst="rect">
            <a:avLst/>
          </a:prstGeom>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8127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A965B-560C-9D42-ABB2-EA4459A93A1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0885524-28A7-E070-A351-29BDC29298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4FB75602-6880-0AFF-36C7-8B26631F80B3}"/>
              </a:ext>
            </a:extLst>
          </p:cNvPr>
          <p:cNvSpPr txBox="1">
            <a:spLocks/>
          </p:cNvSpPr>
          <p:nvPr/>
        </p:nvSpPr>
        <p:spPr>
          <a:xfrm>
            <a:off x="336000" y="1207075"/>
            <a:ext cx="11520000" cy="55800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Check Expiry</a:t>
            </a:r>
            <a:r>
              <a:rPr kumimoji="0" lang="en-GB" sz="8000" b="1"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Date </a:t>
            </a:r>
            <a: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&amp; Temperature: </a:t>
            </a:r>
            <a:b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Verify acceptable expiry date. Both the powder &amp; solvent must be at room temperature. </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CA" sz="8000" b="1" i="0" u="none" strike="noStrike" kern="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Remove Caps, Clean</a:t>
            </a:r>
            <a:r>
              <a:rPr kumimoji="0" lang="en-CA" sz="8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a:t>
            </a: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Rubber Stopper of Powder &amp; Solvent Bottles</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Use an alcohol swab, let dry.</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GB" sz="8000" b="1"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Peel Paper Lid off the </a:t>
            </a: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Mix2Vial™ Transfer Set</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Peel off the paper lid from the Mix2Vial™ transfer set</a:t>
            </a:r>
            <a:r>
              <a:rPr kumimoji="0" lang="en-CA" sz="8000" b="0" i="0" u="none" strike="noStrike" kern="0" cap="none" spc="0" normalizeH="0" baseline="0" noProof="0" dirty="0">
                <a:ln>
                  <a:noFill/>
                </a:ln>
                <a:solidFill>
                  <a:srgbClr val="70AD47"/>
                </a:solidFill>
                <a:effectLst/>
                <a:uLnTx/>
                <a:uFillTx/>
                <a:latin typeface="Calibri" panose="020F0502020204030204"/>
                <a:ea typeface="Times New Roman" panose="02020603050405020304" pitchFamily="18" charset="0"/>
                <a:cs typeface="Times New Roman" panose="02020603050405020304" pitchFamily="18" charset="0"/>
              </a:rPr>
              <a:t>;</a:t>
            </a:r>
            <a:r>
              <a:rPr lang="en-CA" sz="8000" kern="0" dirty="0">
                <a:solidFill>
                  <a:prstClr val="black"/>
                </a:solidFill>
                <a:latin typeface="Calibri" panose="020F0502020204030204"/>
                <a:ea typeface="Times New Roman" panose="02020603050405020304" pitchFamily="18" charset="0"/>
                <a:cs typeface="Times New Roman" panose="02020603050405020304" pitchFamily="18" charset="0"/>
              </a:rPr>
              <a:t> </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keep it in the clear blister package.</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Connect Mix2Vial™ Transfer Set to Solvent Bottle</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Place the solvent bottle on a flat surface, hold it steady. </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Invert &amp; center the Mix2Vial™ set (blue end) over the solvent (WFI) bottle, then push the blue spike down through the stopper of the bottle.</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Remove Mix2Vial™ Transfer Set </a:t>
            </a:r>
            <a:r>
              <a:rPr kumimoji="0" lang="en-GB" sz="8000" b="1" i="0" u="none" strike="noStrike" kern="1200" cap="none" spc="0" normalizeH="0" baseline="0" noProof="0" dirty="0">
                <a:ln>
                  <a:noFill/>
                </a:ln>
                <a:effectLst/>
                <a:uLnTx/>
                <a:uFillTx/>
                <a:latin typeface="Calibri" panose="020F0502020204030204"/>
                <a:ea typeface="+mn-ea"/>
                <a:cs typeface="+mn-cs"/>
              </a:rPr>
              <a:t>Clear Blister </a:t>
            </a:r>
            <a:r>
              <a:rPr kumimoji="0" lang="en-CA" sz="8000" b="1"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Packaging</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Securely hold the solvent (WFI) bottle &amp; pull upwards to remove the clear blister package from the Mix2Vial™ set.</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CA" sz="8000" b="1"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Add Solvent to Beriplex®</a:t>
            </a:r>
            <a:r>
              <a:rPr kumimoji="0" lang="en-CA" sz="8000" b="0"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a:t>
            </a:r>
            <a:r>
              <a:rPr kumimoji="0" lang="en-CA" sz="8000" b="1"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Powder Bottle</a:t>
            </a:r>
            <a:r>
              <a:rPr kumimoji="0" lang="en-CA" sz="8000" b="0"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a:t>
            </a:r>
            <a:br>
              <a:rPr kumimoji="0" lang="en-CA" sz="8000" b="0" i="0" u="none" strike="noStrike" kern="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b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Hold the Beriplex® powder bottle on a flat surface. Invert the solvent (WFI) bottle &amp; push the transparent spike of the Mix2Vial™ set </a:t>
            </a:r>
            <a:r>
              <a:rPr kumimoji="0" lang="en-GB"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straight down through the stopper of the powder bottle. The solvent (WFI) will automatically flow into the Beriplex® powder bottle</a:t>
            </a:r>
            <a:r>
              <a:rPr kumimoji="0" lang="en-GB"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CA" sz="6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824D0025-BE5C-48F0-2BBB-E3DFF97752F6}"/>
              </a:ext>
            </a:extLst>
          </p:cNvPr>
          <p:cNvSpPr>
            <a:spLocks noGrp="1"/>
          </p:cNvSpPr>
          <p:nvPr>
            <p:ph type="title"/>
          </p:nvPr>
        </p:nvSpPr>
        <p:spPr>
          <a:xfrm>
            <a:off x="930336" y="34925"/>
            <a:ext cx="10515600" cy="1325563"/>
          </a:xfrm>
        </p:spPr>
        <p:txBody>
          <a:bodyPr>
            <a:normAutofit/>
          </a:bodyPr>
          <a:lstStyle/>
          <a:p>
            <a:r>
              <a:rPr lang="en-CA" sz="2400" b="1" dirty="0"/>
              <a:t>Product Learning Module 3: PCC - Beriplex® Reconstitution Summary Steps 1 to 6 </a:t>
            </a:r>
          </a:p>
        </p:txBody>
      </p:sp>
    </p:spTree>
    <p:extLst>
      <p:ext uri="{BB962C8B-B14F-4D97-AF65-F5344CB8AC3E}">
        <p14:creationId xmlns:p14="http://schemas.microsoft.com/office/powerpoint/2010/main" val="252655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7F5E-2098-BBEA-2644-4A9D17D9B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E7720-4A7E-4B4B-8862-45FED94A7BBA}"/>
              </a:ext>
            </a:extLst>
          </p:cNvPr>
          <p:cNvSpPr>
            <a:spLocks noGrp="1"/>
          </p:cNvSpPr>
          <p:nvPr>
            <p:ph type="ctrTitle"/>
          </p:nvPr>
        </p:nvSpPr>
        <p:spPr>
          <a:xfrm>
            <a:off x="1524000" y="1813230"/>
            <a:ext cx="9144000" cy="2340000"/>
          </a:xfrm>
        </p:spPr>
        <p:txBody>
          <a:bodyPr/>
          <a:lstStyle/>
          <a:p>
            <a:br>
              <a:rPr lang="en-CA" dirty="0"/>
            </a:br>
            <a:r>
              <a:rPr lang="en-CA" dirty="0">
                <a:latin typeface="Calibri Light" panose="020F0302020204030204" pitchFamily="34" charset="0"/>
                <a:ea typeface="Calibri Light" panose="020F0302020204030204" pitchFamily="34" charset="0"/>
                <a:cs typeface="Calibri Light" panose="020F0302020204030204" pitchFamily="34" charset="0"/>
              </a:rPr>
              <a:t>Fibryga® Reconstitution</a:t>
            </a:r>
            <a:br>
              <a:rPr lang="en-CA" dirty="0">
                <a:latin typeface="Calibri Light" panose="020F0302020204030204" pitchFamily="34" charset="0"/>
                <a:ea typeface="Calibri Light" panose="020F0302020204030204" pitchFamily="34" charset="0"/>
                <a:cs typeface="Calibri Light" panose="020F0302020204030204" pitchFamily="34" charset="0"/>
              </a:rPr>
            </a:br>
            <a:r>
              <a:rPr kumimoji="0" lang="en-GB" i="0" u="none" strike="noStrike" kern="1200" cap="none" spc="0" normalizeH="0" baseline="0" noProof="0" dirty="0">
                <a:ln>
                  <a:noFill/>
                </a:ln>
                <a:solidFill>
                  <a:srgbClr val="4472C4"/>
                </a:solidFill>
                <a:effectLst/>
                <a:uLnTx/>
                <a:uFillTx/>
                <a:latin typeface="Calibri Light" panose="020F0302020204030204" pitchFamily="34" charset="0"/>
                <a:ea typeface="Calibri Light" panose="020F0302020204030204" pitchFamily="34" charset="0"/>
                <a:cs typeface="Calibri Light" panose="020F0302020204030204" pitchFamily="34" charset="0"/>
              </a:rPr>
              <a:t>Octajet® transfer device</a:t>
            </a:r>
            <a:endParaRPr lang="en-CA"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lide Number Placeholder 6">
            <a:extLst>
              <a:ext uri="{FF2B5EF4-FFF2-40B4-BE49-F238E27FC236}">
                <a16:creationId xmlns:a16="http://schemas.microsoft.com/office/drawing/2014/main" id="{ED1A97AC-5A2D-66D5-2230-E1B715D9EFED}"/>
              </a:ext>
            </a:extLst>
          </p:cNvPr>
          <p:cNvSpPr txBox="1">
            <a:spLocks/>
          </p:cNvSpPr>
          <p:nvPr/>
        </p:nvSpPr>
        <p:spPr>
          <a:xfrm>
            <a:off x="8610600"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1180F1-44DF-4B69-9168-136F546BB698}" type="slidenum">
              <a:rPr lang="en-CA" smtClean="0">
                <a:solidFill>
                  <a:prstClr val="black">
                    <a:tint val="75000"/>
                  </a:prstClr>
                </a:solidFill>
                <a:latin typeface="Calibri" panose="020F0502020204030204"/>
              </a:rPr>
              <a:pPr/>
              <a:t>7</a:t>
            </a:fld>
            <a:endParaRPr lang="en-CA"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6835645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8B76-3CBD-1174-71F9-DD8EEFD5D72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F80F874-2B03-C0ED-6513-DD9112A83C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698E8B82-E0BE-561E-B9E7-ADEBFEC495CB}"/>
              </a:ext>
            </a:extLst>
          </p:cNvPr>
          <p:cNvSpPr txBox="1">
            <a:spLocks/>
          </p:cNvSpPr>
          <p:nvPr/>
        </p:nvSpPr>
        <p:spPr>
          <a:xfrm>
            <a:off x="336000" y="1243075"/>
            <a:ext cx="11520000" cy="5580000"/>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None/>
              <a:tabLst>
                <a:tab pos="457200" algn="l"/>
              </a:tabLst>
              <a:defRPr/>
            </a:pPr>
            <a:r>
              <a:rPr kumimoji="0" lang="en-CA" sz="5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7. Slowly Swirl to Dissolve</a:t>
            </a:r>
            <a:r>
              <a:rPr kumimoji="0" lang="en-CA" sz="5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5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5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With the bottles connected via the Mix2Vial™ transfer set, </a:t>
            </a:r>
            <a:r>
              <a:rPr kumimoji="0" lang="en-CA" sz="5000" b="0" i="0" u="sng"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slowly</a:t>
            </a:r>
            <a:r>
              <a:rPr kumimoji="0" lang="en-CA" sz="5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swirl/rotate the Beriplex® powder bottle until fully dissolved. </a:t>
            </a:r>
            <a:endParaRPr kumimoji="0" lang="en-CA" sz="5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None/>
              <a:tabLst>
                <a:tab pos="457200" algn="l"/>
              </a:tabLst>
              <a:defRPr/>
            </a:pPr>
            <a:r>
              <a:rPr kumimoji="0" lang="en-CA" sz="5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8. Separate Mix2Vial™ Transfer Set; </a:t>
            </a:r>
            <a:r>
              <a:rPr kumimoji="0" lang="en-GB" sz="5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Discard the Blue part with the Empty Solvent Bottle: </a:t>
            </a:r>
            <a:br>
              <a:rPr kumimoji="0" lang="en-GB" sz="5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5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Unscrew (turn counterclockwise) the Mix2Vial™ transfer set into two separate parts (blue &amp; transparent), carefully keeping the solvent (WFI) &amp; powder bottles attached. </a:t>
            </a:r>
            <a:r>
              <a:rPr kumimoji="0" lang="en-GB" sz="5000" b="0" i="0" u="none" strike="noStrike" kern="1200" cap="none" spc="0" normalizeH="0" baseline="0" noProof="0" dirty="0">
                <a:ln>
                  <a:noFill/>
                </a:ln>
                <a:solidFill>
                  <a:prstClr val="black"/>
                </a:solidFill>
                <a:effectLst/>
                <a:uLnTx/>
                <a:uFillTx/>
                <a:latin typeface="Calibri" panose="020F0502020204030204"/>
                <a:ea typeface="+mn-ea"/>
                <a:cs typeface="+mn-cs"/>
              </a:rPr>
              <a:t>Discard the Mix2Vial™ set blue part &amp; empty solvent (WFI) bottle.</a:t>
            </a:r>
            <a:endParaRPr kumimoji="0" lang="en-CA" sz="5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None/>
              <a:tabLst>
                <a:tab pos="457200" algn="l"/>
              </a:tabLst>
              <a:defRPr/>
            </a:pPr>
            <a:r>
              <a:rPr kumimoji="0" lang="en-CA" sz="5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9. Draw Air into syringe. Connect syringe to transparent part of Mix2Vial™ set/Beriplex® bottle. </a:t>
            </a:r>
            <a:br>
              <a:rPr kumimoji="0" lang="en-CA" sz="5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5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Slowly Inject Air:</a:t>
            </a:r>
            <a:r>
              <a:rPr kumimoji="0" lang="en-CA" sz="5000" b="1" i="0" u="none" strike="noStrike" kern="0" cap="none" spc="0" normalizeH="0" baseline="0" noProof="0" dirty="0">
                <a:ln>
                  <a:noFill/>
                </a:ln>
                <a:solidFill>
                  <a:srgbClr val="70AD47"/>
                </a:solidFill>
                <a:effectLst/>
                <a:uLnTx/>
                <a:uFillTx/>
                <a:latin typeface="Calibri" panose="020F0502020204030204"/>
                <a:ea typeface="Times New Roman" panose="02020603050405020304" pitchFamily="18" charset="0"/>
                <a:cs typeface="Times New Roman" panose="02020603050405020304" pitchFamily="18" charset="0"/>
              </a:rPr>
              <a:t> </a:t>
            </a:r>
            <a:br>
              <a:rPr kumimoji="0" lang="en-CA" sz="5000" b="1" i="0" u="none" strike="noStrike" kern="0" cap="none" spc="0" normalizeH="0" baseline="0" noProof="0" dirty="0">
                <a:ln>
                  <a:noFill/>
                </a:ln>
                <a:solidFill>
                  <a:srgbClr val="70AD47"/>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5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Draw air into a sterile</a:t>
            </a:r>
            <a:r>
              <a:rPr kumimoji="0" lang="en-GB" sz="5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syringe (appropriate size, depending on the Beriplex® dose)</a:t>
            </a:r>
            <a:r>
              <a:rPr kumimoji="0" lang="en-CA" sz="5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Connect the syringe to the transparent part of the Mix2Vial™ set that is attached to the upright Beriplex® bottle &amp; slowly inject the air.</a:t>
            </a:r>
            <a:endParaRPr lang="en-CA" sz="5000" strike="sngStrike" kern="100" dirty="0">
              <a:solidFill>
                <a:prstClr val="black"/>
              </a:solidFill>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None/>
              <a:tabLst>
                <a:tab pos="457200" algn="l"/>
              </a:tabLst>
              <a:defRPr/>
            </a:pPr>
            <a:r>
              <a:rPr kumimoji="0" lang="en-CA" sz="5000" b="1" i="0" u="none" kern="100" cap="none" spc="0" normalizeH="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10. </a:t>
            </a:r>
            <a:r>
              <a:rPr kumimoji="0" lang="en-GB" sz="5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Withdraw Beriplex® &amp; Prepare for Administration: </a:t>
            </a:r>
            <a:br>
              <a:rPr kumimoji="0" lang="en-GB" sz="5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5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Keep the plunger of the syringe pressed in &amp; invert the syringe-Beriplex® bottle. Withdraw reconstituted Beriplex® through the transparent part of the Mix2Vial™ set (contains the filter) into the syringe by slowly pulling the plunger back. Firmly hold the barrel of the syringe (keeping the plunger directed downwards) and detach (turn counterclockwise) the Mix2Vial™ transfer set and empty bottle from the syringe. Transfer to sterile administration bag, visually inspect, &amp; label the product.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5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90A4C526-5A02-5579-A2E7-36301DC3346A}"/>
              </a:ext>
            </a:extLst>
          </p:cNvPr>
          <p:cNvSpPr>
            <a:spLocks noGrp="1"/>
          </p:cNvSpPr>
          <p:nvPr>
            <p:ph type="title"/>
          </p:nvPr>
        </p:nvSpPr>
        <p:spPr>
          <a:xfrm>
            <a:off x="930336" y="34925"/>
            <a:ext cx="10515600" cy="1325563"/>
          </a:xfrm>
        </p:spPr>
        <p:txBody>
          <a:bodyPr>
            <a:normAutofit/>
          </a:bodyPr>
          <a:lstStyle/>
          <a:p>
            <a:r>
              <a:rPr lang="en-CA" sz="2400" b="1" dirty="0"/>
              <a:t>Product Learning Module 3: PCC - Beriplex® Reconstitution Summary Steps 7 to 10</a:t>
            </a:r>
          </a:p>
        </p:txBody>
      </p:sp>
    </p:spTree>
    <p:extLst>
      <p:ext uri="{BB962C8B-B14F-4D97-AF65-F5344CB8AC3E}">
        <p14:creationId xmlns:p14="http://schemas.microsoft.com/office/powerpoint/2010/main" val="654341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272700"/>
            <a:ext cx="10515600" cy="1325563"/>
          </a:xfrm>
        </p:spPr>
        <p:txBody>
          <a:bodyPr>
            <a:normAutofit/>
          </a:bodyPr>
          <a:lstStyle/>
          <a:p>
            <a:r>
              <a:rPr lang="en-CA" sz="2400" b="1" dirty="0"/>
              <a:t>Product Learning Module 3: PCC - </a:t>
            </a:r>
            <a:r>
              <a:rPr lang="en-CA" sz="2400" b="1" dirty="0">
                <a:solidFill>
                  <a:prstClr val="black"/>
                </a:solidFill>
              </a:rPr>
              <a:t>Beriplex</a:t>
            </a:r>
            <a:r>
              <a:rPr kumimoji="0" lang="en-CA" sz="2400" b="1" u="none" strike="noStrike" kern="1200" cap="none" spc="0" normalizeH="0" baseline="0" noProof="0" dirty="0">
                <a:ln>
                  <a:noFill/>
                </a:ln>
                <a:solidFill>
                  <a:prstClr val="black"/>
                </a:solidFill>
                <a:effectLst/>
                <a:uLnTx/>
                <a:uFillTx/>
                <a:ea typeface="+mj-ea"/>
                <a:cs typeface="+mj-cs"/>
              </a:rPr>
              <a:t>®</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838200" y="1456962"/>
            <a:ext cx="10820400" cy="52645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Aft>
                <a:spcPts val="0"/>
              </a:spcAft>
              <a:buClrTx/>
              <a:buSzTx/>
              <a:buFontTx/>
              <a:buNone/>
              <a:tabLst/>
              <a:defRPr/>
            </a:pPr>
            <a:r>
              <a:rPr kumimoji="0" lang="en-CA" sz="2200" b="1" i="0" u="none" strike="noStrike" kern="1200" cap="none" spc="0" normalizeH="0" baseline="0" noProof="0" dirty="0">
                <a:ln>
                  <a:noFill/>
                </a:ln>
                <a:solidFill>
                  <a:prstClr val="black"/>
                </a:solidFill>
                <a:effectLst/>
                <a:uLnTx/>
                <a:uFillTx/>
                <a:ea typeface="+mn-ea"/>
                <a:cs typeface="+mn-cs"/>
              </a:rPr>
              <a:t>Administration Notes (1)</a:t>
            </a:r>
          </a:p>
          <a:p>
            <a:pPr marL="0" marR="0" lvl="0" indent="0" algn="l" defTabSz="914400" rtl="0" eaLnBrk="1" fontAlgn="auto" latinLnBrk="0" hangingPunct="1">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ea typeface="+mn-ea"/>
                <a:cs typeface="+mn-cs"/>
              </a:rPr>
              <a:t>Beriplex</a:t>
            </a:r>
            <a:r>
              <a:rPr kumimoji="0" lang="en-GB" sz="2000" b="0" i="0" u="none" strike="noStrike" kern="1200" cap="none" spc="0" normalizeH="0" baseline="0" noProof="0" dirty="0">
                <a:ln>
                  <a:noFill/>
                </a:ln>
                <a:solidFill>
                  <a:prstClr val="black"/>
                </a:solidFill>
                <a:effectLst/>
                <a:uLnTx/>
                <a:uFillTx/>
                <a:ea typeface="+mn-ea"/>
                <a:cs typeface="+mn-cs"/>
              </a:rPr>
              <a:t>® is available as </a:t>
            </a:r>
            <a:r>
              <a:rPr kumimoji="0" lang="en-GB" sz="2000" b="0" i="0" u="none" strike="noStrike" kern="1200" cap="none" spc="0" normalizeH="0" baseline="0" noProof="0" dirty="0">
                <a:ln>
                  <a:noFill/>
                </a:ln>
                <a:solidFill>
                  <a:srgbClr val="FF0000"/>
                </a:solidFill>
                <a:effectLst/>
                <a:uLnTx/>
                <a:uFillTx/>
                <a:ea typeface="+mn-ea"/>
                <a:cs typeface="+mn-cs"/>
              </a:rPr>
              <a:t>500 IU </a:t>
            </a:r>
            <a:r>
              <a:rPr kumimoji="0" lang="en-GB" sz="2000" b="0" i="0" u="none" strike="noStrike" kern="1200" cap="none" spc="0" normalizeH="0" baseline="0" noProof="0" dirty="0">
                <a:ln>
                  <a:noFill/>
                </a:ln>
                <a:solidFill>
                  <a:prstClr val="black"/>
                </a:solidFill>
                <a:effectLst/>
                <a:uLnTx/>
                <a:uFillTx/>
                <a:ea typeface="+mn-ea"/>
                <a:cs typeface="+mn-cs"/>
              </a:rPr>
              <a:t>in 20 mL bottle and </a:t>
            </a:r>
            <a:r>
              <a:rPr kumimoji="0" lang="en-GB" sz="2000" b="0" i="0" u="none" strike="noStrike" kern="1200" cap="none" spc="0" normalizeH="0" baseline="0" noProof="0" dirty="0">
                <a:ln>
                  <a:noFill/>
                </a:ln>
                <a:solidFill>
                  <a:srgbClr val="FF0000"/>
                </a:solidFill>
                <a:effectLst/>
                <a:uLnTx/>
                <a:uFillTx/>
                <a:ea typeface="+mn-ea"/>
                <a:cs typeface="+mn-cs"/>
              </a:rPr>
              <a:t>1000 IU </a:t>
            </a:r>
            <a:r>
              <a:rPr kumimoji="0" lang="en-GB" sz="2000" b="0" i="0" u="none" strike="noStrike" kern="1200" cap="none" spc="0" normalizeH="0" baseline="0" noProof="0" dirty="0">
                <a:ln>
                  <a:noFill/>
                </a:ln>
                <a:solidFill>
                  <a:prstClr val="black"/>
                </a:solidFill>
                <a:effectLst/>
                <a:uLnTx/>
                <a:uFillTx/>
                <a:ea typeface="+mn-ea"/>
                <a:cs typeface="+mn-cs"/>
              </a:rPr>
              <a:t>in 40 mL bottle. Carefully review the product provided from TML and the prescriber’s order. More than 1 bottle may be required to provide the dose that was ordered. As required, reconstituted Beriplex® from additional bottles may be added to the same sterile administration bag (pooled).</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To ensure sterility, following reconstitution, Beriplex® </a:t>
            </a:r>
            <a:r>
              <a:rPr kumimoji="0" lang="en-CA" sz="2000" b="0" i="0" u="none" strike="noStrike" kern="1200" cap="none" spc="0" normalizeH="0" baseline="0" noProof="0" dirty="0">
                <a:ln>
                  <a:noFill/>
                </a:ln>
                <a:solidFill>
                  <a:prstClr val="black"/>
                </a:solidFill>
                <a:effectLst/>
                <a:uLnTx/>
                <a:uFillTx/>
                <a:ea typeface="+mn-ea"/>
                <a:cs typeface="+mn-cs"/>
              </a:rPr>
              <a:t>should be used immediately. (contains no preservatives). </a:t>
            </a:r>
            <a:r>
              <a:rPr kumimoji="0" lang="en-GB" sz="2000" b="0" i="0" u="none" strike="noStrike" kern="1200" cap="none" spc="0" normalizeH="0" baseline="0" noProof="0" dirty="0">
                <a:ln>
                  <a:noFill/>
                </a:ln>
                <a:solidFill>
                  <a:prstClr val="black"/>
                </a:solidFill>
                <a:effectLst/>
                <a:uLnTx/>
                <a:uFillTx/>
                <a:ea typeface="+mn-ea"/>
                <a:cs typeface="+mn-cs"/>
              </a:rPr>
              <a:t>Storage must not exceed 3 hours at room temperature.</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Reconstituted solution is clear or slightly opalescent. Do not administer if cloudy or deposits are observed.</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Administer at room temperature. </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Do not further dilute in any IV solutions. Do not mix with any other medicinal products.</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Beriplex® is compatible with 0.9 % sodium chloride (NaCl).</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Administer only intravenously via a separate injection/infusion line. For infusion, use a standard IV infusion set (has been filtered as part of reconstitution procedure). </a:t>
            </a:r>
          </a:p>
          <a:p>
            <a:pPr marL="228600" marR="0" lvl="0" indent="-228600" algn="l" defTabSz="914400" rtl="0" eaLnBrk="1" fontAlgn="auto" latinLnBrk="0" hangingPunct="1">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0015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196574"/>
            <a:ext cx="10515600" cy="1325563"/>
          </a:xfrm>
        </p:spPr>
        <p:txBody>
          <a:bodyPr>
            <a:normAutofit/>
          </a:bodyPr>
          <a:lstStyle/>
          <a:p>
            <a:r>
              <a:rPr lang="en-CA" sz="2400" b="1" dirty="0"/>
              <a:t>Product Learning Module 3: PCC - </a:t>
            </a:r>
            <a:r>
              <a:rPr lang="en-CA" sz="2400" b="1" dirty="0">
                <a:solidFill>
                  <a:prstClr val="black"/>
                </a:solidFill>
              </a:rPr>
              <a:t>Beriplex</a:t>
            </a:r>
            <a:r>
              <a:rPr kumimoji="0" lang="en-CA" sz="2400" b="1" u="none" strike="noStrike" kern="1200" cap="none" spc="0" normalizeH="0" baseline="0" noProof="0" dirty="0">
                <a:ln>
                  <a:noFill/>
                </a:ln>
                <a:solidFill>
                  <a:prstClr val="black"/>
                </a:solidFill>
                <a:effectLst/>
                <a:uLnTx/>
                <a:uFillTx/>
                <a:ea typeface="+mj-ea"/>
                <a:cs typeface="+mj-cs"/>
              </a:rPr>
              <a:t>®</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838200" y="1522137"/>
            <a:ext cx="10820400" cy="5335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Aft>
                <a:spcPts val="0"/>
              </a:spcAft>
              <a:buClrTx/>
              <a:buSzTx/>
              <a:buFontTx/>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Administration Notes (2) </a:t>
            </a:r>
            <a:endParaRPr lang="en-CA" sz="2000" b="1" i="1" dirty="0">
              <a:solidFill>
                <a:prstClr val="black"/>
              </a:solidFill>
              <a:latin typeface="Calibri" panose="020F0502020204030204"/>
            </a:endParaRPr>
          </a:p>
          <a:p>
            <a:pPr marL="0" marR="0" lvl="0" indent="0" algn="l" defTabSz="914400" rtl="0" eaLnBrk="1" fontAlgn="auto" latinLnBrk="0" hangingPunct="1">
              <a:spcAft>
                <a:spcPts val="0"/>
              </a:spcAft>
              <a:buClrTx/>
              <a:buSzTx/>
              <a:buFontTx/>
              <a:buNone/>
              <a:tabLst/>
              <a:defRPr/>
            </a:pPr>
            <a:endParaRPr kumimoji="0" lang="en-CA"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Flush the IV site with 0.9 % NaCl flush syringe prior to and following administration. </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lang="en-GB" sz="2000" dirty="0">
                <a:solidFill>
                  <a:prstClr val="black"/>
                </a:solidFill>
                <a:latin typeface="Calibri" panose="020F0502020204030204"/>
              </a:rPr>
              <a:t>NOTE: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PCC is CONTRAINDICATED in patients with heparin-induced thrombocytopenia (HIT) or with known allergies to heparin (Beriplex® contains heparin).</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Monitoring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blood coagulation with appropriate coagulation assays</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(plasma levels of individual coagulation factors, or global tests of prothrombin complex levels [prothrombin time, INR])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before and during treatment is recommended.</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Indication / Rate </a:t>
            </a:r>
          </a:p>
          <a:p>
            <a:pPr marL="685800" marR="0" lvl="1" indent="-228600" algn="l" defTabSz="914400" rtl="0" eaLnBrk="1" fontAlgn="auto" latinLnBrk="0" hangingPunct="1">
              <a:spcBef>
                <a:spcPts val="1000"/>
              </a:spcBef>
              <a:spcAft>
                <a:spcPts val="0"/>
              </a:spcAft>
              <a:buClrTx/>
              <a:buSzPct val="75000"/>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Treatment of bleeding and perioperative prophylaxis of bleeding in acquired deficiency of the prothrombin complex coagulation factors (factors II, VII, IX and X). For example, deficiency caused by treatment with vitamin K antagonists, or in case of overdose of vitamin K antagonists, when rapid correction of the deficiency is required (life threatening bleeding or emergency surgical interventions).</a:t>
            </a:r>
          </a:p>
          <a:p>
            <a:pPr marL="685800" marR="0" lvl="1" indent="-228600" algn="l" defTabSz="914400" rtl="0" eaLnBrk="1" fontAlgn="auto" latinLnBrk="0" hangingPunct="1">
              <a:spcBef>
                <a:spcPts val="1000"/>
              </a:spcBef>
              <a:spcAft>
                <a:spcPts val="0"/>
              </a:spcAft>
              <a:buClrTx/>
              <a:buSzPct val="75000"/>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Recommended </a:t>
            </a:r>
            <a:r>
              <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rPr>
              <a:t>maximum</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infusion rate: 8 mL per minute (480 mL/hour).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978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69999-CDDB-3556-78B0-9C510AFC4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97375-3CDB-A9DC-F5B0-28F5A64EA740}"/>
              </a:ext>
            </a:extLst>
          </p:cNvPr>
          <p:cNvSpPr>
            <a:spLocks noGrp="1"/>
          </p:cNvSpPr>
          <p:nvPr>
            <p:ph type="ctrTitle"/>
          </p:nvPr>
        </p:nvSpPr>
        <p:spPr>
          <a:xfrm>
            <a:off x="1470000" y="1847520"/>
            <a:ext cx="9252000" cy="2340000"/>
          </a:xfrm>
        </p:spPr>
        <p:txBody>
          <a:bodyPr/>
          <a:lstStyle/>
          <a:p>
            <a:r>
              <a:rPr lang="en-CA" dirty="0">
                <a:latin typeface="Calibri Light" panose="020F0302020204030204" pitchFamily="34" charset="0"/>
                <a:ea typeface="Calibri Light" panose="020F0302020204030204" pitchFamily="34" charset="0"/>
                <a:cs typeface="Calibri Light" panose="020F0302020204030204" pitchFamily="34" charset="0"/>
              </a:rPr>
              <a:t>Octaplex® Reconstitution</a:t>
            </a:r>
            <a:br>
              <a:rPr lang="en-CA" dirty="0">
                <a:latin typeface="Calibri Light" panose="020F0302020204030204" pitchFamily="34" charset="0"/>
                <a:ea typeface="Calibri Light" panose="020F0302020204030204" pitchFamily="34" charset="0"/>
                <a:cs typeface="Calibri Light" panose="020F0302020204030204" pitchFamily="34" charset="0"/>
              </a:rPr>
            </a:br>
            <a:r>
              <a:rPr lang="en-CA"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rPr>
              <a:t>Mix2Vial™ transfer set/device</a:t>
            </a:r>
          </a:p>
        </p:txBody>
      </p:sp>
    </p:spTree>
    <p:extLst>
      <p:ext uri="{BB962C8B-B14F-4D97-AF65-F5344CB8AC3E}">
        <p14:creationId xmlns:p14="http://schemas.microsoft.com/office/powerpoint/2010/main" val="253062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842010" y="1458000"/>
            <a:ext cx="10515600" cy="5400000"/>
          </a:xfrm>
        </p:spPr>
        <p:txBody>
          <a:bodyPr>
            <a:normAutofit fontScale="47500" lnSpcReduction="20000"/>
          </a:bodyPr>
          <a:lstStyle/>
          <a:p>
            <a:pPr marL="230400" marR="0" lvl="0" indent="-230400" algn="l" defTabSz="914400" rtl="0" eaLnBrk="1" fontAlgn="auto" latinLnBrk="0" hangingPunct="1">
              <a:lnSpc>
                <a:spcPct val="110000"/>
              </a:lnSpc>
              <a:spcBef>
                <a:spcPts val="1000"/>
              </a:spcBef>
              <a:buClrTx/>
              <a:buSzTx/>
              <a:buFont typeface="Arial" panose="020B0604020202020204" pitchFamily="34" charset="0"/>
              <a:buNone/>
              <a:tabLst/>
              <a:defRPr/>
            </a:pPr>
            <a:r>
              <a:rPr kumimoji="0" lang="en-CA" sz="4200" b="1" i="1" u="none" strike="noStrike" kern="1200" cap="none" spc="0" normalizeH="0" baseline="0" noProof="0" dirty="0">
                <a:ln>
                  <a:noFill/>
                </a:ln>
                <a:solidFill>
                  <a:prstClr val="white">
                    <a:lumMod val="50000"/>
                  </a:prstClr>
                </a:solidFill>
                <a:effectLst/>
                <a:uLnTx/>
                <a:uFillTx/>
                <a:ea typeface="+mn-ea"/>
                <a:cs typeface="+mn-cs"/>
              </a:rPr>
              <a:t>REMINDER: Only reconstitute when ready to administer.</a:t>
            </a:r>
          </a:p>
          <a:p>
            <a:pPr marL="230400" indent="-230400">
              <a:lnSpc>
                <a:spcPct val="110000"/>
              </a:lnSpc>
            </a:pPr>
            <a:r>
              <a:rPr lang="en-CA" sz="4200" dirty="0"/>
              <a:t>Octaplex®</a:t>
            </a:r>
            <a:r>
              <a:rPr lang="en-CA" sz="4200" i="1" dirty="0"/>
              <a:t> </a:t>
            </a:r>
            <a:r>
              <a:rPr lang="en-CA" sz="4200" dirty="0"/>
              <a:t>is available as </a:t>
            </a:r>
            <a:r>
              <a:rPr lang="en-GB" sz="4200" dirty="0">
                <a:solidFill>
                  <a:srgbClr val="FF0000"/>
                </a:solidFill>
              </a:rPr>
              <a:t>500 IU </a:t>
            </a:r>
            <a:r>
              <a:rPr lang="en-GB" sz="4200" dirty="0"/>
              <a:t>in </a:t>
            </a:r>
            <a:r>
              <a:rPr lang="en-GB" sz="4200" dirty="0">
                <a:solidFill>
                  <a:srgbClr val="FF0000"/>
                </a:solidFill>
              </a:rPr>
              <a:t>20 mL </a:t>
            </a:r>
            <a:r>
              <a:rPr lang="en-GB" sz="4200" dirty="0"/>
              <a:t>bottle/vial and </a:t>
            </a:r>
            <a:r>
              <a:rPr lang="en-GB" sz="4200" dirty="0">
                <a:solidFill>
                  <a:srgbClr val="FF0000"/>
                </a:solidFill>
              </a:rPr>
              <a:t>1000 IU</a:t>
            </a:r>
            <a:r>
              <a:rPr lang="en-GB" sz="4200" dirty="0"/>
              <a:t> in </a:t>
            </a:r>
            <a:r>
              <a:rPr lang="en-GB" sz="4200" dirty="0">
                <a:solidFill>
                  <a:srgbClr val="FF0000"/>
                </a:solidFill>
              </a:rPr>
              <a:t>40 mL </a:t>
            </a:r>
            <a:r>
              <a:rPr lang="en-GB" sz="4200" dirty="0"/>
              <a:t>bottle/vial; reconstituted with 20 mL and 40 mL, respectively, of solvent (water for injection, WFI).</a:t>
            </a:r>
          </a:p>
          <a:p>
            <a:pPr marL="230400" indent="-230400">
              <a:lnSpc>
                <a:spcPct val="110000"/>
              </a:lnSpc>
            </a:pPr>
            <a:r>
              <a:rPr lang="en-GB" sz="4200" dirty="0"/>
              <a:t>Use appropriate </a:t>
            </a:r>
            <a:r>
              <a:rPr lang="en-GB" sz="4200" u="sng" dirty="0"/>
              <a:t>aseptic technique.</a:t>
            </a:r>
          </a:p>
          <a:p>
            <a:pPr marL="230400" indent="-230400">
              <a:lnSpc>
                <a:spcPct val="110000"/>
              </a:lnSpc>
            </a:pPr>
            <a:r>
              <a:rPr lang="en-GB" sz="4200" dirty="0"/>
              <a:t>Single use only. </a:t>
            </a:r>
          </a:p>
          <a:p>
            <a:pPr marL="230400" indent="-230400">
              <a:lnSpc>
                <a:spcPct val="110000"/>
              </a:lnSpc>
            </a:pPr>
            <a:r>
              <a:rPr lang="en-GB" sz="4200" dirty="0"/>
              <a:t>TML will provide product label(s) and kit(s) containing: </a:t>
            </a:r>
            <a:br>
              <a:rPr lang="en-GB" sz="4200" dirty="0"/>
            </a:br>
            <a:r>
              <a:rPr lang="en-GB" sz="4200" dirty="0"/>
              <a:t>Mix2Vial™ transfer set, </a:t>
            </a:r>
            <a:r>
              <a:rPr lang="en-CA" sz="4200" dirty="0"/>
              <a:t>Octaplex®</a:t>
            </a:r>
            <a:r>
              <a:rPr lang="en-GB" sz="4200" dirty="0"/>
              <a:t> powder bottle, solvent (WFI) bottle. </a:t>
            </a:r>
            <a:br>
              <a:rPr lang="en-GB" sz="4600" dirty="0"/>
            </a:br>
            <a:endParaRPr lang="en-GB" sz="4600" dirty="0"/>
          </a:p>
          <a:p>
            <a:endParaRPr lang="en-GB" sz="2400" dirty="0"/>
          </a:p>
          <a:p>
            <a:pPr marL="0" indent="0">
              <a:buNone/>
            </a:pPr>
            <a:endParaRPr lang="en-GB" sz="2400" dirty="0"/>
          </a:p>
          <a:p>
            <a:endParaRPr lang="en-GB" sz="2400" dirty="0"/>
          </a:p>
          <a:p>
            <a:endParaRPr lang="en-GB" sz="2400" dirty="0"/>
          </a:p>
          <a:p>
            <a:pPr marL="0" indent="0">
              <a:buNone/>
            </a:pPr>
            <a:br>
              <a:rPr lang="en-GB" sz="2400" dirty="0"/>
            </a:br>
            <a:endParaRPr lang="en-GB" sz="2400" dirty="0"/>
          </a:p>
          <a:p>
            <a:pPr marL="0" indent="0">
              <a:buNone/>
            </a:pPr>
            <a:endParaRPr lang="en-GB" sz="2400" dirty="0"/>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GB" sz="4200" dirty="0"/>
              <a:t>Also required: </a:t>
            </a:r>
            <a:r>
              <a:rPr kumimoji="0" lang="en-GB" sz="4200" b="0" i="0" u="none" strike="noStrike" kern="1200" cap="none" spc="0" normalizeH="0" baseline="0" noProof="0" dirty="0">
                <a:ln>
                  <a:noFill/>
                </a:ln>
                <a:solidFill>
                  <a:prstClr val="black"/>
                </a:solidFill>
                <a:effectLst/>
                <a:uLnTx/>
                <a:uFillTx/>
                <a:ea typeface="+mn-ea"/>
                <a:cs typeface="+mn-cs"/>
              </a:rPr>
              <a:t>alcohol swabs, syringes (</a:t>
            </a:r>
            <a:r>
              <a:rPr lang="en-GB" sz="4200" dirty="0">
                <a:solidFill>
                  <a:prstClr val="black"/>
                </a:solidFill>
              </a:rPr>
              <a:t>appropriate size,</a:t>
            </a:r>
            <a:r>
              <a:rPr kumimoji="0" lang="en-GB" sz="4200" b="0" i="0" u="none" strike="noStrike" kern="1200" cap="none" spc="0" normalizeH="0" baseline="0" noProof="0" dirty="0">
                <a:ln>
                  <a:noFill/>
                </a:ln>
                <a:solidFill>
                  <a:prstClr val="black"/>
                </a:solidFill>
                <a:effectLst/>
                <a:uLnTx/>
                <a:uFillTx/>
                <a:ea typeface="+mn-ea"/>
                <a:cs typeface="+mn-cs"/>
              </a:rPr>
              <a:t> depending on dose), transfer needles, sterile administration bag.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3500" b="0" i="0" u="none" strike="noStrike" kern="1200" cap="none" spc="0" normalizeH="0" baseline="0" noProof="0" dirty="0">
              <a:ln>
                <a:noFill/>
              </a:ln>
              <a:solidFill>
                <a:prstClr val="black"/>
              </a:solidFill>
              <a:effectLst/>
              <a:uLnTx/>
              <a:uFillTx/>
              <a:ea typeface="+mn-ea"/>
              <a:cs typeface="+mn-cs"/>
            </a:endParaRPr>
          </a:p>
          <a:p>
            <a:endParaRPr lang="en-CA" sz="31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74</a:t>
            </a:fld>
            <a:endParaRPr lang="en-CA" dirty="0"/>
          </a:p>
        </p:txBody>
      </p:sp>
      <p:pic>
        <p:nvPicPr>
          <p:cNvPr id="8" name="Picture 7">
            <a:extLst>
              <a:ext uri="{FF2B5EF4-FFF2-40B4-BE49-F238E27FC236}">
                <a16:creationId xmlns:a16="http://schemas.microsoft.com/office/drawing/2014/main" id="{C7459812-89E9-C0E4-43A2-4DD82D0A2813}"/>
              </a:ext>
            </a:extLst>
          </p:cNvPr>
          <p:cNvPicPr>
            <a:picLocks noChangeAspect="1"/>
          </p:cNvPicPr>
          <p:nvPr/>
        </p:nvPicPr>
        <p:blipFill>
          <a:blip r:embed="rId2"/>
          <a:stretch>
            <a:fillRect/>
          </a:stretch>
        </p:blipFill>
        <p:spPr>
          <a:xfrm>
            <a:off x="6092189" y="3425189"/>
            <a:ext cx="7621" cy="7621"/>
          </a:xfrm>
          <a:prstGeom prst="rect">
            <a:avLst/>
          </a:prstGeom>
        </p:spPr>
      </p:pic>
      <p:pic>
        <p:nvPicPr>
          <p:cNvPr id="5" name="Picture 4">
            <a:extLst>
              <a:ext uri="{FF2B5EF4-FFF2-40B4-BE49-F238E27FC236}">
                <a16:creationId xmlns:a16="http://schemas.microsoft.com/office/drawing/2014/main" id="{FD468406-0DA4-BDDA-2540-D01D1EBD7B72}"/>
              </a:ext>
            </a:extLst>
          </p:cNvPr>
          <p:cNvPicPr>
            <a:picLocks noChangeAspect="1"/>
          </p:cNvPicPr>
          <p:nvPr/>
        </p:nvPicPr>
        <p:blipFill>
          <a:blip r:embed="rId3"/>
          <a:stretch>
            <a:fillRect/>
          </a:stretch>
        </p:blipFill>
        <p:spPr>
          <a:xfrm>
            <a:off x="1174475" y="4076861"/>
            <a:ext cx="3748761" cy="1800000"/>
          </a:xfrm>
          <a:prstGeom prst="rect">
            <a:avLst/>
          </a:prstGeom>
          <a:ln>
            <a:noFill/>
          </a:ln>
        </p:spPr>
      </p:pic>
      <p:sp>
        <p:nvSpPr>
          <p:cNvPr id="10" name="Title 1">
            <a:extLst>
              <a:ext uri="{FF2B5EF4-FFF2-40B4-BE49-F238E27FC236}">
                <a16:creationId xmlns:a16="http://schemas.microsoft.com/office/drawing/2014/main" id="{CD62A6F9-92DE-205C-EB15-6E04BB9C2C6A}"/>
              </a:ext>
            </a:extLst>
          </p:cNvPr>
          <p:cNvSpPr>
            <a:spLocks noGrp="1"/>
          </p:cNvSpPr>
          <p:nvPr>
            <p:ph type="title"/>
          </p:nvPr>
        </p:nvSpPr>
        <p:spPr>
          <a:xfrm>
            <a:off x="842010" y="359283"/>
            <a:ext cx="10515600" cy="1325563"/>
          </a:xfrm>
        </p:spPr>
        <p:txBody>
          <a:bodyPr>
            <a:normAutofit/>
          </a:bodyPr>
          <a:lstStyle/>
          <a:p>
            <a:r>
              <a:rPr lang="en-CA" sz="2400" b="1" dirty="0"/>
              <a:t>Product Learning Module 4: PCC - </a:t>
            </a:r>
            <a:r>
              <a:rPr lang="en-CA" sz="2400" b="1" dirty="0">
                <a:solidFill>
                  <a:prstClr val="black"/>
                </a:solidFill>
              </a:rPr>
              <a:t>Octaplex®</a:t>
            </a:r>
            <a:r>
              <a:rPr kumimoji="0" lang="en-CA" sz="2400" b="1" u="none" strike="noStrike" kern="1200" cap="none" spc="0" normalizeH="0" baseline="0" noProof="0" dirty="0">
                <a:ln>
                  <a:noFill/>
                </a:ln>
                <a:solidFill>
                  <a:prstClr val="black"/>
                </a:solidFill>
                <a:effectLst/>
                <a:uLnTx/>
                <a:uFillTx/>
                <a:ea typeface="+mj-ea"/>
                <a:cs typeface="+mj-cs"/>
              </a:rPr>
              <a:t> </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Mix2Vial™ transfer set/device</a:t>
            </a:r>
            <a:endParaRPr lang="en-CA" sz="2400" b="1" dirty="0">
              <a:solidFill>
                <a:schemeClr val="accent1"/>
              </a:solidFill>
            </a:endParaRPr>
          </a:p>
        </p:txBody>
      </p:sp>
    </p:spTree>
    <p:extLst>
      <p:ext uri="{BB962C8B-B14F-4D97-AF65-F5344CB8AC3E}">
        <p14:creationId xmlns:p14="http://schemas.microsoft.com/office/powerpoint/2010/main" val="3413955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4: PCC - Octaplex® </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Mix2Vial™ transfer set/device</a:t>
            </a:r>
            <a:r>
              <a:rPr lang="en-CA" sz="2400" b="1" dirty="0"/>
              <a:t> </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75</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729809"/>
            <a:ext cx="7920000" cy="33983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None/>
              <a:tabLst/>
              <a:defRPr/>
            </a:pPr>
            <a:r>
              <a:rPr kumimoji="0" lang="en-GB" sz="2200" b="1" i="0" u="none" strike="noStrike" kern="1200" cap="none" spc="0" normalizeH="0" baseline="0" noProof="0" dirty="0">
                <a:ln>
                  <a:noFill/>
                </a:ln>
                <a:solidFill>
                  <a:prstClr val="black"/>
                </a:solidFill>
                <a:effectLst/>
                <a:uLnTx/>
                <a:uFillTx/>
                <a:ea typeface="+mn-ea"/>
                <a:cs typeface="+mn-cs"/>
              </a:rPr>
              <a:t>Step 1 </a:t>
            </a:r>
            <a:br>
              <a:rPr kumimoji="0" lang="en-GB" sz="2200" b="1" i="0" u="none" strike="noStrike" kern="1200" cap="none" spc="0" normalizeH="0" baseline="0" noProof="0" dirty="0">
                <a:ln>
                  <a:noFill/>
                </a:ln>
                <a:solidFill>
                  <a:prstClr val="black"/>
                </a:solidFill>
                <a:effectLst/>
                <a:uLnTx/>
                <a:uFillTx/>
                <a:ea typeface="+mn-ea"/>
                <a:cs typeface="+mn-cs"/>
              </a:rPr>
            </a:br>
            <a:r>
              <a:rPr kumimoji="0" lang="en-GB" sz="2200" b="1" i="0" u="none" strike="noStrike" kern="1200" cap="none" spc="0" normalizeH="0" baseline="0" noProof="0" dirty="0">
                <a:ln>
                  <a:noFill/>
                </a:ln>
                <a:solidFill>
                  <a:prstClr val="black"/>
                </a:solidFill>
                <a:effectLst/>
                <a:uLnTx/>
                <a:uFillTx/>
                <a:ea typeface="+mn-ea"/>
                <a:cs typeface="+mn-cs"/>
              </a:rPr>
              <a:t>Check </a:t>
            </a:r>
            <a:r>
              <a:rPr kumimoji="0" lang="en-GB" sz="2200" b="1" i="0" u="none" strike="noStrike" kern="1200" cap="none" spc="0" normalizeH="0" baseline="0" noProof="0" dirty="0">
                <a:ln>
                  <a:noFill/>
                </a:ln>
                <a:effectLst/>
                <a:uLnTx/>
                <a:uFillTx/>
                <a:ea typeface="+mn-ea"/>
                <a:cs typeface="+mn-cs"/>
              </a:rPr>
              <a:t>Date</a:t>
            </a:r>
            <a:r>
              <a:rPr kumimoji="0" lang="en-GB" sz="2200" b="1" i="0" u="none" strike="noStrike" kern="1200" cap="none" spc="0" normalizeH="0" baseline="0" noProof="0" dirty="0">
                <a:ln>
                  <a:noFill/>
                </a:ln>
                <a:solidFill>
                  <a:prstClr val="black"/>
                </a:solidFill>
                <a:effectLst/>
                <a:uLnTx/>
                <a:uFillTx/>
                <a:ea typeface="+mn-ea"/>
                <a:cs typeface="+mn-cs"/>
              </a:rPr>
              <a:t> Expiry &amp; Temperature</a:t>
            </a:r>
            <a:br>
              <a:rPr kumimoji="0" lang="en-GB" sz="2200" b="1" i="0" u="none" strike="noStrike" kern="1200" cap="none" spc="0" normalizeH="0" baseline="0" noProof="0" dirty="0">
                <a:ln>
                  <a:noFill/>
                </a:ln>
                <a:solidFill>
                  <a:prstClr val="black"/>
                </a:solidFill>
                <a:effectLst/>
                <a:uLnTx/>
                <a:uFillTx/>
                <a:ea typeface="+mn-ea"/>
                <a:cs typeface="+mn-cs"/>
              </a:rPr>
            </a:br>
            <a:endParaRPr kumimoji="0" lang="en-GB" sz="2200" b="1" i="0" u="none" strike="noStrike" kern="1200" cap="none" spc="0" normalizeH="0" baseline="0" noProof="0" dirty="0">
              <a:ln>
                <a:noFill/>
              </a:ln>
              <a:solidFill>
                <a:prstClr val="black"/>
              </a:solidFill>
              <a:effectLst/>
              <a:uLnTx/>
              <a:uFillTx/>
              <a:ea typeface="+mn-ea"/>
              <a:cs typeface="+mn-cs"/>
            </a:endParaRPr>
          </a:p>
          <a:p>
            <a:pPr>
              <a:lnSpc>
                <a:spcPct val="100000"/>
              </a:lnSpc>
              <a:defRPr/>
            </a:pPr>
            <a:r>
              <a:rPr kumimoji="0" lang="en-GB" sz="2000" b="0" i="0" u="none" strike="noStrike" kern="1200" cap="none" spc="0" normalizeH="0" baseline="0" noProof="0" dirty="0">
                <a:ln>
                  <a:noFill/>
                </a:ln>
                <a:solidFill>
                  <a:prstClr val="black"/>
                </a:solidFill>
                <a:effectLst/>
                <a:uLnTx/>
                <a:uFillTx/>
                <a:ea typeface="+mn-ea"/>
                <a:cs typeface="+mn-cs"/>
              </a:rPr>
              <a:t>Verify product expiry date (on the kit packaging and the bottles) is acceptable. </a:t>
            </a:r>
          </a:p>
          <a:p>
            <a:pPr>
              <a:lnSpc>
                <a:spcPct val="100000"/>
              </a:lnSpc>
              <a:defRPr/>
            </a:pPr>
            <a:r>
              <a:rPr kumimoji="0" lang="en-GB" sz="2000" b="0" i="0" u="none" strike="noStrike" kern="1200" cap="none" spc="0" normalizeH="0" baseline="0" noProof="0" dirty="0">
                <a:ln>
                  <a:noFill/>
                </a:ln>
                <a:solidFill>
                  <a:prstClr val="black"/>
                </a:solidFill>
                <a:effectLst/>
                <a:uLnTx/>
                <a:uFillTx/>
                <a:ea typeface="+mn-ea"/>
                <a:cs typeface="+mn-cs"/>
              </a:rPr>
              <a:t>Ensure the bottles of both the powder and the solvent </a:t>
            </a:r>
            <a:r>
              <a:rPr lang="en-GB" sz="2000" dirty="0">
                <a:solidFill>
                  <a:prstClr val="black"/>
                </a:solidFill>
              </a:rPr>
              <a:t>(</a:t>
            </a:r>
            <a:r>
              <a:rPr kumimoji="0" lang="en-GB" sz="2000" b="0" i="0" u="none" strike="noStrike" kern="1200" cap="none" spc="0" normalizeH="0" baseline="0" noProof="0" dirty="0">
                <a:ln>
                  <a:noFill/>
                </a:ln>
                <a:solidFill>
                  <a:prstClr val="black"/>
                </a:solidFill>
                <a:effectLst/>
                <a:uLnTx/>
                <a:uFillTx/>
                <a:ea typeface="+mn-ea"/>
                <a:cs typeface="+mn-cs"/>
              </a:rPr>
              <a:t>WFI) are at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room temperature. </a:t>
            </a:r>
          </a:p>
          <a:p>
            <a:pPr>
              <a:lnSpc>
                <a:spcPct val="100000"/>
              </a:lnSpc>
              <a:defRPr/>
            </a:pPr>
            <a:r>
              <a:rPr kumimoji="0" lang="en-GB" sz="2000" b="0" i="0" u="none" strike="noStrike" kern="1200" cap="none" spc="0" normalizeH="0" baseline="0" noProof="0" dirty="0">
                <a:ln>
                  <a:noFill/>
                </a:ln>
                <a:solidFill>
                  <a:prstClr val="black"/>
                </a:solidFill>
                <a:effectLst/>
                <a:uLnTx/>
                <a:uFillTx/>
                <a:ea typeface="+mn-ea"/>
                <a:cs typeface="+mn-cs"/>
              </a:rPr>
              <a:t>During reconstitution, </a:t>
            </a:r>
            <a:r>
              <a:rPr lang="en-GB" sz="2000" dirty="0">
                <a:solidFill>
                  <a:prstClr val="black"/>
                </a:solidFill>
              </a:rPr>
              <a:t>room</a:t>
            </a:r>
            <a:r>
              <a:rPr kumimoji="0" lang="en-GB" sz="2000" b="0" i="0" u="none" strike="noStrike" kern="1200" cap="none" spc="0" normalizeH="0" baseline="0" noProof="0" dirty="0">
                <a:ln>
                  <a:noFill/>
                </a:ln>
                <a:solidFill>
                  <a:prstClr val="black"/>
                </a:solidFill>
                <a:effectLst/>
                <a:uLnTx/>
                <a:uFillTx/>
                <a:ea typeface="+mn-ea"/>
                <a:cs typeface="+mn-cs"/>
              </a:rPr>
              <a:t> temperature should be maintained.</a:t>
            </a:r>
          </a:p>
          <a:p>
            <a:pPr>
              <a:lnSpc>
                <a:spcPct val="100000"/>
              </a:lnSpc>
              <a:defRPr/>
            </a:pPr>
            <a:r>
              <a:rPr kumimoji="0" lang="en-GB" sz="2000" b="0" i="0" u="none" strike="noStrike" kern="1200" cap="none" spc="0" normalizeH="0" baseline="0" noProof="0" dirty="0">
                <a:ln>
                  <a:noFill/>
                </a:ln>
                <a:solidFill>
                  <a:prstClr val="black"/>
                </a:solidFill>
                <a:effectLst/>
                <a:uLnTx/>
                <a:uFillTx/>
                <a:ea typeface="+mn-ea"/>
                <a:cs typeface="+mn-cs"/>
              </a:rPr>
              <a:t>Room temperature augments the product powder dissolving.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ea typeface="+mn-ea"/>
              <a:cs typeface="+mn-cs"/>
            </a:endParaRPr>
          </a:p>
          <a:p>
            <a:endParaRPr lang="en-CA" dirty="0"/>
          </a:p>
        </p:txBody>
      </p:sp>
      <p:pic>
        <p:nvPicPr>
          <p:cNvPr id="5" name="Picture 4" descr="A close-up of a bottle&#10;&#10;Description automatically generated">
            <a:extLst>
              <a:ext uri="{FF2B5EF4-FFF2-40B4-BE49-F238E27FC236}">
                <a16:creationId xmlns:a16="http://schemas.microsoft.com/office/drawing/2014/main" id="{DAE6FDC6-6F6C-DF6A-F713-401AD9A09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200" y="2685374"/>
            <a:ext cx="3060000" cy="2524271"/>
          </a:xfrm>
          <a:prstGeom prst="rect">
            <a:avLst/>
          </a:prstGeom>
          <a:ln>
            <a:noFill/>
          </a:ln>
        </p:spPr>
      </p:pic>
    </p:spTree>
    <p:extLst>
      <p:ext uri="{BB962C8B-B14F-4D97-AF65-F5344CB8AC3E}">
        <p14:creationId xmlns:p14="http://schemas.microsoft.com/office/powerpoint/2010/main" val="11631036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4: PCC - Octaplex® </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Mix2Vial™ transfer set/device</a:t>
            </a:r>
            <a:r>
              <a:rPr lang="en-CA" sz="2400" b="1" dirty="0"/>
              <a:t> </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76</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687384"/>
            <a:ext cx="7920000" cy="3189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None/>
              <a:tabLst/>
              <a:defRPr/>
            </a:pPr>
            <a:r>
              <a:rPr kumimoji="0" lang="en-GB" sz="2200" b="1" i="0" u="none" strike="noStrike" kern="1200" cap="none" spc="0" normalizeH="0" baseline="0" noProof="0" dirty="0">
                <a:ln>
                  <a:noFill/>
                </a:ln>
                <a:solidFill>
                  <a:prstClr val="black"/>
                </a:solidFill>
                <a:effectLst/>
                <a:uLnTx/>
                <a:uFillTx/>
                <a:ea typeface="+mn-ea"/>
                <a:cs typeface="+mn-cs"/>
              </a:rPr>
              <a:t>Step 2 </a:t>
            </a:r>
            <a:br>
              <a:rPr kumimoji="0" lang="en-GB" sz="2200" b="1" i="0" u="none" strike="noStrike" kern="1200" cap="none" spc="0" normalizeH="0" baseline="0" noProof="0" dirty="0">
                <a:ln>
                  <a:noFill/>
                </a:ln>
                <a:solidFill>
                  <a:prstClr val="black"/>
                </a:solidFill>
                <a:effectLst/>
                <a:uLnTx/>
                <a:uFillTx/>
                <a:ea typeface="+mn-ea"/>
                <a:cs typeface="+mn-cs"/>
              </a:rPr>
            </a:br>
            <a:r>
              <a:rPr kumimoji="0" lang="en-GB" sz="2200" b="1" i="0" u="none" strike="noStrike" kern="1200" cap="none" spc="0" normalizeH="0" baseline="0" noProof="0" dirty="0">
                <a:ln>
                  <a:noFill/>
                </a:ln>
                <a:solidFill>
                  <a:prstClr val="black"/>
                </a:solidFill>
                <a:effectLst/>
                <a:uLnTx/>
                <a:uFillTx/>
                <a:ea typeface="+mn-ea"/>
                <a:cs typeface="+mn-cs"/>
              </a:rPr>
              <a:t>Remove Caps, Clean Rubber Stopper of Powder &amp; Solvent Bottles</a:t>
            </a:r>
            <a:br>
              <a:rPr kumimoji="0" lang="en-GB" sz="2200" b="1" i="0" u="none" strike="noStrike" kern="1200" cap="none" spc="0" normalizeH="0" baseline="0" noProof="0" dirty="0">
                <a:ln>
                  <a:noFill/>
                </a:ln>
                <a:solidFill>
                  <a:prstClr val="black"/>
                </a:solidFill>
                <a:effectLst/>
                <a:uLnTx/>
                <a:uFillTx/>
                <a:ea typeface="+mn-ea"/>
                <a:cs typeface="+mn-cs"/>
              </a:rPr>
            </a:br>
            <a:endParaRPr kumimoji="0" lang="en-GB" sz="2200" b="1" i="0" u="none" strike="noStrike" kern="1200" cap="none" spc="0" normalizeH="0" baseline="0" noProof="0" dirty="0">
              <a:ln>
                <a:noFill/>
              </a:ln>
              <a:solidFill>
                <a:prstClr val="black"/>
              </a:solidFill>
              <a:effectLst/>
              <a:uLnTx/>
              <a:uFillTx/>
              <a:ea typeface="+mn-ea"/>
              <a:cs typeface="+mn-cs"/>
            </a:endParaRPr>
          </a:p>
          <a:p>
            <a:pPr>
              <a:defRPr/>
            </a:pPr>
            <a:r>
              <a:rPr kumimoji="0" lang="en-GB" sz="2000" b="0" i="0" u="none" strike="noStrike" kern="1200" cap="none" spc="0" normalizeH="0" baseline="0" noProof="0" dirty="0">
                <a:ln>
                  <a:noFill/>
                </a:ln>
                <a:solidFill>
                  <a:prstClr val="black"/>
                </a:solidFill>
                <a:effectLst/>
                <a:uLnTx/>
                <a:uFillTx/>
                <a:ea typeface="+mn-ea"/>
                <a:cs typeface="+mn-cs"/>
              </a:rPr>
              <a:t>Remove the cap from both the powder and the solvent (WFI) bottles.</a:t>
            </a:r>
          </a:p>
          <a:p>
            <a:pPr>
              <a:defRPr/>
            </a:pPr>
            <a:r>
              <a:rPr kumimoji="0" lang="en-GB" sz="2000" b="0" i="0" u="none" strike="noStrike" kern="1200" cap="none" spc="0" normalizeH="0" baseline="0" noProof="0" dirty="0">
                <a:ln>
                  <a:noFill/>
                </a:ln>
                <a:solidFill>
                  <a:prstClr val="black"/>
                </a:solidFill>
                <a:effectLst/>
                <a:uLnTx/>
                <a:uFillTx/>
                <a:ea typeface="+mn-ea"/>
                <a:cs typeface="+mn-cs"/>
              </a:rPr>
              <a:t>Using a circular motion, </a:t>
            </a:r>
            <a:r>
              <a:rPr lang="en-GB" sz="2000" dirty="0">
                <a:solidFill>
                  <a:prstClr val="black"/>
                </a:solidFill>
              </a:rPr>
              <a:t>c</a:t>
            </a:r>
            <a:r>
              <a:rPr kumimoji="0" lang="en-GB" sz="2000" b="0" i="0" u="none" strike="noStrike" kern="1200" cap="none" spc="0" normalizeH="0" baseline="0" noProof="0" dirty="0">
                <a:ln>
                  <a:noFill/>
                </a:ln>
                <a:solidFill>
                  <a:prstClr val="black"/>
                </a:solidFill>
                <a:effectLst/>
                <a:uLnTx/>
                <a:uFillTx/>
                <a:ea typeface="+mn-ea"/>
                <a:cs typeface="+mn-cs"/>
              </a:rPr>
              <a:t>lean the exposed central part of the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rubber stopper of both bottles with an alcohol swab.</a:t>
            </a:r>
          </a:p>
          <a:p>
            <a:pPr>
              <a:defRPr/>
            </a:pPr>
            <a:r>
              <a:rPr kumimoji="0" lang="en-GB" sz="2000" b="0" i="0" u="none" strike="noStrike" kern="1200" cap="none" spc="0" normalizeH="0" baseline="0" noProof="0" dirty="0">
                <a:ln>
                  <a:noFill/>
                </a:ln>
                <a:solidFill>
                  <a:prstClr val="black"/>
                </a:solidFill>
                <a:effectLst/>
                <a:uLnTx/>
                <a:uFillTx/>
                <a:ea typeface="+mn-ea"/>
                <a:cs typeface="+mn-cs"/>
              </a:rPr>
              <a:t>Allow the stoppers of the bottles to dry.</a:t>
            </a:r>
          </a:p>
          <a:p>
            <a:endParaRPr lang="en-CA" dirty="0"/>
          </a:p>
        </p:txBody>
      </p:sp>
      <p:pic>
        <p:nvPicPr>
          <p:cNvPr id="5" name="Picture 4" descr="A close-up of a bottle&#10;&#10;Description automatically generated">
            <a:extLst>
              <a:ext uri="{FF2B5EF4-FFF2-40B4-BE49-F238E27FC236}">
                <a16:creationId xmlns:a16="http://schemas.microsoft.com/office/drawing/2014/main" id="{DAE6FDC6-6F6C-DF6A-F713-401AD9A09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2761383"/>
            <a:ext cx="3060000" cy="2524271"/>
          </a:xfrm>
          <a:prstGeom prst="rect">
            <a:avLst/>
          </a:prstGeom>
          <a:ln>
            <a:noFill/>
          </a:ln>
        </p:spPr>
      </p:pic>
    </p:spTree>
    <p:extLst>
      <p:ext uri="{BB962C8B-B14F-4D97-AF65-F5344CB8AC3E}">
        <p14:creationId xmlns:p14="http://schemas.microsoft.com/office/powerpoint/2010/main" val="33575473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4: PCC - Octaplex® </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Mix2Vial™ transfer set/device</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90600" y="1713753"/>
            <a:ext cx="7920000" cy="3174335"/>
          </a:xfrm>
        </p:spPr>
        <p:txBody>
          <a:bodyPr>
            <a:normAutofit/>
          </a:bodyPr>
          <a:lstStyle/>
          <a:p>
            <a:pPr marL="0" indent="0">
              <a:buNone/>
            </a:pPr>
            <a:r>
              <a:rPr lang="en-CA" sz="2200" b="1" dirty="0"/>
              <a:t>Step 3 </a:t>
            </a:r>
          </a:p>
          <a:p>
            <a:pPr marL="0" indent="0">
              <a:buNone/>
            </a:pPr>
            <a: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Peel Paper Lid off the</a:t>
            </a:r>
            <a:r>
              <a:rPr lang="en-CA" sz="2200" b="1" dirty="0"/>
              <a:t> Mix2Vial™ Transfer Set</a:t>
            </a:r>
          </a:p>
          <a:p>
            <a:pPr marL="0" indent="0">
              <a:buNone/>
            </a:pPr>
            <a:endParaRPr lang="en-CA" sz="2200" b="1" dirty="0"/>
          </a:p>
          <a:p>
            <a:r>
              <a:rPr lang="en-CA" sz="2000" dirty="0"/>
              <a:t>Peel the paper lid off the Mix2Vial™ transfer set. </a:t>
            </a:r>
          </a:p>
          <a:p>
            <a:r>
              <a:rPr lang="en-CA" sz="2000" dirty="0"/>
              <a:t>Leave the Mix2Vial™ transfer set in the clear outer </a:t>
            </a:r>
            <a:br>
              <a:rPr lang="en-CA" sz="2000" dirty="0"/>
            </a:br>
            <a:r>
              <a:rPr lang="en-CA" sz="2000" dirty="0"/>
              <a:t>packaging to maintain sterility. </a:t>
            </a:r>
          </a:p>
          <a:p>
            <a:endParaRPr lang="en-CA" sz="20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77</a:t>
            </a:fld>
            <a:endParaRPr lang="en-CA" dirty="0"/>
          </a:p>
        </p:txBody>
      </p:sp>
      <p:pic>
        <p:nvPicPr>
          <p:cNvPr id="6" name="Picture 5" descr="Hands holding a small blue and black object&#10;&#10;AI-generated content may be incorrect.">
            <a:extLst>
              <a:ext uri="{FF2B5EF4-FFF2-40B4-BE49-F238E27FC236}">
                <a16:creationId xmlns:a16="http://schemas.microsoft.com/office/drawing/2014/main" id="{76214645-7D1A-48DA-8DCD-F765C5377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485" y="2492257"/>
            <a:ext cx="4032000" cy="2608060"/>
          </a:xfrm>
          <a:prstGeom prst="rect">
            <a:avLst/>
          </a:prstGeom>
        </p:spPr>
      </p:pic>
    </p:spTree>
    <p:extLst>
      <p:ext uri="{BB962C8B-B14F-4D97-AF65-F5344CB8AC3E}">
        <p14:creationId xmlns:p14="http://schemas.microsoft.com/office/powerpoint/2010/main" val="3432952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4: PCC - Octaplex® </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Mix2Vial™ transfer set/device</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78</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39019" y="1711509"/>
            <a:ext cx="7920000" cy="4113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4 </a:t>
            </a:r>
            <a:br>
              <a:rPr lang="en-CA" sz="2200" b="1" dirty="0"/>
            </a:br>
            <a:r>
              <a:rPr lang="en-GB" sz="2200" b="1" dirty="0"/>
              <a:t>Connect Mix2Vial™ Transfer Set to Solvent Bottle</a:t>
            </a:r>
            <a:br>
              <a:rPr lang="en-GB" sz="2200" b="1" dirty="0"/>
            </a:br>
            <a:endParaRPr lang="en-CA" sz="2200" b="1" dirty="0"/>
          </a:p>
          <a:p>
            <a:r>
              <a:rPr kumimoji="0" lang="en-GB" sz="2000" b="0" i="0" u="none" strike="noStrike" kern="1200" cap="none" spc="0" normalizeH="0" baseline="0" noProof="0" dirty="0">
                <a:ln>
                  <a:noFill/>
                </a:ln>
                <a:solidFill>
                  <a:prstClr val="black"/>
                </a:solidFill>
                <a:effectLst/>
                <a:uLnTx/>
                <a:uFillTx/>
                <a:ea typeface="+mn-ea"/>
                <a:cs typeface="+mn-cs"/>
              </a:rPr>
              <a:t>Place the solvent (WFI) bottle on a flat surface and hold the bottle steady. </a:t>
            </a:r>
          </a:p>
          <a:p>
            <a:r>
              <a:rPr kumimoji="0" lang="en-GB" sz="2000" b="0" i="0" u="none" strike="noStrike" kern="1200" cap="none" spc="0" normalizeH="0" baseline="0" noProof="0" dirty="0">
                <a:ln>
                  <a:noFill/>
                </a:ln>
                <a:solidFill>
                  <a:prstClr val="black"/>
                </a:solidFill>
                <a:effectLst/>
                <a:uLnTx/>
                <a:uFillTx/>
                <a:ea typeface="+mn-ea"/>
                <a:cs typeface="+mn-cs"/>
              </a:rPr>
              <a:t>Invert and centre the Mix2Vial™ transfer set in its clear outer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packaging over the solvent (WFI) bottle. </a:t>
            </a:r>
          </a:p>
          <a:p>
            <a:r>
              <a:rPr kumimoji="0" lang="en-GB" sz="2000" b="0" i="0" u="none" strike="noStrike" kern="1200" cap="none" spc="0" normalizeH="0" baseline="0" noProof="0" dirty="0">
                <a:ln>
                  <a:noFill/>
                </a:ln>
                <a:solidFill>
                  <a:prstClr val="black"/>
                </a:solidFill>
                <a:effectLst/>
                <a:uLnTx/>
                <a:uFillTx/>
                <a:ea typeface="+mn-ea"/>
                <a:cs typeface="+mn-cs"/>
              </a:rPr>
              <a:t>In one smooth motion, push the blue </a:t>
            </a:r>
            <a:r>
              <a:rPr lang="en-GB" sz="2000" dirty="0">
                <a:solidFill>
                  <a:prstClr val="black"/>
                </a:solidFill>
              </a:rPr>
              <a:t>spike</a:t>
            </a:r>
            <a:r>
              <a:rPr kumimoji="0" lang="en-GB" sz="2000" b="0" i="0" u="none" strike="noStrike" kern="1200" cap="none" spc="0" normalizeH="0" baseline="0" noProof="0" dirty="0">
                <a:ln>
                  <a:noFill/>
                </a:ln>
                <a:solidFill>
                  <a:prstClr val="black"/>
                </a:solidFill>
                <a:effectLst/>
                <a:uLnTx/>
                <a:uFillTx/>
                <a:ea typeface="+mn-ea"/>
                <a:cs typeface="+mn-cs"/>
              </a:rPr>
              <a:t> part of the Mix2Vial™ transfer set straight down through the rubber stopper of the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solvent (WFI) bottle. </a:t>
            </a:r>
            <a:br>
              <a:rPr kumimoji="0" lang="en-GB" sz="2000" b="0" i="0" u="none" strike="noStrike" kern="1200" cap="none" spc="0" normalizeH="0" baseline="0" noProof="0" dirty="0">
                <a:ln>
                  <a:noFill/>
                </a:ln>
                <a:solidFill>
                  <a:prstClr val="black"/>
                </a:solidFill>
                <a:effectLst/>
                <a:uLnTx/>
                <a:uFillTx/>
                <a:ea typeface="+mn-ea"/>
                <a:cs typeface="+mn-cs"/>
              </a:rPr>
            </a:br>
            <a:endParaRPr lang="en-CA" sz="2000" dirty="0"/>
          </a:p>
        </p:txBody>
      </p:sp>
      <p:pic>
        <p:nvPicPr>
          <p:cNvPr id="4" name="Picture 3">
            <a:extLst>
              <a:ext uri="{FF2B5EF4-FFF2-40B4-BE49-F238E27FC236}">
                <a16:creationId xmlns:a16="http://schemas.microsoft.com/office/drawing/2014/main" id="{0B795478-1983-E3F1-E2C9-EEFB3701F2EE}"/>
              </a:ext>
            </a:extLst>
          </p:cNvPr>
          <p:cNvPicPr>
            <a:picLocks noChangeAspect="1"/>
          </p:cNvPicPr>
          <p:nvPr/>
        </p:nvPicPr>
        <p:blipFill>
          <a:blip r:embed="rId3"/>
          <a:stretch>
            <a:fillRect/>
          </a:stretch>
        </p:blipFill>
        <p:spPr>
          <a:xfrm>
            <a:off x="8722200" y="2651090"/>
            <a:ext cx="2520000" cy="2744857"/>
          </a:xfrm>
          <a:prstGeom prst="rect">
            <a:avLst/>
          </a:prstGeom>
        </p:spPr>
      </p:pic>
    </p:spTree>
    <p:extLst>
      <p:ext uri="{BB962C8B-B14F-4D97-AF65-F5344CB8AC3E}">
        <p14:creationId xmlns:p14="http://schemas.microsoft.com/office/powerpoint/2010/main" val="36940076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88180"/>
            <a:ext cx="10515600" cy="1325563"/>
          </a:xfrm>
        </p:spPr>
        <p:txBody>
          <a:bodyPr>
            <a:normAutofit/>
          </a:bodyPr>
          <a:lstStyle/>
          <a:p>
            <a:r>
              <a:rPr lang="en-CA" sz="2400" b="1" dirty="0"/>
              <a:t>Product Learning Module 4: PCC - Octaplex® </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Mix2Vial™ transfer set/device</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90600" y="1745442"/>
            <a:ext cx="7920000" cy="2883002"/>
          </a:xfrm>
        </p:spPr>
        <p:txBody>
          <a:bodyPr>
            <a:normAutofit/>
          </a:bodyPr>
          <a:lstStyle/>
          <a:p>
            <a:pPr marL="0" indent="0">
              <a:buNone/>
            </a:pPr>
            <a:r>
              <a:rPr lang="en-CA" sz="2200" b="1" dirty="0"/>
              <a:t>Step 5 </a:t>
            </a:r>
            <a:br>
              <a:rPr lang="en-CA" sz="2200" b="1" dirty="0"/>
            </a:br>
            <a:r>
              <a:rPr lang="en-CA" sz="2200" b="1" dirty="0"/>
              <a:t>Remove Mix2Vial™ Transfer Set </a:t>
            </a:r>
            <a:r>
              <a:rPr kumimoji="0" lang="en-GB" sz="2200" b="1" i="0" u="none" strike="noStrike" kern="1200" cap="none" spc="0" normalizeH="0" baseline="0" noProof="0" dirty="0">
                <a:ln>
                  <a:noFill/>
                </a:ln>
                <a:effectLst/>
                <a:uLnTx/>
                <a:uFillTx/>
                <a:ea typeface="+mn-ea"/>
                <a:cs typeface="+mn-cs"/>
              </a:rPr>
              <a:t>Clear Blister</a:t>
            </a:r>
            <a:r>
              <a:rPr kumimoji="0" lang="en-CA" sz="2200" b="1" i="0" u="none" strike="noStrike" kern="0" cap="none" spc="0" normalizeH="0" baseline="0" noProof="0" dirty="0">
                <a:ln>
                  <a:noFill/>
                </a:ln>
                <a:effectLst/>
                <a:uLnTx/>
                <a:uFillTx/>
                <a:ea typeface="Times New Roman" panose="02020603050405020304" pitchFamily="18" charset="0"/>
                <a:cs typeface="Calibri" panose="020F0502020204030204" pitchFamily="34" charset="0"/>
              </a:rPr>
              <a:t> </a:t>
            </a:r>
            <a:r>
              <a:rPr lang="en-CA" sz="2200" b="1" dirty="0"/>
              <a:t>Packaging</a:t>
            </a:r>
            <a:br>
              <a:rPr lang="en-CA" sz="2200" b="1" dirty="0"/>
            </a:br>
            <a:endParaRPr lang="en-CA" sz="2200" b="1" dirty="0"/>
          </a:p>
          <a:p>
            <a:r>
              <a:rPr lang="en-CA" sz="2000" dirty="0"/>
              <a:t>Securely hold the solvent (WFI) bottle and cautiously remove the </a:t>
            </a:r>
            <a:br>
              <a:rPr lang="en-CA" sz="2000" dirty="0"/>
            </a:br>
            <a:r>
              <a:rPr lang="en-CA" sz="2000" dirty="0"/>
              <a:t>clear outer packaging from Mix2Vial™ transfer set.  </a:t>
            </a:r>
          </a:p>
          <a:p>
            <a:r>
              <a:rPr lang="en-CA" sz="2000" dirty="0"/>
              <a:t>Ensure the </a:t>
            </a:r>
            <a:r>
              <a:rPr lang="en-GB" sz="2000" dirty="0"/>
              <a:t>Mix2Vial™ transfer set remains firmly attached to </a:t>
            </a:r>
            <a:br>
              <a:rPr lang="en-GB" sz="2000" dirty="0"/>
            </a:br>
            <a:r>
              <a:rPr lang="en-GB" sz="2000" dirty="0"/>
              <a:t>the solvent (WFI) bottle. </a:t>
            </a:r>
            <a:endParaRPr lang="en-CA" sz="20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79</a:t>
            </a:fld>
            <a:endParaRPr lang="en-CA" dirty="0"/>
          </a:p>
        </p:txBody>
      </p:sp>
      <p:pic>
        <p:nvPicPr>
          <p:cNvPr id="3" name="Picture 2">
            <a:extLst>
              <a:ext uri="{FF2B5EF4-FFF2-40B4-BE49-F238E27FC236}">
                <a16:creationId xmlns:a16="http://schemas.microsoft.com/office/drawing/2014/main" id="{FF8BFB59-D592-C10E-2E09-BFB8F85A0162}"/>
              </a:ext>
            </a:extLst>
          </p:cNvPr>
          <p:cNvPicPr>
            <a:picLocks noChangeAspect="1"/>
          </p:cNvPicPr>
          <p:nvPr/>
        </p:nvPicPr>
        <p:blipFill>
          <a:blip r:embed="rId2"/>
          <a:stretch>
            <a:fillRect/>
          </a:stretch>
        </p:blipFill>
        <p:spPr>
          <a:xfrm>
            <a:off x="8833800" y="2666673"/>
            <a:ext cx="2520000" cy="2924448"/>
          </a:xfrm>
          <a:prstGeom prst="rect">
            <a:avLst/>
          </a:prstGeom>
        </p:spPr>
      </p:pic>
    </p:spTree>
    <p:extLst>
      <p:ext uri="{BB962C8B-B14F-4D97-AF65-F5344CB8AC3E}">
        <p14:creationId xmlns:p14="http://schemas.microsoft.com/office/powerpoint/2010/main" val="13699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838200" y="1458000"/>
            <a:ext cx="10515600" cy="5400000"/>
          </a:xfrm>
        </p:spPr>
        <p:txBody>
          <a:bodyPr>
            <a:noAutofit/>
          </a:bodyPr>
          <a:lstStyle/>
          <a:p>
            <a:pPr marL="0" indent="0">
              <a:spcAft>
                <a:spcPts val="600"/>
              </a:spcAft>
              <a:buNone/>
            </a:pPr>
            <a:r>
              <a:rPr lang="en-CA" sz="2000" b="1" i="1" dirty="0">
                <a:solidFill>
                  <a:schemeClr val="bg1">
                    <a:lumMod val="50000"/>
                  </a:schemeClr>
                </a:solidFill>
              </a:rPr>
              <a:t>REMINDER: Only reconstitute when ready to administer.</a:t>
            </a:r>
          </a:p>
          <a:p>
            <a:r>
              <a:rPr lang="en-CA" sz="2000" dirty="0"/>
              <a:t>Fibryga®</a:t>
            </a:r>
            <a:r>
              <a:rPr lang="en-CA" sz="2000" i="1" dirty="0"/>
              <a:t> </a:t>
            </a:r>
            <a:r>
              <a:rPr lang="en-CA" sz="2000" dirty="0"/>
              <a:t>is available as 1 g/bottle (vial), </a:t>
            </a:r>
            <a:r>
              <a:rPr lang="en-GB" sz="2000" dirty="0"/>
              <a:t>reconstituted with 50 mL of solvent (water for injection).</a:t>
            </a:r>
          </a:p>
          <a:p>
            <a:r>
              <a:rPr lang="en-GB" sz="2000" dirty="0"/>
              <a:t>Use appropriate </a:t>
            </a:r>
            <a:r>
              <a:rPr lang="en-GB" sz="2000" u="sng" dirty="0"/>
              <a:t>aseptic technique</a:t>
            </a:r>
            <a:r>
              <a:rPr lang="en-GB" sz="2000" dirty="0"/>
              <a:t>.</a:t>
            </a:r>
          </a:p>
          <a:p>
            <a:r>
              <a:rPr lang="en-GB" sz="2000" dirty="0"/>
              <a:t>Single use only. </a:t>
            </a:r>
          </a:p>
          <a:p>
            <a:r>
              <a:rPr lang="en-GB" sz="2000" dirty="0"/>
              <a:t>TML will provide product label(s) and kit(s) containing: </a:t>
            </a:r>
            <a:br>
              <a:rPr lang="en-GB" sz="2000" dirty="0"/>
            </a:br>
            <a:r>
              <a:rPr lang="en-GB" sz="2000" dirty="0"/>
              <a:t>solvent bottle, </a:t>
            </a:r>
            <a:r>
              <a:rPr lang="en-CA" sz="2000" dirty="0"/>
              <a:t>Fibryga®</a:t>
            </a:r>
            <a:r>
              <a:rPr lang="en-GB" sz="2000" dirty="0"/>
              <a:t> powder bottle, Octajet® transfer device, filter. </a:t>
            </a:r>
            <a:br>
              <a:rPr lang="en-GB" sz="2200" dirty="0"/>
            </a:br>
            <a:endParaRPr lang="en-GB" sz="2200" dirty="0"/>
          </a:p>
          <a:p>
            <a:endParaRPr lang="en-GB" sz="2200" dirty="0"/>
          </a:p>
          <a:p>
            <a:pPr marL="0" indent="0">
              <a:buNone/>
            </a:pPr>
            <a:endParaRPr lang="en-GB" sz="2200" dirty="0"/>
          </a:p>
          <a:p>
            <a:pPr marL="0" indent="0">
              <a:buNone/>
            </a:pPr>
            <a:endParaRPr lang="en-GB" sz="2200" dirty="0"/>
          </a:p>
          <a:p>
            <a:pPr marL="0" indent="0">
              <a:buNone/>
            </a:pPr>
            <a:br>
              <a:rPr lang="en-GB" sz="2200" dirty="0"/>
            </a:br>
            <a:endParaRPr lang="en-GB" sz="2200" dirty="0"/>
          </a:p>
          <a:p>
            <a:r>
              <a:rPr lang="en-GB" sz="2000" dirty="0"/>
              <a:t>Also required: alcohol swabs, 50 mL syringes, transfer needles, sterile administration bag.</a:t>
            </a:r>
            <a:endParaRPr lang="en-CA" sz="20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a:xfrm>
            <a:off x="8610600" y="6310312"/>
            <a:ext cx="2743200" cy="365125"/>
          </a:xfrm>
        </p:spPr>
        <p:txBody>
          <a:bodyPr/>
          <a:lstStyle/>
          <a:p>
            <a:fld id="{EB1180F1-44DF-4B69-9168-136F546BB698}" type="slidenum">
              <a:rPr lang="en-CA" smtClean="0"/>
              <a:t>8</a:t>
            </a:fld>
            <a:endParaRPr lang="en-CA" dirty="0"/>
          </a:p>
        </p:txBody>
      </p:sp>
      <p:pic>
        <p:nvPicPr>
          <p:cNvPr id="6" name="Picture 5">
            <a:extLst>
              <a:ext uri="{FF2B5EF4-FFF2-40B4-BE49-F238E27FC236}">
                <a16:creationId xmlns:a16="http://schemas.microsoft.com/office/drawing/2014/main" id="{8F8F7C5D-8B09-4D92-45A8-3CEC6D6B474B}"/>
              </a:ext>
            </a:extLst>
          </p:cNvPr>
          <p:cNvPicPr>
            <a:picLocks noChangeAspect="1"/>
          </p:cNvPicPr>
          <p:nvPr/>
        </p:nvPicPr>
        <p:blipFill>
          <a:blip r:embed="rId2"/>
          <a:srcRect l="891" t="3899" r="1566" b="6018"/>
          <a:stretch/>
        </p:blipFill>
        <p:spPr>
          <a:xfrm>
            <a:off x="1139897" y="3930847"/>
            <a:ext cx="6599997" cy="1980000"/>
          </a:xfrm>
          <a:prstGeom prst="rect">
            <a:avLst/>
          </a:prstGeom>
          <a:ln>
            <a:noFill/>
          </a:ln>
        </p:spPr>
      </p:pic>
      <p:sp>
        <p:nvSpPr>
          <p:cNvPr id="9" name="Title 1">
            <a:extLst>
              <a:ext uri="{FF2B5EF4-FFF2-40B4-BE49-F238E27FC236}">
                <a16:creationId xmlns:a16="http://schemas.microsoft.com/office/drawing/2014/main" id="{E54FEFE8-113E-4EAC-8469-66D8870BC7D4}"/>
              </a:ext>
            </a:extLst>
          </p:cNvPr>
          <p:cNvSpPr>
            <a:spLocks noGrp="1"/>
          </p:cNvSpPr>
          <p:nvPr>
            <p:ph type="title"/>
          </p:nvPr>
        </p:nvSpPr>
        <p:spPr>
          <a:xfrm>
            <a:off x="838200" y="365125"/>
            <a:ext cx="10515600" cy="1325563"/>
          </a:xfrm>
        </p:spPr>
        <p:txBody>
          <a:bodyPr>
            <a:normAutofit/>
          </a:bodyPr>
          <a:lstStyle/>
          <a:p>
            <a:r>
              <a:rPr lang="en-CA" sz="2400" b="1" dirty="0"/>
              <a:t>Product Learning Module 1: FC - Fibryga®</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1" i="0" u="none" strike="noStrike" kern="1200" cap="none" spc="0" normalizeH="0" baseline="0" noProof="0" dirty="0">
                <a:ln>
                  <a:noFill/>
                </a:ln>
                <a:solidFill>
                  <a:schemeClr val="accent1"/>
                </a:solidFill>
                <a:effectLst/>
                <a:uLnTx/>
                <a:uFillTx/>
                <a:ea typeface="+mn-ea"/>
                <a:cs typeface="+mn-cs"/>
              </a:rPr>
              <a:t>Octajet® transfer device</a:t>
            </a:r>
            <a:endParaRPr lang="en-CA" sz="2400" b="1" dirty="0">
              <a:solidFill>
                <a:schemeClr val="accent1"/>
              </a:solidFill>
            </a:endParaRPr>
          </a:p>
        </p:txBody>
      </p:sp>
    </p:spTree>
    <p:extLst>
      <p:ext uri="{BB962C8B-B14F-4D97-AF65-F5344CB8AC3E}">
        <p14:creationId xmlns:p14="http://schemas.microsoft.com/office/powerpoint/2010/main" val="22243160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74074"/>
            <a:ext cx="10515600" cy="1325563"/>
          </a:xfrm>
        </p:spPr>
        <p:txBody>
          <a:bodyPr>
            <a:normAutofit/>
          </a:bodyPr>
          <a:lstStyle/>
          <a:p>
            <a:r>
              <a:rPr lang="en-CA" sz="2400" b="1" dirty="0"/>
              <a:t>Product Learning Module 4: PCC - Octaplex® </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Mix2Vial™ transfer set/device</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80</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699637"/>
            <a:ext cx="7920000" cy="3978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6 </a:t>
            </a:r>
            <a:br>
              <a:rPr lang="en-CA" sz="2200" b="1" dirty="0"/>
            </a:b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Add Solvent to Octaplex®</a:t>
            </a:r>
            <a:r>
              <a:rPr kumimoji="0" lang="en-CA" sz="2200" b="0"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 </a:t>
            </a: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Powder Bottle</a:t>
            </a:r>
            <a:b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br>
            <a:endParaRPr lang="en-CA" sz="2200" b="1" dirty="0"/>
          </a:p>
          <a:p>
            <a:r>
              <a:rPr lang="en-CA" sz="2000" dirty="0"/>
              <a:t>While holding the Octaplex® powder bottle steady on a firm flat surface,</a:t>
            </a:r>
            <a:r>
              <a:rPr lang="en-GB" sz="2000" dirty="0"/>
              <a:t> invert the solvent (WFI) bottle (with the Mix2Vial™ transfer set attached) and firmly push the transparent plastic cannula end of the Mix2Vial™ transfer set through the stopper of the Octaplex® powder bottle. </a:t>
            </a:r>
          </a:p>
          <a:p>
            <a:r>
              <a:rPr lang="en-GB" sz="2000" dirty="0"/>
              <a:t>The transparent plastic cannula will snap into place. </a:t>
            </a:r>
          </a:p>
          <a:p>
            <a:r>
              <a:rPr lang="en-GB" sz="2000" dirty="0"/>
              <a:t>Maintain downward pressure as the vacuum draws the solvent (WFI) into the Octaplex® powder bottle. </a:t>
            </a:r>
          </a:p>
        </p:txBody>
      </p:sp>
      <p:pic>
        <p:nvPicPr>
          <p:cNvPr id="3" name="Picture 2">
            <a:extLst>
              <a:ext uri="{FF2B5EF4-FFF2-40B4-BE49-F238E27FC236}">
                <a16:creationId xmlns:a16="http://schemas.microsoft.com/office/drawing/2014/main" id="{F276EFC0-D4F0-135A-7EBD-846395ED2F40}"/>
              </a:ext>
            </a:extLst>
          </p:cNvPr>
          <p:cNvPicPr>
            <a:picLocks noChangeAspect="1"/>
          </p:cNvPicPr>
          <p:nvPr/>
        </p:nvPicPr>
        <p:blipFill>
          <a:blip r:embed="rId2"/>
          <a:stretch>
            <a:fillRect/>
          </a:stretch>
        </p:blipFill>
        <p:spPr>
          <a:xfrm>
            <a:off x="9170744" y="2786745"/>
            <a:ext cx="2520000" cy="2482496"/>
          </a:xfrm>
          <a:prstGeom prst="rect">
            <a:avLst/>
          </a:prstGeom>
        </p:spPr>
      </p:pic>
    </p:spTree>
    <p:extLst>
      <p:ext uri="{BB962C8B-B14F-4D97-AF65-F5344CB8AC3E}">
        <p14:creationId xmlns:p14="http://schemas.microsoft.com/office/powerpoint/2010/main" val="1038372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1" y="390502"/>
            <a:ext cx="10515600" cy="1325563"/>
          </a:xfrm>
        </p:spPr>
        <p:txBody>
          <a:bodyPr>
            <a:normAutofit/>
          </a:bodyPr>
          <a:lstStyle/>
          <a:p>
            <a:r>
              <a:rPr lang="en-CA" sz="2400" b="1" dirty="0"/>
              <a:t>Product Learning Module 4: PCC - Octaplex® </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Mix2Vial™ transfer set/device</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838199" y="1716065"/>
            <a:ext cx="7402129" cy="2618868"/>
          </a:xfrm>
        </p:spPr>
        <p:txBody>
          <a:bodyPr>
            <a:normAutofit/>
          </a:bodyPr>
          <a:lstStyle/>
          <a:p>
            <a:pPr marL="0" indent="0" algn="l">
              <a:buNone/>
            </a:pPr>
            <a:r>
              <a:rPr lang="en-CA" sz="2200" b="1" dirty="0"/>
              <a:t>Step 7 </a:t>
            </a:r>
            <a:br>
              <a:rPr lang="en-CA" sz="2200" b="1" dirty="0"/>
            </a:br>
            <a:r>
              <a:rPr kumimoji="0" lang="en-CA" sz="2200" b="1" i="0" u="none" strike="noStrike" kern="0" cap="none" spc="0" normalizeH="0" baseline="0" noProof="0" dirty="0">
                <a:ln>
                  <a:noFill/>
                </a:ln>
                <a:effectLst/>
                <a:uLnTx/>
                <a:uFillTx/>
                <a:ea typeface="Times New Roman" panose="02020603050405020304" pitchFamily="18" charset="0"/>
                <a:cs typeface="Calibri" panose="020F0502020204030204" pitchFamily="34" charset="0"/>
              </a:rPr>
              <a:t>Gently Swirl to </a:t>
            </a:r>
            <a:r>
              <a:rPr lang="en-CA" sz="2200" b="1" dirty="0"/>
              <a:t>Dissolve</a:t>
            </a:r>
            <a:br>
              <a:rPr lang="en-CA" sz="2200" b="1" dirty="0"/>
            </a:br>
            <a:r>
              <a:rPr lang="en-CA" sz="2200" b="1" dirty="0"/>
              <a:t> </a:t>
            </a:r>
          </a:p>
          <a:p>
            <a:r>
              <a:rPr lang="en-GB" sz="2000" dirty="0"/>
              <a:t>With solvent (WFI) and Octaplex® bottles still attached, gently and slowly swirl/rotate the Octaplex® bottle until the product is fully dissolved. </a:t>
            </a:r>
          </a:p>
          <a:p>
            <a:r>
              <a:rPr lang="en-GB" sz="2000" dirty="0"/>
              <a:t>Do not shake. </a:t>
            </a:r>
            <a:endParaRPr lang="en-CA" sz="20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81</a:t>
            </a:fld>
            <a:endParaRPr lang="en-CA" dirty="0"/>
          </a:p>
        </p:txBody>
      </p:sp>
      <p:pic>
        <p:nvPicPr>
          <p:cNvPr id="3" name="Picture 2">
            <a:extLst>
              <a:ext uri="{FF2B5EF4-FFF2-40B4-BE49-F238E27FC236}">
                <a16:creationId xmlns:a16="http://schemas.microsoft.com/office/drawing/2014/main" id="{4124493E-F662-0578-2C2C-1670F0EF1F1E}"/>
              </a:ext>
            </a:extLst>
          </p:cNvPr>
          <p:cNvPicPr>
            <a:picLocks noChangeAspect="1"/>
          </p:cNvPicPr>
          <p:nvPr/>
        </p:nvPicPr>
        <p:blipFill>
          <a:blip r:embed="rId2"/>
          <a:stretch>
            <a:fillRect/>
          </a:stretch>
        </p:blipFill>
        <p:spPr>
          <a:xfrm>
            <a:off x="8833800" y="2419172"/>
            <a:ext cx="2520000" cy="2722764"/>
          </a:xfrm>
          <a:prstGeom prst="rect">
            <a:avLst/>
          </a:prstGeom>
        </p:spPr>
      </p:pic>
    </p:spTree>
    <p:extLst>
      <p:ext uri="{BB962C8B-B14F-4D97-AF65-F5344CB8AC3E}">
        <p14:creationId xmlns:p14="http://schemas.microsoft.com/office/powerpoint/2010/main" val="40741188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1" y="390502"/>
            <a:ext cx="10515600" cy="1325563"/>
          </a:xfrm>
        </p:spPr>
        <p:txBody>
          <a:bodyPr>
            <a:normAutofit/>
          </a:bodyPr>
          <a:lstStyle/>
          <a:p>
            <a:r>
              <a:rPr lang="en-CA" sz="2400" b="1" dirty="0"/>
              <a:t>Product Learning Module 4: PCC - Octaplex®</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 Mix2Vial™ transfer set/device</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82</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716065"/>
            <a:ext cx="7920000" cy="44420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b="1" dirty="0"/>
              <a:t>Step 8 </a:t>
            </a:r>
            <a:br>
              <a:rPr lang="en-CA" sz="2200" b="1" dirty="0"/>
            </a:br>
            <a:r>
              <a:rPr lang="en-CA" sz="2200" b="1" dirty="0"/>
              <a:t>Separate Mix2Vial™ Transfer </a:t>
            </a:r>
            <a:r>
              <a:rPr kumimoji="0" lang="en-CA" sz="2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Set</a:t>
            </a: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 </a:t>
            </a:r>
            <a: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Discard the Blue part with the Empty Solvent Bottle</a:t>
            </a:r>
            <a:b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br>
            <a: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 </a:t>
            </a:r>
            <a:endParaRPr lang="en-CA" sz="2200" b="1" dirty="0"/>
          </a:p>
          <a:p>
            <a:r>
              <a:rPr kumimoji="0" lang="en-GB" sz="2000" b="0" i="0" u="none" strike="noStrike" kern="1200" cap="none" spc="0" normalizeH="0" baseline="0" noProof="0" dirty="0">
                <a:ln>
                  <a:noFill/>
                </a:ln>
                <a:solidFill>
                  <a:prstClr val="black"/>
                </a:solidFill>
                <a:effectLst/>
                <a:uLnTx/>
                <a:uFillTx/>
                <a:ea typeface="+mn-ea"/>
                <a:cs typeface="+mn-cs"/>
              </a:rPr>
              <a:t>With one hand, firmly hold the transparent (product side) part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and with the other hand, firmly hold the blue (WFI side) part of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the Mix2Vial™ transfer set. </a:t>
            </a:r>
          </a:p>
          <a:p>
            <a:r>
              <a:rPr kumimoji="0" lang="en-GB" sz="2000" b="0" i="0" u="none" strike="noStrike" kern="1200" cap="none" spc="0" normalizeH="0" baseline="0" noProof="0" dirty="0">
                <a:ln>
                  <a:noFill/>
                </a:ln>
                <a:solidFill>
                  <a:prstClr val="black"/>
                </a:solidFill>
                <a:effectLst/>
                <a:uLnTx/>
                <a:uFillTx/>
                <a:ea typeface="+mn-ea"/>
                <a:cs typeface="+mn-cs"/>
              </a:rPr>
              <a:t>Unscrew (turn counterclockwise) the Mix2Vial™ transfer set into two separate pieces with the bottles still attached. </a:t>
            </a:r>
          </a:p>
          <a:p>
            <a:r>
              <a:rPr lang="en-GB" sz="2000" dirty="0"/>
              <a:t>Discard the blue part of the Mix2Vial™ transfer set and the empty solvent (WFI) bottle.</a:t>
            </a:r>
          </a:p>
          <a:p>
            <a:r>
              <a:rPr lang="en-GB" sz="2000" dirty="0"/>
              <a:t>The transparent part of the Mix2Vial™ transfer set must remain attached to the Octaplex® bottle because it includes the filter. </a:t>
            </a:r>
          </a:p>
        </p:txBody>
      </p:sp>
      <p:pic>
        <p:nvPicPr>
          <p:cNvPr id="3" name="Picture 2">
            <a:extLst>
              <a:ext uri="{FF2B5EF4-FFF2-40B4-BE49-F238E27FC236}">
                <a16:creationId xmlns:a16="http://schemas.microsoft.com/office/drawing/2014/main" id="{1801DC9E-140D-4458-CAA7-29137E03DCC6}"/>
              </a:ext>
            </a:extLst>
          </p:cNvPr>
          <p:cNvPicPr>
            <a:picLocks noChangeAspect="1"/>
          </p:cNvPicPr>
          <p:nvPr/>
        </p:nvPicPr>
        <p:blipFill>
          <a:blip r:embed="rId2"/>
          <a:stretch>
            <a:fillRect/>
          </a:stretch>
        </p:blipFill>
        <p:spPr>
          <a:xfrm>
            <a:off x="8835934" y="2874033"/>
            <a:ext cx="2517866" cy="2712955"/>
          </a:xfrm>
          <a:prstGeom prst="rect">
            <a:avLst/>
          </a:prstGeom>
        </p:spPr>
      </p:pic>
    </p:spTree>
    <p:extLst>
      <p:ext uri="{BB962C8B-B14F-4D97-AF65-F5344CB8AC3E}">
        <p14:creationId xmlns:p14="http://schemas.microsoft.com/office/powerpoint/2010/main" val="3589514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94004"/>
            <a:ext cx="10515600" cy="1325563"/>
          </a:xfrm>
        </p:spPr>
        <p:txBody>
          <a:bodyPr>
            <a:normAutofit/>
          </a:bodyPr>
          <a:lstStyle/>
          <a:p>
            <a:r>
              <a:rPr lang="en-CA" sz="2400" b="1" dirty="0"/>
              <a:t>Product Learning Module 4: PCC - Octaplex® </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Mix2Vial™ transfer set/device</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90600" y="1719567"/>
            <a:ext cx="7920000" cy="3644551"/>
          </a:xfrm>
        </p:spPr>
        <p:txBody>
          <a:bodyPr>
            <a:noAutofit/>
          </a:bodyPr>
          <a:lstStyle/>
          <a:p>
            <a:pPr marL="0" indent="0" algn="l">
              <a:buNone/>
            </a:pPr>
            <a:r>
              <a:rPr lang="en-CA" sz="2200" b="1" dirty="0"/>
              <a:t>Step 9 </a:t>
            </a:r>
            <a:br>
              <a:rPr lang="en-CA" sz="2200" b="1" dirty="0"/>
            </a:br>
            <a:r>
              <a:rPr kumimoji="0" lang="en-CA"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Draw Air into syringe. Connect syringe to transparent part of Mix2Vial™ set/Octaplex® bottle. Slowly Inject Air</a:t>
            </a:r>
            <a:r>
              <a:rPr lang="en-CA" sz="2200" b="1" kern="0" dirty="0">
                <a:ea typeface="Times New Roman" panose="02020603050405020304" pitchFamily="18" charset="0"/>
                <a:cs typeface="Times New Roman" panose="02020603050405020304" pitchFamily="18" charset="0"/>
              </a:rPr>
              <a:t>.</a:t>
            </a:r>
            <a:br>
              <a:rPr lang="en-CA" sz="2200" b="1" kern="0" dirty="0">
                <a:ea typeface="Times New Roman" panose="02020603050405020304" pitchFamily="18" charset="0"/>
                <a:cs typeface="Times New Roman" panose="02020603050405020304" pitchFamily="18" charset="0"/>
              </a:rPr>
            </a:br>
            <a:endParaRPr lang="en-CA" sz="2200" b="1" dirty="0"/>
          </a:p>
          <a:p>
            <a:r>
              <a:rPr lang="en-GB" sz="2000" dirty="0"/>
              <a:t>Draw air into a sterile syringe (appropriate size, depending on the dose of Octaplex® that is being reconstituted). </a:t>
            </a:r>
          </a:p>
          <a:p>
            <a:r>
              <a:rPr lang="en-GB" sz="2000" dirty="0"/>
              <a:t>Keeping the Octaplex® bottle upright, connect (by turning clockwise) the syringe to the transparent part of the Mix2Vial™ transfer set (which is attached to the reconstituted Octaplex® bottle). </a:t>
            </a:r>
          </a:p>
          <a:p>
            <a:r>
              <a:rPr lang="en-GB" sz="2000" dirty="0"/>
              <a:t>Slowly inject air into the Octaplex® bottle. </a:t>
            </a:r>
            <a:br>
              <a:rPr lang="en-GB" sz="2000" dirty="0"/>
            </a:br>
            <a:endParaRPr lang="en-GB" sz="20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83</a:t>
            </a:fld>
            <a:endParaRPr lang="en-CA" dirty="0"/>
          </a:p>
        </p:txBody>
      </p:sp>
      <p:pic>
        <p:nvPicPr>
          <p:cNvPr id="3" name="Picture 2">
            <a:extLst>
              <a:ext uri="{FF2B5EF4-FFF2-40B4-BE49-F238E27FC236}">
                <a16:creationId xmlns:a16="http://schemas.microsoft.com/office/drawing/2014/main" id="{EEEB409D-8E25-3849-B020-8E3FD762D605}"/>
              </a:ext>
            </a:extLst>
          </p:cNvPr>
          <p:cNvPicPr>
            <a:picLocks noChangeAspect="1"/>
          </p:cNvPicPr>
          <p:nvPr/>
        </p:nvPicPr>
        <p:blipFill>
          <a:blip r:embed="rId2"/>
          <a:stretch>
            <a:fillRect/>
          </a:stretch>
        </p:blipFill>
        <p:spPr>
          <a:xfrm>
            <a:off x="8800638" y="2794483"/>
            <a:ext cx="2700762" cy="3218967"/>
          </a:xfrm>
          <a:prstGeom prst="rect">
            <a:avLst/>
          </a:prstGeom>
        </p:spPr>
      </p:pic>
    </p:spTree>
    <p:extLst>
      <p:ext uri="{BB962C8B-B14F-4D97-AF65-F5344CB8AC3E}">
        <p14:creationId xmlns:p14="http://schemas.microsoft.com/office/powerpoint/2010/main" val="2351400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80027"/>
            <a:ext cx="10515600" cy="1325563"/>
          </a:xfrm>
        </p:spPr>
        <p:txBody>
          <a:bodyPr>
            <a:normAutofit/>
          </a:bodyPr>
          <a:lstStyle/>
          <a:p>
            <a:r>
              <a:rPr lang="en-CA" sz="2400" b="1" dirty="0"/>
              <a:t>Product Learning Module 4: PCC - Octaplex® </a:t>
            </a: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Mix2Vial™ transfer set/device</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511224" y="1553759"/>
            <a:ext cx="8280000" cy="5304241"/>
          </a:xfrm>
        </p:spPr>
        <p:txBody>
          <a:bodyPr>
            <a:noAutofit/>
          </a:bodyPr>
          <a:lstStyle/>
          <a:p>
            <a:pPr marL="0" indent="0" algn="l">
              <a:buNone/>
            </a:pPr>
            <a:r>
              <a:rPr lang="en-CA" sz="2200" b="1" dirty="0"/>
              <a:t>Step 10 </a:t>
            </a:r>
            <a:br>
              <a:rPr lang="en-CA" sz="2200" b="1" dirty="0"/>
            </a:br>
            <a:r>
              <a:rPr kumimoji="0" lang="en-GB" sz="2200" b="1" i="0" u="none" strike="noStrike" kern="0" cap="none" spc="0" normalizeH="0" baseline="0" noProof="0" dirty="0">
                <a:ln>
                  <a:noFill/>
                </a:ln>
                <a:effectLst/>
                <a:uLnTx/>
                <a:uFillTx/>
                <a:ea typeface="Times New Roman" panose="02020603050405020304" pitchFamily="18" charset="0"/>
                <a:cs typeface="Times New Roman" panose="02020603050405020304" pitchFamily="18" charset="0"/>
              </a:rPr>
              <a:t>Withdraw Octaplex® </a:t>
            </a:r>
            <a:r>
              <a:rPr kumimoji="0" lang="en-GB" sz="2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&amp;</a:t>
            </a:r>
            <a:r>
              <a:rPr kumimoji="0" lang="en-GB" sz="2200" b="1" i="0" u="none" strike="noStrike" kern="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rPr>
              <a:t> </a:t>
            </a:r>
            <a:r>
              <a:rPr lang="en-CA" sz="2200" b="1" dirty="0"/>
              <a:t>Prepare for Administration</a:t>
            </a:r>
            <a:br>
              <a:rPr lang="en-CA" sz="2200" b="1" dirty="0"/>
            </a:br>
            <a:endParaRPr lang="en-GB" sz="2200" b="1" dirty="0"/>
          </a:p>
          <a:p>
            <a:r>
              <a:rPr lang="en-GB" sz="2000" dirty="0"/>
              <a:t>Invert the syringe-Octaplex® bottle and withdraw the Octaplex® through the filter of the transparent part of the Mix2Vial™ transfer set into the syringe. </a:t>
            </a:r>
          </a:p>
          <a:p>
            <a:r>
              <a:rPr lang="en-GB" sz="2000" dirty="0"/>
              <a:t>After the Octaplex® has been transferred into the syringe, firmly hold the barrel of the syringe (keeping the barrel directed downwards) and detach (turn counterclockwise) the Mix2Vial™ transfer set and empty bottle from the syringe. </a:t>
            </a:r>
          </a:p>
          <a:p>
            <a:r>
              <a:rPr lang="en-GB" sz="2000" dirty="0">
                <a:solidFill>
                  <a:prstClr val="black"/>
                </a:solidFill>
              </a:rPr>
              <a:t>T</a:t>
            </a:r>
            <a:r>
              <a:rPr kumimoji="0" lang="en-GB" sz="2000" b="0" i="0" u="none" strike="noStrike" kern="1200" cap="none" spc="0" normalizeH="0" baseline="0" noProof="0" dirty="0">
                <a:ln>
                  <a:noFill/>
                </a:ln>
                <a:solidFill>
                  <a:prstClr val="black"/>
                </a:solidFill>
                <a:effectLst/>
                <a:uLnTx/>
                <a:uFillTx/>
                <a:ea typeface="+mn-ea"/>
                <a:cs typeface="+mn-cs"/>
              </a:rPr>
              <a:t>ransfer the Octaplex® from the syringe to a sterile administration bag.     </a:t>
            </a:r>
          </a:p>
          <a:p>
            <a:r>
              <a:rPr kumimoji="0" lang="en-GB" sz="2000" b="0" i="0" u="none" strike="noStrike" kern="1200" cap="none" spc="0" normalizeH="0" baseline="0" noProof="0" dirty="0">
                <a:ln>
                  <a:noFill/>
                </a:ln>
                <a:solidFill>
                  <a:prstClr val="black"/>
                </a:solidFill>
                <a:effectLst/>
                <a:uLnTx/>
                <a:uFillTx/>
                <a:ea typeface="+mn-ea"/>
                <a:cs typeface="+mn-cs"/>
              </a:rPr>
              <a:t>Visually inspect the product; it should be colourless to slightly blue,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not cloudy and no deposits noted.</a:t>
            </a:r>
            <a:endParaRPr lang="en-GB" sz="2000" dirty="0">
              <a:solidFill>
                <a:prstClr val="black"/>
              </a:solidFill>
            </a:endParaRPr>
          </a:p>
          <a:p>
            <a:r>
              <a:rPr kumimoji="0" lang="en-GB" sz="2000" b="0" i="0" u="none" strike="noStrike" kern="1200" cap="none" spc="0" normalizeH="0" baseline="0" noProof="0" dirty="0">
                <a:ln>
                  <a:noFill/>
                </a:ln>
                <a:solidFill>
                  <a:prstClr val="black"/>
                </a:solidFill>
                <a:effectLst/>
                <a:uLnTx/>
                <a:uFillTx/>
                <a:ea typeface="+mn-ea"/>
                <a:cs typeface="+mn-cs"/>
              </a:rPr>
              <a:t>Complete product label and apply to the sterile administration bag.</a:t>
            </a:r>
            <a:endParaRPr lang="en-GB" sz="2000" dirty="0">
              <a:solidFill>
                <a:prstClr val="black"/>
              </a:solidFill>
            </a:endParaRPr>
          </a:p>
          <a:p>
            <a:r>
              <a:rPr lang="en-GB" sz="2000" dirty="0">
                <a:solidFill>
                  <a:prstClr val="black"/>
                </a:solidFill>
              </a:rPr>
              <a:t>Octaplex®</a:t>
            </a:r>
            <a:r>
              <a:rPr kumimoji="0" lang="en-GB" sz="2000" b="0" i="0" u="none" strike="noStrike" kern="1200" cap="none" spc="0" normalizeH="0" baseline="0" noProof="0" dirty="0">
                <a:ln>
                  <a:noFill/>
                </a:ln>
                <a:solidFill>
                  <a:prstClr val="black"/>
                </a:solidFill>
                <a:effectLst/>
                <a:uLnTx/>
                <a:uFillTx/>
                <a:ea typeface="+mn-ea"/>
                <a:cs typeface="+mn-cs"/>
              </a:rPr>
              <a:t> is ready for administration. </a:t>
            </a:r>
            <a:endParaRPr lang="en-GB" sz="2000" dirty="0">
              <a:solidFill>
                <a:prstClr val="black"/>
              </a:solidFill>
            </a:endParaRPr>
          </a:p>
          <a:p>
            <a:r>
              <a:rPr kumimoji="0" lang="en-GB" sz="2000" b="0" i="0" u="none" strike="noStrike" kern="1200" cap="none" spc="0" normalizeH="0" baseline="0" noProof="0" dirty="0">
                <a:ln>
                  <a:noFill/>
                </a:ln>
                <a:solidFill>
                  <a:prstClr val="black"/>
                </a:solidFill>
                <a:effectLst/>
                <a:uLnTx/>
                <a:uFillTx/>
                <a:ea typeface="+mn-ea"/>
                <a:cs typeface="+mn-cs"/>
              </a:rPr>
              <a:t>Discard bottle, transparent part of the Mix2Vial™ transfer set, syringe.  </a:t>
            </a:r>
            <a:br>
              <a:rPr kumimoji="0" lang="en-GB" sz="2000" b="0" i="0" u="none" strike="noStrike" kern="1200" cap="none" spc="0" normalizeH="0" baseline="0" noProof="0" dirty="0">
                <a:ln>
                  <a:noFill/>
                </a:ln>
                <a:solidFill>
                  <a:prstClr val="black"/>
                </a:solidFill>
                <a:effectLst/>
                <a:uLnTx/>
                <a:uFillTx/>
                <a:ea typeface="+mn-ea"/>
                <a:cs typeface="+mn-cs"/>
              </a:rPr>
            </a:br>
            <a:br>
              <a:rPr kumimoji="0" lang="en-GB" sz="2000" b="0" i="0" u="none" strike="noStrike" kern="1200" cap="none" spc="0" normalizeH="0" baseline="0" noProof="0" dirty="0">
                <a:ln>
                  <a:noFill/>
                </a:ln>
                <a:solidFill>
                  <a:prstClr val="black"/>
                </a:solidFill>
                <a:effectLst/>
                <a:uLnTx/>
                <a:uFillTx/>
                <a:ea typeface="+mn-ea"/>
                <a:cs typeface="+mn-cs"/>
              </a:rPr>
            </a:br>
            <a:endParaRPr lang="en-GB" sz="20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84</a:t>
            </a:fld>
            <a:endParaRPr lang="en-CA" dirty="0"/>
          </a:p>
        </p:txBody>
      </p:sp>
      <p:pic>
        <p:nvPicPr>
          <p:cNvPr id="11" name="Picture 10" descr="A close-up of a hand holding a syringe&#10;&#10;AI-generated content may be incorrect.">
            <a:extLst>
              <a:ext uri="{FF2B5EF4-FFF2-40B4-BE49-F238E27FC236}">
                <a16:creationId xmlns:a16="http://schemas.microsoft.com/office/drawing/2014/main" id="{435D8882-9F46-E432-EB16-541A9B2A3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0464" y="2834519"/>
            <a:ext cx="2700000" cy="2854550"/>
          </a:xfrm>
          <a:prstGeom prst="rect">
            <a:avLst/>
          </a:prstGeom>
        </p:spPr>
      </p:pic>
    </p:spTree>
    <p:extLst>
      <p:ext uri="{BB962C8B-B14F-4D97-AF65-F5344CB8AC3E}">
        <p14:creationId xmlns:p14="http://schemas.microsoft.com/office/powerpoint/2010/main" val="20220139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387E018A-A728-F8BC-DE87-AD5F1737C242}"/>
              </a:ext>
            </a:extLst>
          </p:cNvPr>
          <p:cNvSpPr txBox="1">
            <a:spLocks/>
          </p:cNvSpPr>
          <p:nvPr/>
        </p:nvSpPr>
        <p:spPr>
          <a:xfrm>
            <a:off x="428136" y="1206000"/>
            <a:ext cx="11520000" cy="56520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Check Expiry Date &amp; Temperature: </a:t>
            </a:r>
            <a:b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GB"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Verify acceptable expiry date. Both the powder &amp; solvent must be at room temperature. </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CA" sz="8000" b="1" i="0" u="none" strike="noStrike" kern="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 Remove Caps, Clean</a:t>
            </a:r>
            <a:r>
              <a:rPr kumimoji="0" lang="en-CA" sz="8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 </a:t>
            </a: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Rubber Stopper of Powder &amp; Solvent Bottles</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Use an alcohol swab, let dry.</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GB"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Peel Paper Lid off the</a:t>
            </a: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Mix2Vial</a:t>
            </a:r>
            <a:r>
              <a:rPr kumimoji="0" lang="en-CA" sz="8000" b="1" i="0" u="none" strike="noStrike" kern="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rPr>
              <a:t>™</a:t>
            </a: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Transfer Set</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Peel off the paper lid from the Mix2Vial™ </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transfer set; keep it in the clear blister package.</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Connect Mix2Vial™ Transfer Set to Solvent Bottle</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GB"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Place the solvent (WFI) bottle on a flat surface, hold it steady. </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Invert &amp; center the Mix2Vial™ set (blue end) over the solvent (WFI) bottle, then push the blue spike down through the stopper of the bottle.</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Remove Mix2Vial™ Transfer Set</a:t>
            </a:r>
            <a:r>
              <a:rPr kumimoji="0" lang="en-GB" sz="80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Clear Blister</a:t>
            </a: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Packaging</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Securely hold the solvent (WFI) bottle &amp; pull upwards to remove the clear blister package from the Mix2Vial™ set.</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800"/>
              </a:spcAft>
              <a:buClrTx/>
              <a:buSzTx/>
              <a:buFont typeface="+mj-lt"/>
              <a:buAutoNum type="arabicPeriod"/>
              <a:tabLst>
                <a:tab pos="457200" algn="l"/>
              </a:tabLst>
              <a:defRPr/>
            </a:pP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Add Solvent to Octaplex®</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CA" sz="80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Powder Bottle</a:t>
            </a: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b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CA"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Hold the Octaplex® powder bottle on a flat surface. Invert the solvent (WFI) bottle &amp; push the transparent spike of the Mix2Vial™ set </a:t>
            </a:r>
            <a:r>
              <a:rPr kumimoji="0" lang="en-GB" sz="80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straight down through the stopper of the powder bottle. Maintain downward pressure as the vacuum draws the solvent (WFI) into the powder bottle.</a:t>
            </a:r>
            <a:endParaRPr kumimoji="0" lang="en-CA" sz="8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tab pos="457200" algn="l"/>
              </a:tabLst>
              <a:defRPr/>
            </a:pPr>
            <a:endParaRPr kumimoji="0" lang="en-CA" sz="8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tab pos="457200" algn="l"/>
              </a:tabLst>
              <a:defRPr/>
            </a:pPr>
            <a:endParaRPr kumimoji="0" lang="en-CA" sz="8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tab pos="457200" algn="l"/>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3F4CCA2C-0092-BB7D-99DA-C4DFD0DB9180}"/>
              </a:ext>
            </a:extLst>
          </p:cNvPr>
          <p:cNvSpPr>
            <a:spLocks noGrp="1"/>
          </p:cNvSpPr>
          <p:nvPr>
            <p:ph type="title"/>
          </p:nvPr>
        </p:nvSpPr>
        <p:spPr>
          <a:xfrm>
            <a:off x="930336" y="0"/>
            <a:ext cx="10515600" cy="1325563"/>
          </a:xfrm>
        </p:spPr>
        <p:txBody>
          <a:bodyPr>
            <a:normAutofit/>
          </a:bodyPr>
          <a:lstStyle/>
          <a:p>
            <a:r>
              <a:rPr lang="en-CA" sz="2400" b="1" dirty="0"/>
              <a:t>Product Learning Module 4: PCC - Octaplex®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Mix2Vial™ transfer set/device </a:t>
            </a:r>
            <a:b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CA" sz="2400" b="1" dirty="0"/>
              <a:t>Reconstitution Summary Steps 1 to 6 </a:t>
            </a:r>
          </a:p>
        </p:txBody>
      </p:sp>
    </p:spTree>
    <p:extLst>
      <p:ext uri="{BB962C8B-B14F-4D97-AF65-F5344CB8AC3E}">
        <p14:creationId xmlns:p14="http://schemas.microsoft.com/office/powerpoint/2010/main" val="42379191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39A3B-6655-1DBA-47B6-6F02350B0A1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7DC5A32-7833-2F3F-30B5-5391510740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2CA68FB9-8F91-AFF6-5585-B8F05908F8C3}"/>
              </a:ext>
            </a:extLst>
          </p:cNvPr>
          <p:cNvSpPr txBox="1">
            <a:spLocks/>
          </p:cNvSpPr>
          <p:nvPr/>
        </p:nvSpPr>
        <p:spPr>
          <a:xfrm>
            <a:off x="428136" y="1278000"/>
            <a:ext cx="11520000" cy="5580000"/>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tab pos="457200" algn="l"/>
              </a:tabLst>
              <a:defRPr/>
            </a:pPr>
            <a:r>
              <a:rPr kumimoji="0" lang="en-CA"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7. Gently Swirl to Dissolve</a:t>
            </a:r>
            <a:r>
              <a:rPr kumimoji="0" lang="en-CA"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br>
              <a:rPr kumimoji="0" lang="en-CA"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CA"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With the bottles connected via the Mix2Vial™ transfer set, </a:t>
            </a:r>
            <a:r>
              <a:rPr kumimoji="0" lang="en-CA" sz="6200" b="0" i="0" u="sng"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gently</a:t>
            </a:r>
            <a:r>
              <a:rPr kumimoji="0" lang="en-CA" sz="6200" b="0" i="0"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r>
              <a:rPr kumimoji="0" lang="en-CA"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swirl/rotate the Octaplex® powder bottle until fully dissolved. </a:t>
            </a:r>
            <a:endParaRPr kumimoji="0" lang="en-CA" sz="62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tab pos="457200" algn="l"/>
              </a:tabLst>
              <a:defRPr/>
            </a:pPr>
            <a:r>
              <a:rPr kumimoji="0" lang="en-CA"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8. Separate Mix2Vial™ Transfer </a:t>
            </a:r>
            <a:r>
              <a:rPr kumimoji="0" lang="en-CA"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Set; </a:t>
            </a:r>
            <a:r>
              <a:rPr kumimoji="0" lang="en-GB"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Discard the Blue part with the Empty Solvent Bottle: </a:t>
            </a:r>
            <a:br>
              <a:rPr kumimoji="0" lang="en-GB"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Unscrew (turn counterclockwise) the Mix2Vial™ transfer set into two separate parts (blue &amp; transparent), carefully keeping the solvent (WFI) &amp; powder bottles attached. </a:t>
            </a:r>
            <a:r>
              <a:rPr kumimoji="0" lang="en-GB" sz="6200" b="0" i="0" u="none" strike="noStrike" kern="1200" cap="none" spc="0" normalizeH="0" baseline="0" noProof="0" dirty="0">
                <a:ln>
                  <a:noFill/>
                </a:ln>
                <a:solidFill>
                  <a:prstClr val="black"/>
                </a:solidFill>
                <a:effectLst/>
                <a:uLnTx/>
                <a:uFillTx/>
                <a:latin typeface="Calibri" panose="020F0502020204030204"/>
                <a:ea typeface="+mn-ea"/>
                <a:cs typeface="+mn-cs"/>
              </a:rPr>
              <a:t>Discard the Mix2Vial™ set blue part &amp; empty solvent (WFI) bottle.</a:t>
            </a:r>
            <a:endParaRPr kumimoji="0" lang="en-CA" sz="62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tab pos="457200" algn="l"/>
              </a:tabLst>
              <a:defRPr/>
            </a:pPr>
            <a:r>
              <a:rPr kumimoji="0" lang="en-CA"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9. Draw Air into syringe. Connect syringe to transparent part of Mix2Vial™ set/Octaplex® bottle. </a:t>
            </a:r>
            <a:br>
              <a:rPr kumimoji="0" lang="en-CA"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Slowly Inject Air: </a:t>
            </a:r>
            <a:br>
              <a:rPr kumimoji="0" lang="en-CA"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CA"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Draw air into sterile</a:t>
            </a:r>
            <a:r>
              <a:rPr kumimoji="0" lang="en-GB"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syringe (appropriate size, depending on the Octaplex® dose)</a:t>
            </a:r>
            <a:r>
              <a:rPr kumimoji="0" lang="en-CA"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Connect the syringe to the transparent part of the Mix2Vial™ set that is attached to the upright Octaplex® bottle &amp; slowly inject the air.</a:t>
            </a:r>
            <a:r>
              <a:rPr kumimoji="0" lang="en-GB" sz="6200" b="0" i="0" u="none" strike="sng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a:t>
            </a:r>
            <a:endParaRPr kumimoji="0" lang="en-CA" sz="6200" b="0" i="0" u="none" strike="sngStrike" kern="1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tab pos="457200" algn="l"/>
              </a:tabLst>
              <a:defRPr/>
            </a:pPr>
            <a:r>
              <a:rPr kumimoji="0" lang="en-GB"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10. Withdraw Octaplex® &amp;</a:t>
            </a:r>
            <a:r>
              <a:rPr kumimoji="0" lang="en-GB"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  Prepare for Administration: </a:t>
            </a:r>
            <a:br>
              <a:rPr kumimoji="0" lang="en-GB" sz="6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br>
            <a:r>
              <a:rPr kumimoji="0" lang="en-GB"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Keep the plunger of the syringe pressed in &amp; invert the syringe-Octaplex® bottle. </a:t>
            </a:r>
            <a:r>
              <a:rPr kumimoji="0" lang="en-GB"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Withdraw reconstituted Octaplex® through the transparent part of the Mix2Vial™ set (contains the filter) into the syringe by slowly pulling the plunger back. </a:t>
            </a:r>
            <a:r>
              <a:rPr kumimoji="0" lang="en-GB"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Firmly hold the barrel of the syringe (keeping the plunger directed downwards) </a:t>
            </a:r>
            <a:r>
              <a:rPr lang="en-GB" sz="6200" kern="0" dirty="0">
                <a:solidFill>
                  <a:prstClr val="black"/>
                </a:solidFill>
                <a:latin typeface="Calibri" panose="020F0502020204030204"/>
                <a:ea typeface="Times New Roman" panose="02020603050405020304" pitchFamily="18" charset="0"/>
                <a:cs typeface="Times New Roman" panose="02020603050405020304" pitchFamily="18" charset="0"/>
              </a:rPr>
              <a:t>&amp;</a:t>
            </a:r>
            <a:r>
              <a:rPr kumimoji="0" lang="en-GB"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detach (turn counterclockwise) the Mix2Vial™ transfer set </a:t>
            </a:r>
            <a:r>
              <a:rPr lang="en-GB" sz="6200" kern="0" dirty="0">
                <a:solidFill>
                  <a:prstClr val="black"/>
                </a:solidFill>
                <a:latin typeface="Calibri" panose="020F0502020204030204"/>
                <a:ea typeface="Times New Roman" panose="02020603050405020304" pitchFamily="18" charset="0"/>
                <a:cs typeface="Times New Roman" panose="02020603050405020304" pitchFamily="18" charset="0"/>
              </a:rPr>
              <a:t>&amp; </a:t>
            </a:r>
            <a:r>
              <a:rPr kumimoji="0" lang="en-GB"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empty bottle from the syringe. </a:t>
            </a:r>
            <a:r>
              <a:rPr kumimoji="0" lang="en-GB" sz="62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Transfer to sterile administration bag, visually inspect, &amp; label the product.</a:t>
            </a: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tab pos="457200" algn="l"/>
              </a:tabLst>
              <a:defRPr/>
            </a:pPr>
            <a:endParaRPr kumimoji="0" lang="en-CA" sz="6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tab pos="457200" algn="l"/>
              </a:tabLst>
              <a:defRPr/>
            </a:pPr>
            <a:endParaRPr kumimoji="0" lang="en-CA" sz="6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tab pos="457200" algn="l"/>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1C531744-6DA9-97CA-333F-C74C5D648E73}"/>
              </a:ext>
            </a:extLst>
          </p:cNvPr>
          <p:cNvSpPr>
            <a:spLocks noGrp="1"/>
          </p:cNvSpPr>
          <p:nvPr>
            <p:ph type="title"/>
          </p:nvPr>
        </p:nvSpPr>
        <p:spPr>
          <a:xfrm>
            <a:off x="930336" y="0"/>
            <a:ext cx="10515600" cy="1325563"/>
          </a:xfrm>
        </p:spPr>
        <p:txBody>
          <a:bodyPr>
            <a:normAutofit/>
          </a:bodyPr>
          <a:lstStyle/>
          <a:p>
            <a:r>
              <a:rPr lang="en-CA" sz="2400" b="1" dirty="0"/>
              <a:t>Product Learning Module 4: PCC - Octaplex®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Mix2Vial™ transfer set/device </a:t>
            </a:r>
            <a:b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CA" sz="2400" b="1" dirty="0"/>
              <a:t>Reconstitution Summary Steps 7 to 10 </a:t>
            </a:r>
          </a:p>
        </p:txBody>
      </p:sp>
    </p:spTree>
    <p:extLst>
      <p:ext uri="{BB962C8B-B14F-4D97-AF65-F5344CB8AC3E}">
        <p14:creationId xmlns:p14="http://schemas.microsoft.com/office/powerpoint/2010/main" val="368597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261728"/>
            <a:ext cx="10515600" cy="1325563"/>
          </a:xfrm>
        </p:spPr>
        <p:txBody>
          <a:bodyPr>
            <a:normAutofit/>
          </a:bodyPr>
          <a:lstStyle/>
          <a:p>
            <a:r>
              <a:rPr lang="en-CA" sz="2400" dirty="0">
                <a:latin typeface="+mn-lt"/>
              </a:rPr>
              <a:t>Product Learning Module 4: PCC - </a:t>
            </a:r>
            <a:r>
              <a:rPr lang="en-CA" sz="2400" dirty="0">
                <a:solidFill>
                  <a:prstClr val="black"/>
                </a:solidFill>
                <a:latin typeface="+mn-lt"/>
              </a:rPr>
              <a:t>Octaplex®</a:t>
            </a:r>
            <a:endParaRPr lang="en-CA" sz="2400" dirty="0">
              <a:latin typeface="+mn-lt"/>
            </a:endParaRP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838200" y="1321475"/>
            <a:ext cx="10820400" cy="540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Aft>
                <a:spcPts val="0"/>
              </a:spcAft>
              <a:buClrTx/>
              <a:buSzTx/>
              <a:buFontTx/>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Administration Notes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400" marR="0" lvl="0" indent="-230400" algn="l" defTabSz="914400" rtl="0" eaLnBrk="1" fontAlgn="auto" latinLnBrk="0" hangingPunct="1">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ea typeface="+mn-ea"/>
                <a:cs typeface="+mn-cs"/>
              </a:rPr>
              <a:t>Octaplex®</a:t>
            </a:r>
            <a:r>
              <a:rPr kumimoji="0" lang="en-GB" sz="2000" b="0" i="0" u="none" strike="noStrike" kern="1200" cap="none" spc="0" normalizeH="0" baseline="0" noProof="0" dirty="0">
                <a:ln>
                  <a:noFill/>
                </a:ln>
                <a:solidFill>
                  <a:prstClr val="black"/>
                </a:solidFill>
                <a:effectLst/>
                <a:uLnTx/>
                <a:uFillTx/>
                <a:ea typeface="+mn-ea"/>
                <a:cs typeface="+mn-cs"/>
              </a:rPr>
              <a:t> is available as </a:t>
            </a:r>
            <a:r>
              <a:rPr kumimoji="0" lang="en-GB" sz="2000" b="0" i="0" u="none" strike="noStrike" kern="1200" cap="none" spc="0" normalizeH="0" baseline="0" noProof="0" dirty="0">
                <a:ln>
                  <a:noFill/>
                </a:ln>
                <a:solidFill>
                  <a:srgbClr val="FF0000"/>
                </a:solidFill>
                <a:effectLst/>
                <a:uLnTx/>
                <a:uFillTx/>
                <a:ea typeface="+mn-ea"/>
                <a:cs typeface="+mn-cs"/>
              </a:rPr>
              <a:t>500 IU </a:t>
            </a:r>
            <a:r>
              <a:rPr kumimoji="0" lang="en-GB" sz="2000" b="0" i="0" u="none" strike="noStrike" kern="1200" cap="none" spc="0" normalizeH="0" baseline="0" noProof="0" dirty="0">
                <a:ln>
                  <a:noFill/>
                </a:ln>
                <a:solidFill>
                  <a:prstClr val="black"/>
                </a:solidFill>
                <a:effectLst/>
                <a:uLnTx/>
                <a:uFillTx/>
                <a:ea typeface="+mn-ea"/>
                <a:cs typeface="+mn-cs"/>
              </a:rPr>
              <a:t>in 20 mL bottle and </a:t>
            </a:r>
            <a:r>
              <a:rPr kumimoji="0" lang="en-GB" sz="2000" b="0" i="0" u="none" strike="noStrike" kern="1200" cap="none" spc="0" normalizeH="0" baseline="0" noProof="0" dirty="0">
                <a:ln>
                  <a:noFill/>
                </a:ln>
                <a:solidFill>
                  <a:srgbClr val="FF0000"/>
                </a:solidFill>
                <a:effectLst/>
                <a:uLnTx/>
                <a:uFillTx/>
                <a:ea typeface="+mn-ea"/>
                <a:cs typeface="+mn-cs"/>
              </a:rPr>
              <a:t>1000 IU </a:t>
            </a:r>
            <a:r>
              <a:rPr kumimoji="0" lang="en-GB" sz="2000" b="0" i="0" u="none" strike="noStrike" kern="1200" cap="none" spc="0" normalizeH="0" baseline="0" noProof="0" dirty="0">
                <a:ln>
                  <a:noFill/>
                </a:ln>
                <a:solidFill>
                  <a:prstClr val="black"/>
                </a:solidFill>
                <a:effectLst/>
                <a:uLnTx/>
                <a:uFillTx/>
                <a:ea typeface="+mn-ea"/>
                <a:cs typeface="+mn-cs"/>
              </a:rPr>
              <a:t>in 40 mL bottle. Carefully review the product provided from TML and the prescriber’s order. More than 1 bottle may be required to provide the dose that was ordered. As required, reconstituted Octaplex® from additional bottles may be added to the same sterile administration bag (pooled).</a:t>
            </a:r>
          </a:p>
          <a:p>
            <a:pPr marL="230400" marR="0" lvl="0" indent="-2304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Following reconstitution, Octaplex® </a:t>
            </a:r>
            <a:r>
              <a:rPr kumimoji="0" lang="en-CA" sz="2000" b="0" i="0" u="none" strike="noStrike" kern="1200" cap="none" spc="0" normalizeH="0" baseline="0" noProof="0" dirty="0">
                <a:ln>
                  <a:noFill/>
                </a:ln>
                <a:solidFill>
                  <a:prstClr val="black"/>
                </a:solidFill>
                <a:effectLst/>
                <a:uLnTx/>
                <a:uFillTx/>
                <a:ea typeface="+mn-ea"/>
                <a:cs typeface="+mn-cs"/>
              </a:rPr>
              <a:t>should be used immediately. Octaplex® </a:t>
            </a:r>
            <a:r>
              <a:rPr kumimoji="0" lang="en-GB" sz="2000" b="0" i="0" u="none" strike="noStrike" kern="1200" cap="none" spc="0" normalizeH="0" baseline="0" noProof="0" dirty="0">
                <a:ln>
                  <a:noFill/>
                </a:ln>
                <a:solidFill>
                  <a:prstClr val="black"/>
                </a:solidFill>
                <a:effectLst/>
                <a:uLnTx/>
                <a:uFillTx/>
                <a:ea typeface="+mn-ea"/>
                <a:cs typeface="+mn-cs"/>
              </a:rPr>
              <a:t>can be stored for up to 8 hours at +2°C to +25°C, provided the sterility of the stored product is maintained. If stored, Octaplex® should be protected from light.</a:t>
            </a:r>
          </a:p>
          <a:p>
            <a:pPr marL="230400" marR="0" lvl="0" indent="-2304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Reconstituted solution is colourless to slightly blue. Do not administer if cloudy or deposits are observed.</a:t>
            </a:r>
          </a:p>
          <a:p>
            <a:pPr marL="230400" marR="0" lvl="0" indent="-2304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Administer at room temperature. </a:t>
            </a:r>
          </a:p>
          <a:p>
            <a:pPr marL="230400" marR="0" lvl="0" indent="-2304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Do not further dilute in any IV solutions. Do not mix with any other medicinal products.</a:t>
            </a:r>
          </a:p>
          <a:p>
            <a:pPr marL="230400" marR="0" lvl="0" indent="-2304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Octaplex® is compatible with 0.9 % sodium chloride (NaCl) and 5 % dextrose in water.</a:t>
            </a:r>
          </a:p>
          <a:p>
            <a:pPr marL="230400" marR="0" lvl="0" indent="-2304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Administer only intravenously via a separate injection/infusion line. For infusion, use a standard IV infusion set (has been filtered as part of reconstitution procedure). </a:t>
            </a:r>
          </a:p>
          <a:p>
            <a:pPr marL="230400" marR="0" lvl="0" indent="-230400" algn="l" defTabSz="914400" rtl="0" eaLnBrk="1" fontAlgn="auto" latinLnBrk="0" hangingPunct="1">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ea typeface="+mn-ea"/>
              <a:cs typeface="+mn-cs"/>
            </a:endParaRPr>
          </a:p>
          <a:p>
            <a:pPr marL="230400" marR="0" lvl="0" indent="-230400" algn="l" defTabSz="914400" rtl="0" eaLnBrk="1" fontAlgn="auto" latinLnBrk="0" hangingPunct="1">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ea typeface="+mn-ea"/>
                <a:cs typeface="+mn-cs"/>
              </a:rPr>
              <a:t>     </a:t>
            </a:r>
            <a:br>
              <a:rPr kumimoji="0" lang="en-GB" sz="2000" b="0" i="0" u="none" strike="noStrike" kern="1200" cap="none" spc="0" normalizeH="0" baseline="0" noProof="0" dirty="0">
                <a:ln>
                  <a:noFill/>
                </a:ln>
                <a:solidFill>
                  <a:prstClr val="black"/>
                </a:solidFill>
                <a:effectLst/>
                <a:uLnTx/>
                <a:uFillTx/>
                <a:ea typeface="+mn-ea"/>
                <a:cs typeface="+mn-cs"/>
              </a:rPr>
            </a:br>
            <a:endParaRPr kumimoji="0" lang="en-GB" sz="20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707728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264704"/>
            <a:ext cx="10515600" cy="1325563"/>
          </a:xfrm>
        </p:spPr>
        <p:txBody>
          <a:bodyPr>
            <a:normAutofit/>
          </a:bodyPr>
          <a:lstStyle/>
          <a:p>
            <a:r>
              <a:rPr lang="en-CA" sz="2400" b="1" dirty="0"/>
              <a:t>Product Learning Module 4: PCC - </a:t>
            </a:r>
            <a:r>
              <a:rPr lang="en-CA" sz="2400" b="1" dirty="0">
                <a:solidFill>
                  <a:prstClr val="black"/>
                </a:solidFill>
              </a:rPr>
              <a:t>Octaplex®</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838200" y="1321475"/>
            <a:ext cx="10820400" cy="540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Administration Notes (2)</a:t>
            </a:r>
            <a:br>
              <a:rPr lang="en-CA" sz="2200" b="1" i="1" dirty="0">
                <a:solidFill>
                  <a:prstClr val="black"/>
                </a:solidFill>
                <a:latin typeface="Calibri" panose="020F0502020204030204"/>
              </a:rPr>
            </a:br>
            <a:endParaRPr kumimoji="0" lang="en-CA"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30400" marR="0" lvl="0" indent="-230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Flush the IV site with 0.9 % NaCl flush syringe prior to and following administration. </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NOTE: PCC is CONTRAINDICATED in patients with heparin-induced thrombocytopenia (HIT) or with known allergies to heparin (Octaplex® contains heparin).</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Monitoring blood coagulation with appropriate coagulation assays</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(plasma levels of individual coagulation factors, or global tests of prothrombin complex levels [prothrombin time, INR])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before and during treatment is recommended.</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Indication / Rate </a:t>
            </a:r>
          </a:p>
          <a:p>
            <a:pPr marL="687600" marR="0" lvl="1" indent="-230400" algn="l" defTabSz="914400" rtl="0" eaLnBrk="1" fontAlgn="auto" latinLnBrk="0" hangingPunct="1">
              <a:spcBef>
                <a:spcPts val="1000"/>
              </a:spcBef>
              <a:spcAft>
                <a:spcPts val="0"/>
              </a:spcAft>
              <a:buClrTx/>
              <a:buSzPct val="75000"/>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Treatment of bleeding and perioperative prophylaxis of bleeding in acquired deficiency of the prothrombin complex coagulation factors (factors II, VII, IX and X). For example, deficiency caused by treatment with vitamin K antagonists, or in case of overdose of vitamin K antagonists, when rapid correction of the deficiency is required (life threatening bleeding or emergency surgical interventions).</a:t>
            </a:r>
          </a:p>
          <a:p>
            <a:pPr marL="687600" marR="0" lvl="1" indent="-230400" algn="l" defTabSz="914400" rtl="0" eaLnBrk="1" fontAlgn="auto" latinLnBrk="0" hangingPunct="1">
              <a:spcBef>
                <a:spcPts val="1000"/>
              </a:spcBef>
              <a:spcAft>
                <a:spcPts val="0"/>
              </a:spcAft>
              <a:buClrTx/>
              <a:buSzPct val="75000"/>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Recommended </a:t>
            </a:r>
            <a:r>
              <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rPr>
              <a:t>initial infusion</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rate 1 mL per minute (60 mL/hour) </a:t>
            </a:r>
            <a:br>
              <a:rPr lang="en-GB" sz="2000" dirty="0">
                <a:solidFill>
                  <a:prstClr val="black"/>
                </a:solidFill>
                <a:latin typeface="Calibri" panose="020F0502020204030204"/>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followed by 2-3 mL per minute (120-180 mL/hour), if appropriate.</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7533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69EF3-CB3B-0AD2-40C6-743D1E090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9B32E-56E1-A606-7DAA-BCB620B93993}"/>
              </a:ext>
            </a:extLst>
          </p:cNvPr>
          <p:cNvSpPr>
            <a:spLocks noGrp="1"/>
          </p:cNvSpPr>
          <p:nvPr>
            <p:ph type="ctrTitle"/>
          </p:nvPr>
        </p:nvSpPr>
        <p:spPr>
          <a:xfrm>
            <a:off x="1421130" y="1813230"/>
            <a:ext cx="9144000" cy="2340000"/>
          </a:xfrm>
        </p:spPr>
        <p:txBody>
          <a:bodyPr/>
          <a:lstStyle/>
          <a:p>
            <a:r>
              <a:rPr lang="en-CA" dirty="0">
                <a:latin typeface="Calibri Light" panose="020F0302020204030204" pitchFamily="34" charset="0"/>
                <a:ea typeface="Calibri Light" panose="020F0302020204030204" pitchFamily="34" charset="0"/>
                <a:cs typeface="Calibri Light" panose="020F0302020204030204" pitchFamily="34" charset="0"/>
              </a:rPr>
              <a:t>Octaplex® Reconstitution</a:t>
            </a:r>
            <a:br>
              <a:rPr lang="en-CA" dirty="0">
                <a:latin typeface="Calibri Light" panose="020F0302020204030204" pitchFamily="34" charset="0"/>
                <a:ea typeface="Calibri Light" panose="020F0302020204030204" pitchFamily="34" charset="0"/>
                <a:cs typeface="Calibri Light" panose="020F0302020204030204" pitchFamily="34" charset="0"/>
              </a:rPr>
            </a:br>
            <a:r>
              <a:rPr lang="en-CA"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Nextaro® transfer device</a:t>
            </a:r>
          </a:p>
        </p:txBody>
      </p:sp>
    </p:spTree>
    <p:extLst>
      <p:ext uri="{BB962C8B-B14F-4D97-AF65-F5344CB8AC3E}">
        <p14:creationId xmlns:p14="http://schemas.microsoft.com/office/powerpoint/2010/main" val="400938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1: FC - Fibryga® </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Octajet® transfer device</a:t>
            </a:r>
            <a:endParaRPr lang="en-CA" sz="2400" b="1" dirty="0">
              <a:solidFill>
                <a:srgbClr val="4472C4"/>
              </a:solidFill>
            </a:endParaRP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fld id="{EB1180F1-44DF-4B69-9168-136F546BB698}" type="slidenum">
              <a:rPr lang="en-CA" smtClean="0"/>
              <a:t>9</a:t>
            </a:fld>
            <a:endParaRPr lang="en-CA" dirty="0"/>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482880" y="1784512"/>
            <a:ext cx="8280000" cy="4074421"/>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buClrTx/>
              <a:buSzTx/>
              <a:buNone/>
              <a:tabLst/>
              <a:defRPr/>
            </a:pPr>
            <a:r>
              <a:rPr kumimoji="0" lang="en-GB" sz="6800" b="1" i="0" u="none" strike="noStrike" kern="1200" cap="none" spc="0" normalizeH="0" baseline="0" noProof="0" dirty="0">
                <a:ln>
                  <a:noFill/>
                </a:ln>
                <a:solidFill>
                  <a:prstClr val="black"/>
                </a:solidFill>
                <a:effectLst/>
                <a:uLnTx/>
                <a:uFillTx/>
                <a:ea typeface="+mn-ea"/>
                <a:cs typeface="+mn-cs"/>
              </a:rPr>
              <a:t>Step 1 </a:t>
            </a:r>
            <a:br>
              <a:rPr kumimoji="0" lang="en-GB" sz="6800" b="1" i="0" u="none" strike="noStrike" kern="1200" cap="none" spc="0" normalizeH="0" baseline="0" noProof="0" dirty="0">
                <a:ln>
                  <a:noFill/>
                </a:ln>
                <a:solidFill>
                  <a:prstClr val="black"/>
                </a:solidFill>
                <a:effectLst/>
                <a:uLnTx/>
                <a:uFillTx/>
                <a:ea typeface="+mn-ea"/>
                <a:cs typeface="+mn-cs"/>
              </a:rPr>
            </a:br>
            <a:r>
              <a:rPr lang="en-CA" sz="6800" b="1" kern="0" dirty="0">
                <a:effectLst/>
                <a:ea typeface="Times New Roman" panose="02020603050405020304" pitchFamily="18" charset="0"/>
                <a:cs typeface="Times New Roman" panose="02020603050405020304" pitchFamily="18" charset="0"/>
              </a:rPr>
              <a:t>Check Expiry </a:t>
            </a:r>
            <a:r>
              <a:rPr kumimoji="0" lang="en-GB" sz="6800" b="1" i="0" u="none" strike="noStrike" kern="1200" cap="none" spc="0" normalizeH="0" baseline="0" noProof="0" dirty="0">
                <a:ln>
                  <a:noFill/>
                </a:ln>
                <a:effectLst/>
                <a:uLnTx/>
                <a:uFillTx/>
                <a:ea typeface="+mn-ea"/>
                <a:cs typeface="+mn-cs"/>
              </a:rPr>
              <a:t>Date </a:t>
            </a:r>
            <a:r>
              <a:rPr lang="en-CA" sz="6800" b="1" kern="0" dirty="0">
                <a:effectLst/>
                <a:ea typeface="Times New Roman" panose="02020603050405020304" pitchFamily="18" charset="0"/>
                <a:cs typeface="Times New Roman" panose="02020603050405020304" pitchFamily="18" charset="0"/>
              </a:rPr>
              <a:t>&amp; Temperature</a:t>
            </a:r>
            <a:br>
              <a:rPr lang="en-CA" sz="6800" b="1" kern="0" dirty="0">
                <a:effectLst/>
                <a:ea typeface="Times New Roman" panose="02020603050405020304" pitchFamily="18" charset="0"/>
                <a:cs typeface="Times New Roman" panose="02020603050405020304" pitchFamily="18" charset="0"/>
              </a:rPr>
            </a:br>
            <a:endParaRPr kumimoji="0" lang="en-GB" sz="68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110000"/>
              </a:lnSpc>
              <a:buClrTx/>
              <a:buSzTx/>
              <a:tabLst/>
              <a:defRPr/>
            </a:pPr>
            <a:r>
              <a:rPr kumimoji="0" lang="en-GB" sz="6200" b="0" i="0" u="none" strike="noStrike" kern="1200" cap="none" spc="0" normalizeH="0" baseline="0" noProof="0" dirty="0">
                <a:ln>
                  <a:noFill/>
                </a:ln>
                <a:solidFill>
                  <a:prstClr val="black"/>
                </a:solidFill>
                <a:effectLst/>
                <a:uLnTx/>
                <a:uFillTx/>
                <a:ea typeface="+mn-ea"/>
                <a:cs typeface="+mn-cs"/>
              </a:rPr>
              <a:t>Verify product expiry date (on the kit packaging and the bottles) is acceptable. </a:t>
            </a:r>
          </a:p>
          <a:p>
            <a:pPr marR="0" lvl="0" algn="l" defTabSz="914400" rtl="0" eaLnBrk="1" fontAlgn="auto" latinLnBrk="0" hangingPunct="1">
              <a:lnSpc>
                <a:spcPct val="110000"/>
              </a:lnSpc>
              <a:buClrTx/>
              <a:buSzTx/>
              <a:tabLst/>
              <a:defRPr/>
            </a:pPr>
            <a:r>
              <a:rPr kumimoji="0" lang="en-GB" sz="6200" b="0" i="0" u="none" strike="noStrike" kern="1200" cap="none" spc="0" normalizeH="0" baseline="0" noProof="0" dirty="0">
                <a:ln>
                  <a:noFill/>
                </a:ln>
                <a:solidFill>
                  <a:prstClr val="black"/>
                </a:solidFill>
                <a:effectLst/>
                <a:uLnTx/>
                <a:uFillTx/>
                <a:ea typeface="+mn-ea"/>
                <a:cs typeface="+mn-cs"/>
              </a:rPr>
              <a:t>Ensure the bottles of both the powder (Fibryga®) and the solvent (sterile water for injection, sWFI) are at room temperature. </a:t>
            </a:r>
          </a:p>
          <a:p>
            <a:pPr marR="0" lvl="0" algn="l" defTabSz="914400" rtl="0" eaLnBrk="1" fontAlgn="auto" latinLnBrk="0" hangingPunct="1">
              <a:spcAft>
                <a:spcPts val="600"/>
              </a:spcAft>
              <a:buClrTx/>
              <a:buSzTx/>
              <a:tabLst/>
              <a:defRPr/>
            </a:pPr>
            <a:r>
              <a:rPr kumimoji="0" lang="en-GB" sz="6200" b="0" i="0" u="none" strike="noStrike" kern="1200" cap="none" spc="0" normalizeH="0" baseline="0" noProof="0" dirty="0">
                <a:ln>
                  <a:noFill/>
                </a:ln>
                <a:solidFill>
                  <a:prstClr val="black"/>
                </a:solidFill>
                <a:effectLst/>
                <a:uLnTx/>
                <a:uFillTx/>
                <a:ea typeface="+mn-ea"/>
                <a:cs typeface="+mn-cs"/>
              </a:rPr>
              <a:t>During reconstitution, </a:t>
            </a:r>
            <a:r>
              <a:rPr lang="en-GB" sz="6200" dirty="0">
                <a:solidFill>
                  <a:prstClr val="black"/>
                </a:solidFill>
              </a:rPr>
              <a:t>room</a:t>
            </a:r>
            <a:r>
              <a:rPr kumimoji="0" lang="en-GB" sz="6200" b="0" i="0" u="none" strike="noStrike" kern="1200" cap="none" spc="0" normalizeH="0" baseline="0" noProof="0" dirty="0">
                <a:ln>
                  <a:noFill/>
                </a:ln>
                <a:solidFill>
                  <a:prstClr val="black"/>
                </a:solidFill>
                <a:effectLst/>
                <a:uLnTx/>
                <a:uFillTx/>
                <a:ea typeface="+mn-ea"/>
                <a:cs typeface="+mn-cs"/>
              </a:rPr>
              <a:t> temperature should be maintained.</a:t>
            </a:r>
          </a:p>
          <a:p>
            <a:pPr marR="0" lvl="0" algn="l" defTabSz="914400" rtl="0" eaLnBrk="1" fontAlgn="auto" latinLnBrk="0" hangingPunct="1">
              <a:spcAft>
                <a:spcPts val="600"/>
              </a:spcAft>
              <a:buClrTx/>
              <a:buSzTx/>
              <a:tabLst/>
              <a:defRPr/>
            </a:pPr>
            <a:r>
              <a:rPr lang="en-GB" sz="6200" dirty="0"/>
              <a:t>Room temperature augments the product powder dissolving.</a:t>
            </a:r>
            <a:br>
              <a:rPr lang="en-GB" sz="6200" dirty="0"/>
            </a:br>
            <a:endParaRPr kumimoji="0" lang="en-GB" sz="6200" b="0" i="0" u="none" strike="noStrike" kern="1200" cap="none" spc="0" normalizeH="0" baseline="0" noProof="0" dirty="0">
              <a:ln>
                <a:noFill/>
              </a:ln>
              <a:solidFill>
                <a:prstClr val="black"/>
              </a:solidFill>
              <a:effectLst/>
              <a:uLnTx/>
              <a:uFillTx/>
              <a:ea typeface="+mn-ea"/>
              <a:cs typeface="+mn-cs"/>
            </a:endParaRPr>
          </a:p>
          <a:p>
            <a:endParaRPr lang="en-CA" dirty="0"/>
          </a:p>
        </p:txBody>
      </p:sp>
      <p:pic>
        <p:nvPicPr>
          <p:cNvPr id="4" name="Picture 3" descr="A close-up of a bottle&#10;&#10;AI-generated content may be incorrect.">
            <a:extLst>
              <a:ext uri="{FF2B5EF4-FFF2-40B4-BE49-F238E27FC236}">
                <a16:creationId xmlns:a16="http://schemas.microsoft.com/office/drawing/2014/main" id="{5E6D48A7-31ED-1C5A-59E1-49B9F79CF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2188105"/>
            <a:ext cx="2880000" cy="2678919"/>
          </a:xfrm>
          <a:prstGeom prst="rect">
            <a:avLst/>
          </a:prstGeom>
        </p:spPr>
      </p:pic>
    </p:spTree>
    <p:extLst>
      <p:ext uri="{BB962C8B-B14F-4D97-AF65-F5344CB8AC3E}">
        <p14:creationId xmlns:p14="http://schemas.microsoft.com/office/powerpoint/2010/main" val="42891579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842010" y="1458000"/>
            <a:ext cx="10515600" cy="5400000"/>
          </a:xfrm>
        </p:spPr>
        <p:txBody>
          <a:bodyPr>
            <a:normAutofit fontScale="47500" lnSpcReduction="20000"/>
          </a:bodyPr>
          <a:lstStyle/>
          <a:p>
            <a:pPr marL="230400" marR="0" lvl="0" indent="-230400" algn="l" defTabSz="914400" rtl="0" eaLnBrk="1" fontAlgn="auto" latinLnBrk="0" hangingPunct="1">
              <a:lnSpc>
                <a:spcPct val="110000"/>
              </a:lnSpc>
              <a:spcBef>
                <a:spcPts val="1000"/>
              </a:spcBef>
              <a:buClrTx/>
              <a:buSzTx/>
              <a:buFont typeface="Arial" panose="020B0604020202020204" pitchFamily="34" charset="0"/>
              <a:buNone/>
              <a:tabLst/>
              <a:defRPr/>
            </a:pPr>
            <a:r>
              <a:rPr kumimoji="0" lang="en-CA" sz="4200" b="1" i="1" u="none" strike="noStrike" kern="1200" cap="none" spc="0" normalizeH="0" baseline="0" noProof="0" dirty="0">
                <a:ln>
                  <a:noFill/>
                </a:ln>
                <a:solidFill>
                  <a:prstClr val="white">
                    <a:lumMod val="50000"/>
                  </a:prstClr>
                </a:solidFill>
                <a:effectLst/>
                <a:uLnTx/>
                <a:uFillTx/>
                <a:ea typeface="+mn-ea"/>
                <a:cs typeface="+mn-cs"/>
              </a:rPr>
              <a:t>REMINDER: Only reconstitute when ready to administer.</a:t>
            </a:r>
          </a:p>
          <a:p>
            <a:pPr marL="230400" indent="-230400">
              <a:lnSpc>
                <a:spcPct val="110000"/>
              </a:lnSpc>
            </a:pPr>
            <a:r>
              <a:rPr lang="en-CA" sz="4200" dirty="0"/>
              <a:t>Octaplex®</a:t>
            </a:r>
            <a:r>
              <a:rPr lang="en-CA" sz="4200" i="1" dirty="0"/>
              <a:t> </a:t>
            </a:r>
            <a:r>
              <a:rPr lang="en-CA" sz="4200" dirty="0"/>
              <a:t>is available as </a:t>
            </a:r>
            <a:r>
              <a:rPr lang="en-GB" sz="4200" dirty="0">
                <a:solidFill>
                  <a:srgbClr val="FF0000"/>
                </a:solidFill>
              </a:rPr>
              <a:t>500 IU </a:t>
            </a:r>
            <a:r>
              <a:rPr lang="en-GB" sz="4200" dirty="0"/>
              <a:t>in </a:t>
            </a:r>
            <a:r>
              <a:rPr lang="en-GB" sz="4200" dirty="0">
                <a:solidFill>
                  <a:srgbClr val="FF0000"/>
                </a:solidFill>
              </a:rPr>
              <a:t>20 mL </a:t>
            </a:r>
            <a:r>
              <a:rPr lang="en-GB" sz="4200" dirty="0"/>
              <a:t>bottle/vial and </a:t>
            </a:r>
            <a:r>
              <a:rPr lang="en-GB" sz="4200" dirty="0">
                <a:solidFill>
                  <a:srgbClr val="FF0000"/>
                </a:solidFill>
              </a:rPr>
              <a:t>1000 IU</a:t>
            </a:r>
            <a:r>
              <a:rPr lang="en-GB" sz="4200" dirty="0"/>
              <a:t> in </a:t>
            </a:r>
            <a:r>
              <a:rPr lang="en-GB" sz="4200" dirty="0">
                <a:solidFill>
                  <a:srgbClr val="FF0000"/>
                </a:solidFill>
              </a:rPr>
              <a:t>40 mL </a:t>
            </a:r>
            <a:r>
              <a:rPr lang="en-GB" sz="4200" dirty="0"/>
              <a:t>bottle/vial; reconstituted with 20 mL and 40 mL, respectively, of solvent (water for injection, WFI).</a:t>
            </a:r>
          </a:p>
          <a:p>
            <a:pPr marL="230400" indent="-230400">
              <a:lnSpc>
                <a:spcPct val="110000"/>
              </a:lnSpc>
            </a:pPr>
            <a:r>
              <a:rPr lang="en-GB" sz="4200" dirty="0"/>
              <a:t>Use appropriate </a:t>
            </a:r>
            <a:r>
              <a:rPr lang="en-GB" sz="4200" u="sng" dirty="0"/>
              <a:t>aseptic technique.</a:t>
            </a:r>
          </a:p>
          <a:p>
            <a:pPr marL="230400" indent="-230400">
              <a:lnSpc>
                <a:spcPct val="110000"/>
              </a:lnSpc>
            </a:pPr>
            <a:r>
              <a:rPr lang="en-GB" sz="4200" dirty="0"/>
              <a:t>Single use only. </a:t>
            </a:r>
          </a:p>
          <a:p>
            <a:pPr marL="230400" indent="-230400">
              <a:lnSpc>
                <a:spcPct val="110000"/>
              </a:lnSpc>
            </a:pPr>
            <a:r>
              <a:rPr lang="en-GB" sz="4200" dirty="0"/>
              <a:t>TML will provide product label(s) and kit(s) containing: </a:t>
            </a:r>
            <a:br>
              <a:rPr lang="en-GB" sz="4200" dirty="0"/>
            </a:br>
            <a:r>
              <a:rPr lang="en-GB" sz="4200" dirty="0"/>
              <a:t>Nextaro® transfer device, </a:t>
            </a:r>
            <a:r>
              <a:rPr kumimoji="0" lang="en-GB" sz="4200" b="0" i="0" u="none" strike="noStrike" kern="1200" cap="none" spc="0" normalizeH="0" baseline="0" noProof="0" dirty="0">
                <a:ln>
                  <a:noFill/>
                </a:ln>
                <a:solidFill>
                  <a:prstClr val="black"/>
                </a:solidFill>
                <a:effectLst/>
                <a:uLnTx/>
                <a:uFillTx/>
                <a:latin typeface="Calibri" panose="020F0502020204030204"/>
                <a:ea typeface="+mn-ea"/>
                <a:cs typeface="+mn-cs"/>
              </a:rPr>
              <a:t>solvent (WFI) bottle, </a:t>
            </a:r>
            <a:r>
              <a:rPr lang="en-CA" sz="4200" dirty="0"/>
              <a:t>Octaplex®</a:t>
            </a:r>
            <a:r>
              <a:rPr lang="en-GB" sz="4200" dirty="0"/>
              <a:t> powder bottle. </a:t>
            </a:r>
            <a:br>
              <a:rPr lang="en-GB" sz="4600" dirty="0"/>
            </a:br>
            <a:endParaRPr lang="en-GB" sz="4600" dirty="0"/>
          </a:p>
          <a:p>
            <a:endParaRPr lang="en-GB" sz="2400" dirty="0"/>
          </a:p>
          <a:p>
            <a:pPr marL="0" indent="0">
              <a:buNone/>
            </a:pPr>
            <a:endParaRPr lang="en-GB" sz="2400" dirty="0"/>
          </a:p>
          <a:p>
            <a:pPr marL="0" indent="0">
              <a:buNone/>
            </a:pPr>
            <a:endParaRPr lang="en-GB" sz="2400" dirty="0"/>
          </a:p>
          <a:p>
            <a:endParaRPr lang="en-GB" sz="2400" dirty="0"/>
          </a:p>
          <a:p>
            <a:pPr marL="0" indent="0">
              <a:buNone/>
            </a:pPr>
            <a:br>
              <a:rPr lang="en-GB" sz="2400" dirty="0"/>
            </a:br>
            <a:endParaRPr lang="en-GB" sz="2400" dirty="0"/>
          </a:p>
          <a:p>
            <a:pPr marL="0" indent="0">
              <a:buNone/>
            </a:pPr>
            <a:endParaRPr lang="en-GB" sz="2400" dirty="0"/>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GB" sz="4200" dirty="0"/>
              <a:t>Also required: </a:t>
            </a:r>
            <a:r>
              <a:rPr kumimoji="0" lang="en-GB" sz="4200" b="0" i="0" u="none" strike="noStrike" kern="1200" cap="none" spc="0" normalizeH="0" baseline="0" noProof="0" dirty="0">
                <a:ln>
                  <a:noFill/>
                </a:ln>
                <a:solidFill>
                  <a:prstClr val="black"/>
                </a:solidFill>
                <a:effectLst/>
                <a:uLnTx/>
                <a:uFillTx/>
                <a:ea typeface="+mn-ea"/>
                <a:cs typeface="+mn-cs"/>
              </a:rPr>
              <a:t>alcohol swabs, syringe (</a:t>
            </a:r>
            <a:r>
              <a:rPr lang="en-GB" sz="4200" dirty="0">
                <a:solidFill>
                  <a:prstClr val="black"/>
                </a:solidFill>
              </a:rPr>
              <a:t>appropriate size,</a:t>
            </a:r>
            <a:r>
              <a:rPr kumimoji="0" lang="en-GB" sz="4200" b="0" i="0" u="none" strike="noStrike" kern="1200" cap="none" spc="0" normalizeH="0" baseline="0" noProof="0" dirty="0">
                <a:ln>
                  <a:noFill/>
                </a:ln>
                <a:solidFill>
                  <a:prstClr val="black"/>
                </a:solidFill>
                <a:effectLst/>
                <a:uLnTx/>
                <a:uFillTx/>
                <a:ea typeface="+mn-ea"/>
                <a:cs typeface="+mn-cs"/>
              </a:rPr>
              <a:t> depending on dose), transfer needles, sterile administration bag.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3500" b="0" i="0" u="none" strike="noStrike" kern="1200" cap="none" spc="0" normalizeH="0" baseline="0" noProof="0" dirty="0">
              <a:ln>
                <a:noFill/>
              </a:ln>
              <a:solidFill>
                <a:prstClr val="black"/>
              </a:solidFill>
              <a:effectLst/>
              <a:uLnTx/>
              <a:uFillTx/>
              <a:ea typeface="+mn-ea"/>
              <a:cs typeface="+mn-cs"/>
            </a:endParaRPr>
          </a:p>
          <a:p>
            <a:endParaRPr lang="en-CA" sz="31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7459812-89E9-C0E4-43A2-4DD82D0A2813}"/>
              </a:ext>
            </a:extLst>
          </p:cNvPr>
          <p:cNvPicPr>
            <a:picLocks noChangeAspect="1"/>
          </p:cNvPicPr>
          <p:nvPr/>
        </p:nvPicPr>
        <p:blipFill>
          <a:blip r:embed="rId2"/>
          <a:stretch>
            <a:fillRect/>
          </a:stretch>
        </p:blipFill>
        <p:spPr>
          <a:xfrm>
            <a:off x="6092189" y="3425189"/>
            <a:ext cx="7621" cy="7621"/>
          </a:xfrm>
          <a:prstGeom prst="rect">
            <a:avLst/>
          </a:prstGeom>
        </p:spPr>
      </p:pic>
      <p:sp>
        <p:nvSpPr>
          <p:cNvPr id="10" name="Title 1">
            <a:extLst>
              <a:ext uri="{FF2B5EF4-FFF2-40B4-BE49-F238E27FC236}">
                <a16:creationId xmlns:a16="http://schemas.microsoft.com/office/drawing/2014/main" id="{CD62A6F9-92DE-205C-EB15-6E04BB9C2C6A}"/>
              </a:ext>
            </a:extLst>
          </p:cNvPr>
          <p:cNvSpPr>
            <a:spLocks noGrp="1"/>
          </p:cNvSpPr>
          <p:nvPr>
            <p:ph type="title"/>
          </p:nvPr>
        </p:nvSpPr>
        <p:spPr>
          <a:xfrm>
            <a:off x="842010" y="359283"/>
            <a:ext cx="10515600" cy="1325563"/>
          </a:xfrm>
        </p:spPr>
        <p:txBody>
          <a:bodyPr>
            <a:normAutofit/>
          </a:bodyPr>
          <a:lstStyle/>
          <a:p>
            <a:r>
              <a:rPr lang="en-CA" sz="2400" b="1" dirty="0"/>
              <a:t>Product Learning Module 4: PCC - </a:t>
            </a:r>
            <a:r>
              <a:rPr lang="en-CA" sz="2400" b="1" dirty="0">
                <a:solidFill>
                  <a:prstClr val="black"/>
                </a:solidFill>
              </a:rPr>
              <a:t>Octaplex®</a:t>
            </a:r>
            <a:r>
              <a:rPr kumimoji="0" lang="en-CA" sz="2400" b="1" u="none" strike="noStrike" kern="1200" cap="none" spc="0" normalizeH="0" baseline="0" noProof="0" dirty="0">
                <a:ln>
                  <a:noFill/>
                </a:ln>
                <a:solidFill>
                  <a:prstClr val="black"/>
                </a:solidFill>
                <a:effectLst/>
                <a:uLnTx/>
                <a:uFillTx/>
                <a:ea typeface="+mj-ea"/>
                <a:cs typeface="+mj-cs"/>
              </a:rPr>
              <a:t>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endParaRPr lang="en-CA" sz="2400" b="1" dirty="0">
              <a:solidFill>
                <a:schemeClr val="accent1"/>
              </a:solidFill>
            </a:endParaRPr>
          </a:p>
        </p:txBody>
      </p:sp>
      <p:pic>
        <p:nvPicPr>
          <p:cNvPr id="11" name="Picture 10" descr="A close-up of a box and bottles&#10;&#10;AI-generated content may be incorrect.">
            <a:extLst>
              <a:ext uri="{FF2B5EF4-FFF2-40B4-BE49-F238E27FC236}">
                <a16:creationId xmlns:a16="http://schemas.microsoft.com/office/drawing/2014/main" id="{1419EB61-38B5-802E-9DFF-C51523354020}"/>
              </a:ext>
            </a:extLst>
          </p:cNvPr>
          <p:cNvPicPr>
            <a:picLocks noChangeAspect="1"/>
          </p:cNvPicPr>
          <p:nvPr/>
        </p:nvPicPr>
        <p:blipFill>
          <a:blip r:embed="rId3">
            <a:extLst>
              <a:ext uri="{28A0092B-C50C-407E-A947-70E740481C1C}">
                <a14:useLocalDpi xmlns:a14="http://schemas.microsoft.com/office/drawing/2010/main" val="0"/>
              </a:ext>
            </a:extLst>
          </a:blip>
          <a:srcRect l="10962" b="6780"/>
          <a:stretch>
            <a:fillRect/>
          </a:stretch>
        </p:blipFill>
        <p:spPr>
          <a:xfrm>
            <a:off x="2615160" y="4071872"/>
            <a:ext cx="3484650" cy="1800000"/>
          </a:xfrm>
          <a:prstGeom prst="rect">
            <a:avLst/>
          </a:prstGeom>
        </p:spPr>
      </p:pic>
    </p:spTree>
    <p:extLst>
      <p:ext uri="{BB962C8B-B14F-4D97-AF65-F5344CB8AC3E}">
        <p14:creationId xmlns:p14="http://schemas.microsoft.com/office/powerpoint/2010/main" val="22195564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r>
              <a:rPr lang="en-CA" sz="2400" b="1" dirty="0"/>
              <a:t> </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729809"/>
            <a:ext cx="7920000" cy="33983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Step 1 </a:t>
            </a:r>
            <a:b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Check Date Expiry &amp; Temperature</a:t>
            </a:r>
            <a:b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Verify product expiry date (on the kit packaging and the bottles) is acceptable.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Ensure the bottles of both the powder and the solvent (WFI) are at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room temperature.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During reconstitution, room temperature should be maintained.</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Room temperature augments the product powder dissolving.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close-up of a bottle&#10;&#10;AI-generated content may be incorrect.">
            <a:extLst>
              <a:ext uri="{FF2B5EF4-FFF2-40B4-BE49-F238E27FC236}">
                <a16:creationId xmlns:a16="http://schemas.microsoft.com/office/drawing/2014/main" id="{499AE099-7B9A-780B-669A-1193BF3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1400" y="2698896"/>
            <a:ext cx="2520000" cy="1870515"/>
          </a:xfrm>
          <a:prstGeom prst="rect">
            <a:avLst/>
          </a:prstGeom>
        </p:spPr>
      </p:pic>
    </p:spTree>
    <p:extLst>
      <p:ext uri="{BB962C8B-B14F-4D97-AF65-F5344CB8AC3E}">
        <p14:creationId xmlns:p14="http://schemas.microsoft.com/office/powerpoint/2010/main" val="11301803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r>
              <a:rPr lang="en-CA" sz="2400" b="1" dirty="0"/>
              <a:t> </a:t>
            </a:r>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757189"/>
            <a:ext cx="7920000" cy="3189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Step 2 </a:t>
            </a:r>
            <a:b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Remove Caps, Clean Rubber Stopper of Powder &amp; Solvent Bottles</a:t>
            </a:r>
            <a:b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Remove the cap from both the powder and the solvent (WFI) bottles.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Using a circular motion, clean the exposed central part of the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rubber stopper of both bottles with an alcohol swab.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Allow the stoppers of the bottles to dry.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close-up of a bottle&#10;&#10;AI-generated content may be incorrect.">
            <a:extLst>
              <a:ext uri="{FF2B5EF4-FFF2-40B4-BE49-F238E27FC236}">
                <a16:creationId xmlns:a16="http://schemas.microsoft.com/office/drawing/2014/main" id="{5C7F1099-5F07-ACB6-F1C1-8C760DDDC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1400" y="2824626"/>
            <a:ext cx="2520000" cy="1870515"/>
          </a:xfrm>
          <a:prstGeom prst="rect">
            <a:avLst/>
          </a:prstGeom>
        </p:spPr>
      </p:pic>
    </p:spTree>
    <p:extLst>
      <p:ext uri="{BB962C8B-B14F-4D97-AF65-F5344CB8AC3E}">
        <p14:creationId xmlns:p14="http://schemas.microsoft.com/office/powerpoint/2010/main" val="34709646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90600" y="1841832"/>
            <a:ext cx="7920000" cy="3174335"/>
          </a:xfrm>
        </p:spPr>
        <p:txBody>
          <a:bodyPr>
            <a:normAutofit/>
          </a:bodyPr>
          <a:lstStyle/>
          <a:p>
            <a:pPr marL="0" indent="0">
              <a:buNone/>
            </a:pPr>
            <a:r>
              <a:rPr lang="en-CA" sz="2200" b="1" dirty="0"/>
              <a:t>Step 3 </a:t>
            </a:r>
            <a:br>
              <a:rPr lang="en-CA" sz="2200" b="1" dirty="0"/>
            </a:br>
            <a: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Open Nextaro®</a:t>
            </a:r>
            <a:r>
              <a:rPr lang="en-CA" sz="2200" b="1" dirty="0"/>
              <a:t> Transfer Device</a:t>
            </a:r>
            <a:br>
              <a:rPr lang="en-CA" sz="2200" b="1" dirty="0"/>
            </a:br>
            <a:endParaRPr lang="en-CA" sz="2200" b="1" dirty="0"/>
          </a:p>
          <a:p>
            <a:r>
              <a:rPr lang="en-CA" sz="2000" dirty="0"/>
              <a:t>Peel off the paper lid of the</a:t>
            </a:r>
            <a:r>
              <a:rPr kumimoji="0" lang="en-CA" sz="2000" b="0" i="0" u="none" strike="noStrike" kern="1200" cap="none" spc="0" normalizeH="0" baseline="0" noProof="0" dirty="0">
                <a:ln>
                  <a:noFill/>
                </a:ln>
                <a:solidFill>
                  <a:prstClr val="black"/>
                </a:solidFill>
                <a:effectLst/>
                <a:uLnTx/>
                <a:uFillTx/>
                <a:ea typeface="+mn-ea"/>
                <a:cs typeface="+mn-cs"/>
              </a:rPr>
              <a:t> Nextaro®</a:t>
            </a:r>
            <a:r>
              <a:rPr kumimoji="0" lang="en-CA" sz="2000" b="0" i="1" u="none" strike="noStrike" kern="1200" cap="none" spc="0" normalizeH="0" baseline="0" noProof="0" dirty="0">
                <a:ln>
                  <a:noFill/>
                </a:ln>
                <a:solidFill>
                  <a:prstClr val="black"/>
                </a:solidFill>
                <a:effectLst/>
                <a:uLnTx/>
                <a:uFillTx/>
                <a:ea typeface="+mn-ea"/>
                <a:cs typeface="+mn-cs"/>
              </a:rPr>
              <a:t> </a:t>
            </a:r>
            <a:r>
              <a:rPr kumimoji="0" lang="en-CA" sz="2000" b="0" i="0" u="none" strike="noStrike" kern="1200" cap="none" spc="0" normalizeH="0" baseline="0" noProof="0" dirty="0">
                <a:ln>
                  <a:noFill/>
                </a:ln>
                <a:solidFill>
                  <a:prstClr val="black"/>
                </a:solidFill>
                <a:effectLst/>
                <a:uLnTx/>
                <a:uFillTx/>
                <a:ea typeface="+mn-ea"/>
                <a:cs typeface="+mn-cs"/>
              </a:rPr>
              <a:t>transfer device.</a:t>
            </a:r>
            <a:r>
              <a:rPr lang="en-CA" sz="2000" dirty="0"/>
              <a:t> </a:t>
            </a:r>
          </a:p>
          <a:p>
            <a:r>
              <a:rPr lang="en-CA" sz="2000" dirty="0"/>
              <a:t>Leave the </a:t>
            </a:r>
            <a:r>
              <a:rPr kumimoji="0" lang="en-CA" sz="2000" b="0" i="0" u="none" strike="noStrike" kern="1200" cap="none" spc="0" normalizeH="0" baseline="0" noProof="0" dirty="0">
                <a:ln>
                  <a:noFill/>
                </a:ln>
                <a:solidFill>
                  <a:prstClr val="black"/>
                </a:solidFill>
                <a:effectLst/>
                <a:uLnTx/>
                <a:uFillTx/>
                <a:ea typeface="+mn-ea"/>
                <a:cs typeface="+mn-cs"/>
              </a:rPr>
              <a:t>Nextaro®</a:t>
            </a:r>
            <a:r>
              <a:rPr lang="en-CA" sz="2000" i="1" dirty="0">
                <a:solidFill>
                  <a:prstClr val="black"/>
                </a:solidFill>
              </a:rPr>
              <a:t> </a:t>
            </a:r>
            <a:r>
              <a:rPr kumimoji="0" lang="en-CA" sz="2000" b="0" i="0" u="none" strike="noStrike" kern="1200" cap="none" spc="0" normalizeH="0" baseline="0" noProof="0" dirty="0">
                <a:ln>
                  <a:noFill/>
                </a:ln>
                <a:solidFill>
                  <a:prstClr val="black"/>
                </a:solidFill>
                <a:effectLst/>
                <a:uLnTx/>
                <a:uFillTx/>
                <a:ea typeface="+mn-ea"/>
                <a:cs typeface="+mn-cs"/>
              </a:rPr>
              <a:t>device </a:t>
            </a:r>
            <a:r>
              <a:rPr lang="en-CA" sz="2000" dirty="0"/>
              <a:t>in the clear outer packaging </a:t>
            </a:r>
            <a:br>
              <a:rPr lang="en-CA" sz="2000" dirty="0"/>
            </a:br>
            <a:r>
              <a:rPr lang="en-CA" sz="2000" dirty="0"/>
              <a:t>to maintain sterility. </a:t>
            </a:r>
          </a:p>
          <a:p>
            <a:r>
              <a:rPr lang="en-CA" sz="2000" dirty="0"/>
              <a:t>Avoid touching the blue spike to maintain sterility.</a:t>
            </a:r>
          </a:p>
          <a:p>
            <a:endParaRPr lang="en-CA" sz="20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descr="A close-up of a hand holding a small container&#10;&#10;AI-generated content may be incorrect.">
            <a:extLst>
              <a:ext uri="{FF2B5EF4-FFF2-40B4-BE49-F238E27FC236}">
                <a16:creationId xmlns:a16="http://schemas.microsoft.com/office/drawing/2014/main" id="{AD62B4CA-40BF-CCC4-B811-F183A038B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800" y="2273151"/>
            <a:ext cx="2880000" cy="3256470"/>
          </a:xfrm>
          <a:prstGeom prst="rect">
            <a:avLst/>
          </a:prstGeom>
        </p:spPr>
      </p:pic>
    </p:spTree>
    <p:extLst>
      <p:ext uri="{BB962C8B-B14F-4D97-AF65-F5344CB8AC3E}">
        <p14:creationId xmlns:p14="http://schemas.microsoft.com/office/powerpoint/2010/main" val="12023230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838200" y="1783860"/>
            <a:ext cx="7920000" cy="4113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Step 4 </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Attach Nextaro®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Transfer Device to Solvent Bottle</a:t>
            </a:r>
            <a:b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Firmly hold the solvent (WFI) bottle on a flat surface.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With the Nextaro</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device in its outer package, align the blue part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on top of the solvent (WFI) bottle.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Firmly press straight down until it snaps into place on the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solvent (WFI) bottle. While attaching, do not use a twisting motion.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Nextaro® transfer device must be attached to the solvent (WFI)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bottle first, and then to the Octaplex® powder bottle [to prevent loss of vacuum and failure of the solvent (WFI) to transfer].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close-up of a bottle and a container&#10;&#10;AI-generated content may be incorrect.">
            <a:extLst>
              <a:ext uri="{FF2B5EF4-FFF2-40B4-BE49-F238E27FC236}">
                <a16:creationId xmlns:a16="http://schemas.microsoft.com/office/drawing/2014/main" id="{DE33FC4D-2676-6621-83CB-42424FC38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800" y="2395028"/>
            <a:ext cx="2520000" cy="3256981"/>
          </a:xfrm>
          <a:prstGeom prst="rect">
            <a:avLst/>
          </a:prstGeom>
        </p:spPr>
      </p:pic>
    </p:spTree>
    <p:extLst>
      <p:ext uri="{BB962C8B-B14F-4D97-AF65-F5344CB8AC3E}">
        <p14:creationId xmlns:p14="http://schemas.microsoft.com/office/powerpoint/2010/main" val="3584505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88180"/>
            <a:ext cx="10515600" cy="1325563"/>
          </a:xfrm>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90600" y="1759559"/>
            <a:ext cx="7920000" cy="3338881"/>
          </a:xfrm>
        </p:spPr>
        <p:txBody>
          <a:bodyPr>
            <a:normAutofit/>
          </a:bodyPr>
          <a:lstStyle/>
          <a:p>
            <a:pPr marL="0" indent="0">
              <a:buNone/>
            </a:pPr>
            <a:r>
              <a:rPr lang="en-CA" sz="2200" b="1" dirty="0"/>
              <a:t>Step 5 </a:t>
            </a:r>
            <a:br>
              <a:rPr lang="en-CA" sz="2200" b="1" dirty="0"/>
            </a:br>
            <a:r>
              <a:rPr kumimoji="0" lang="en-GB" sz="2200" b="1" i="0" u="none" strike="noStrike" kern="1200" cap="none" spc="0" normalizeH="0" baseline="0" noProof="0" dirty="0">
                <a:ln>
                  <a:noFill/>
                </a:ln>
                <a:solidFill>
                  <a:prstClr val="black"/>
                </a:solidFill>
                <a:effectLst/>
                <a:uLnTx/>
                <a:uFillTx/>
                <a:ea typeface="+mn-ea"/>
                <a:cs typeface="+mn-cs"/>
              </a:rPr>
              <a:t>Expose White Part of Nextaro®</a:t>
            </a:r>
            <a:r>
              <a:rPr lang="en-CA" sz="2200" b="1" dirty="0"/>
              <a:t> Transfer Device</a:t>
            </a:r>
            <a:br>
              <a:rPr lang="en-CA" sz="2200" b="1" dirty="0"/>
            </a:br>
            <a:endParaRPr lang="en-CA" sz="2200" b="1" dirty="0"/>
          </a:p>
          <a:p>
            <a:r>
              <a:rPr lang="en-CA" sz="2000" dirty="0"/>
              <a:t>Firmly hold the solvent (WFI) bottle.  Carefully remove the </a:t>
            </a:r>
            <a:br>
              <a:rPr lang="en-CA" sz="2000" dirty="0"/>
            </a:br>
            <a:r>
              <a:rPr lang="en-CA" sz="2000" dirty="0"/>
              <a:t>clear outer packaging </a:t>
            </a:r>
            <a:r>
              <a:rPr kumimoji="0" lang="en-GB" sz="2000" b="0" i="0" u="none" strike="noStrike" kern="1200" cap="none" spc="0" normalizeH="0" baseline="0" noProof="0" dirty="0">
                <a:ln>
                  <a:noFill/>
                </a:ln>
                <a:solidFill>
                  <a:prstClr val="black"/>
                </a:solidFill>
                <a:effectLst/>
                <a:uLnTx/>
                <a:uFillTx/>
                <a:ea typeface="+mn-ea"/>
                <a:cs typeface="+mn-cs"/>
              </a:rPr>
              <a:t>of the Nextaro</a:t>
            </a:r>
            <a:r>
              <a:rPr kumimoji="0" lang="en-CA" sz="2000" b="0" i="0" u="none" strike="noStrike" kern="1200" cap="none" spc="0" normalizeH="0" baseline="0" noProof="0" dirty="0">
                <a:ln>
                  <a:noFill/>
                </a:ln>
                <a:solidFill>
                  <a:prstClr val="black"/>
                </a:solidFill>
                <a:effectLst/>
                <a:uLnTx/>
                <a:uFillTx/>
                <a:ea typeface="+mn-ea"/>
                <a:cs typeface="+mn-cs"/>
              </a:rPr>
              <a:t>® device by pulling vertically upwards. </a:t>
            </a:r>
            <a:r>
              <a:rPr lang="en-CA" sz="2000" dirty="0"/>
              <a:t>  </a:t>
            </a:r>
          </a:p>
          <a:p>
            <a:r>
              <a:rPr lang="en-CA" sz="2000" dirty="0"/>
              <a:t>Ensure the </a:t>
            </a:r>
            <a:r>
              <a:rPr kumimoji="0" lang="en-GB" sz="2000" b="0" i="0" u="none" strike="noStrike" kern="1200" cap="none" spc="0" normalizeH="0" baseline="0" noProof="0" dirty="0">
                <a:ln>
                  <a:noFill/>
                </a:ln>
                <a:solidFill>
                  <a:prstClr val="black"/>
                </a:solidFill>
                <a:effectLst/>
                <a:uLnTx/>
                <a:uFillTx/>
                <a:ea typeface="+mn-ea"/>
                <a:cs typeface="+mn-cs"/>
              </a:rPr>
              <a:t>Nextaro</a:t>
            </a:r>
            <a:r>
              <a:rPr kumimoji="0" lang="en-CA" sz="2000" b="0" i="0" u="none" strike="noStrike" kern="1200" cap="none" spc="0" normalizeH="0" baseline="0" noProof="0" dirty="0">
                <a:ln>
                  <a:noFill/>
                </a:ln>
                <a:solidFill>
                  <a:prstClr val="black"/>
                </a:solidFill>
                <a:effectLst/>
                <a:uLnTx/>
                <a:uFillTx/>
                <a:ea typeface="+mn-ea"/>
                <a:cs typeface="+mn-cs"/>
              </a:rPr>
              <a:t>® device</a:t>
            </a:r>
            <a:r>
              <a:rPr lang="en-GB" sz="2000" dirty="0"/>
              <a:t> remains firmly attached to </a:t>
            </a:r>
            <a:br>
              <a:rPr lang="en-GB" sz="2000" dirty="0"/>
            </a:br>
            <a:r>
              <a:rPr lang="en-GB" sz="2000" dirty="0"/>
              <a:t>the solvent (WFI) bottle. </a:t>
            </a:r>
          </a:p>
          <a:p>
            <a:r>
              <a:rPr lang="en-GB" sz="2000" dirty="0"/>
              <a:t>Do </a:t>
            </a:r>
            <a:r>
              <a:rPr kumimoji="0" lang="en-GB" sz="2000" b="0" i="0" u="none" strike="noStrike" kern="1200" cap="none" spc="0" normalizeH="0" baseline="0" noProof="0" dirty="0">
                <a:ln>
                  <a:noFill/>
                </a:ln>
                <a:solidFill>
                  <a:prstClr val="black"/>
                </a:solidFill>
                <a:effectLst/>
                <a:uLnTx/>
                <a:uFillTx/>
                <a:ea typeface="+mn-ea"/>
                <a:cs typeface="+mn-cs"/>
              </a:rPr>
              <a:t>not touch the exposed white part of the Nextaro® device to maintain sterility. </a:t>
            </a:r>
            <a:endParaRPr lang="en-CA" sz="20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descr="A close-up of a bottle&#10;&#10;AI-generated content may be incorrect.">
            <a:extLst>
              <a:ext uri="{FF2B5EF4-FFF2-40B4-BE49-F238E27FC236}">
                <a16:creationId xmlns:a16="http://schemas.microsoft.com/office/drawing/2014/main" id="{FA16BCC4-3FA9-ABD8-BB0F-ECCD12247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930" y="2220493"/>
            <a:ext cx="2160000" cy="3620872"/>
          </a:xfrm>
          <a:prstGeom prst="rect">
            <a:avLst/>
          </a:prstGeom>
        </p:spPr>
      </p:pic>
    </p:spTree>
    <p:extLst>
      <p:ext uri="{BB962C8B-B14F-4D97-AF65-F5344CB8AC3E}">
        <p14:creationId xmlns:p14="http://schemas.microsoft.com/office/powerpoint/2010/main" val="10018536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0" y="374074"/>
            <a:ext cx="10515600" cy="1325563"/>
          </a:xfrm>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endParaRPr lang="en-CA" sz="2400" b="1"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8BBB54BE-CC61-9D15-12BE-AD258D75D9A1}"/>
              </a:ext>
            </a:extLst>
          </p:cNvPr>
          <p:cNvSpPr txBox="1">
            <a:spLocks/>
          </p:cNvSpPr>
          <p:nvPr/>
        </p:nvSpPr>
        <p:spPr>
          <a:xfrm>
            <a:off x="690600" y="1750394"/>
            <a:ext cx="7920000" cy="4377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Step 6 </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200" b="1" i="0" u="none" strike="noStrike" kern="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Connect </a:t>
            </a:r>
            <a: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Solvent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Bottle/Nextaro® Transfer Device to the </a:t>
            </a:r>
            <a: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Powder Bottle</a:t>
            </a:r>
            <a:b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With one hand, hold the Octaplex® powder bottle on a flat surface.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With the other hand,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invert the solvent (WFI) bottle/Nextaro® device, aligning the white part of the Nextaro® device on top of the Octaplex® powder bottle.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Firmly press straight down until the white part of the Nextaro® device snaps into place on the Octaplex® powder bottle. While attaching, do not use a twisting motion.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solvent (WFI) will automatically flow into the Octaplex® powder bottle. </a:t>
            </a:r>
          </a:p>
        </p:txBody>
      </p:sp>
      <p:pic>
        <p:nvPicPr>
          <p:cNvPr id="3" name="Picture 2" descr="A close-up of a bottle&#10;&#10;AI-generated content may be incorrect.">
            <a:extLst>
              <a:ext uri="{FF2B5EF4-FFF2-40B4-BE49-F238E27FC236}">
                <a16:creationId xmlns:a16="http://schemas.microsoft.com/office/drawing/2014/main" id="{42863244-21B5-82A2-8A0A-653ABE80C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8060" y="2271284"/>
            <a:ext cx="1908000" cy="3627298"/>
          </a:xfrm>
          <a:prstGeom prst="rect">
            <a:avLst/>
          </a:prstGeom>
        </p:spPr>
      </p:pic>
    </p:spTree>
    <p:extLst>
      <p:ext uri="{BB962C8B-B14F-4D97-AF65-F5344CB8AC3E}">
        <p14:creationId xmlns:p14="http://schemas.microsoft.com/office/powerpoint/2010/main" val="32766772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F5E9-E5B1-5199-ACCB-F0BCFD30A154}"/>
              </a:ext>
            </a:extLst>
          </p:cNvPr>
          <p:cNvSpPr>
            <a:spLocks noGrp="1"/>
          </p:cNvSpPr>
          <p:nvPr>
            <p:ph type="title"/>
          </p:nvPr>
        </p:nvSpPr>
        <p:spPr>
          <a:xfrm>
            <a:off x="838201" y="390502"/>
            <a:ext cx="10515600" cy="1325563"/>
          </a:xfrm>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a:t>
            </a:r>
            <a:r>
              <a:rPr kumimoji="0" lang="en-GB" sz="2400" b="1" i="0" u="none" strike="noStrike" kern="1200" cap="none" spc="0" normalizeH="0" baseline="0" noProof="0" dirty="0">
                <a:ln>
                  <a:noFill/>
                </a:ln>
                <a:solidFill>
                  <a:srgbClr val="4472C4"/>
                </a:solidFill>
                <a:effectLst/>
                <a:uLnTx/>
                <a:uFillTx/>
                <a:latin typeface="Calibri Light" panose="020F0302020204030204"/>
                <a:ea typeface="+mj-ea"/>
                <a:cs typeface="+mj-cs"/>
              </a:rPr>
              <a:t> </a:t>
            </a:r>
            <a:endParaRPr lang="en-CA" sz="2400" b="1" dirty="0"/>
          </a:p>
        </p:txBody>
      </p:sp>
      <p:sp>
        <p:nvSpPr>
          <p:cNvPr id="4" name="Content Placeholder 3">
            <a:extLst>
              <a:ext uri="{FF2B5EF4-FFF2-40B4-BE49-F238E27FC236}">
                <a16:creationId xmlns:a16="http://schemas.microsoft.com/office/drawing/2014/main" id="{BE5DFD86-E2C8-3AD3-C724-F23D3FF6A3C3}"/>
              </a:ext>
            </a:extLst>
          </p:cNvPr>
          <p:cNvSpPr>
            <a:spLocks noGrp="1"/>
          </p:cNvSpPr>
          <p:nvPr>
            <p:ph idx="1"/>
          </p:nvPr>
        </p:nvSpPr>
        <p:spPr>
          <a:xfrm>
            <a:off x="690600" y="1716065"/>
            <a:ext cx="7920000" cy="2903847"/>
          </a:xfrm>
        </p:spPr>
        <p:txBody>
          <a:bodyPr>
            <a:normAutofit/>
          </a:bodyPr>
          <a:lstStyle/>
          <a:p>
            <a:pPr marL="0" indent="0" algn="l">
              <a:buNone/>
            </a:pPr>
            <a:r>
              <a:rPr lang="en-CA" sz="2200" b="1" dirty="0"/>
              <a:t>Step 7 </a:t>
            </a:r>
            <a:br>
              <a:rPr lang="en-CA" sz="2200" b="1" dirty="0"/>
            </a:br>
            <a:r>
              <a:rPr kumimoji="0" lang="en-CA" sz="2200" b="1" i="0" u="none" strike="noStrike" kern="0" cap="none" spc="0" normalizeH="0" baseline="0" noProof="0" dirty="0">
                <a:ln>
                  <a:noFill/>
                </a:ln>
                <a:effectLst/>
                <a:uLnTx/>
                <a:uFillTx/>
                <a:ea typeface="Times New Roman" panose="02020603050405020304" pitchFamily="18" charset="0"/>
                <a:cs typeface="Calibri" panose="020F0502020204030204" pitchFamily="34" charset="0"/>
              </a:rPr>
              <a:t>Gently Swirl Octaplex® to </a:t>
            </a:r>
            <a:r>
              <a:rPr lang="en-CA" sz="2200" b="1" dirty="0"/>
              <a:t>Dissolve</a:t>
            </a:r>
            <a:br>
              <a:rPr lang="en-CA" sz="2200" b="1" dirty="0"/>
            </a:br>
            <a:r>
              <a:rPr lang="en-CA" sz="2200" b="1" dirty="0"/>
              <a:t> </a:t>
            </a:r>
          </a:p>
          <a:p>
            <a:r>
              <a:rPr lang="en-GB" sz="2000" dirty="0"/>
              <a:t>When the solvent (WFI) has been completely transferred, gently and slowly swirl/rotate the Octaplex® bottle [</a:t>
            </a:r>
            <a:r>
              <a:rPr kumimoji="0" lang="en-GB" sz="2000" b="0" i="0" u="none" strike="noStrike" kern="1200" cap="none" spc="0" normalizeH="0" baseline="0" noProof="0" dirty="0">
                <a:ln>
                  <a:noFill/>
                </a:ln>
                <a:solidFill>
                  <a:prstClr val="black"/>
                </a:solidFill>
                <a:effectLst/>
                <a:uLnTx/>
                <a:uFillTx/>
                <a:ea typeface="+mn-ea"/>
                <a:cs typeface="+mn-cs"/>
              </a:rPr>
              <a:t>with solvent (WFI) bottle still attached] </a:t>
            </a:r>
            <a:r>
              <a:rPr lang="en-GB" sz="2000" dirty="0"/>
              <a:t>until the powder is completely dissolved. </a:t>
            </a:r>
            <a:br>
              <a:rPr lang="en-GB" sz="2000" dirty="0"/>
            </a:br>
            <a:r>
              <a:rPr lang="en-GB" sz="2000" dirty="0"/>
              <a:t>Octaplex® dissolves quickly.</a:t>
            </a:r>
          </a:p>
          <a:p>
            <a:r>
              <a:rPr lang="en-GB" sz="2000" dirty="0"/>
              <a:t>Do not shake</a:t>
            </a:r>
            <a:r>
              <a:rPr kumimoji="0" lang="en-GB" sz="2000" b="0" i="0" u="none" strike="noStrike" kern="1200" cap="none" spc="0" normalizeH="0" baseline="0" noProof="0" dirty="0">
                <a:ln>
                  <a:noFill/>
                </a:ln>
                <a:solidFill>
                  <a:prstClr val="black"/>
                </a:solidFill>
                <a:effectLst/>
                <a:uLnTx/>
                <a:uFillTx/>
                <a:ea typeface="+mn-ea"/>
                <a:cs typeface="+mn-cs"/>
              </a:rPr>
              <a:t> the bottle as this leads to foam forming.</a:t>
            </a:r>
            <a:endParaRPr lang="en-CA" sz="2000" dirty="0"/>
          </a:p>
          <a:p>
            <a:endParaRPr lang="en-CA" sz="2800" dirty="0"/>
          </a:p>
        </p:txBody>
      </p:sp>
      <p:sp>
        <p:nvSpPr>
          <p:cNvPr id="7" name="Slide Number Placeholder 6">
            <a:extLst>
              <a:ext uri="{FF2B5EF4-FFF2-40B4-BE49-F238E27FC236}">
                <a16:creationId xmlns:a16="http://schemas.microsoft.com/office/drawing/2014/main" id="{8311C303-2C19-B635-B646-5EF09412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descr="A diagram of a bottle&#10;&#10;AI-generated content may be incorrect.">
            <a:extLst>
              <a:ext uri="{FF2B5EF4-FFF2-40B4-BE49-F238E27FC236}">
                <a16:creationId xmlns:a16="http://schemas.microsoft.com/office/drawing/2014/main" id="{656E937A-C3F3-6F28-A7C2-0E99E54C3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482" y="2285932"/>
            <a:ext cx="1872000" cy="3188746"/>
          </a:xfrm>
          <a:prstGeom prst="rect">
            <a:avLst/>
          </a:prstGeom>
        </p:spPr>
      </p:pic>
    </p:spTree>
    <p:extLst>
      <p:ext uri="{BB962C8B-B14F-4D97-AF65-F5344CB8AC3E}">
        <p14:creationId xmlns:p14="http://schemas.microsoft.com/office/powerpoint/2010/main" val="33015439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04B023-617F-35EC-CE8C-415C85962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B7B94-DB46-1F33-AA34-F6F4B719A2B2}"/>
              </a:ext>
            </a:extLst>
          </p:cNvPr>
          <p:cNvSpPr>
            <a:spLocks noGrp="1"/>
          </p:cNvSpPr>
          <p:nvPr>
            <p:ph type="title"/>
          </p:nvPr>
        </p:nvSpPr>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 </a:t>
            </a:r>
            <a:endParaRPr lang="en-CA" sz="2400" b="1" dirty="0">
              <a:solidFill>
                <a:srgbClr val="4472C4"/>
              </a:solidFill>
            </a:endParaRPr>
          </a:p>
        </p:txBody>
      </p:sp>
      <p:sp>
        <p:nvSpPr>
          <p:cNvPr id="7" name="Slide Number Placeholder 6">
            <a:extLst>
              <a:ext uri="{FF2B5EF4-FFF2-40B4-BE49-F238E27FC236}">
                <a16:creationId xmlns:a16="http://schemas.microsoft.com/office/drawing/2014/main" id="{62688401-0FF4-234C-3F5C-6CC3DF7CC8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0985A3BF-59CB-9644-0AA3-C27BDBDBA9C3}"/>
              </a:ext>
            </a:extLst>
          </p:cNvPr>
          <p:cNvSpPr txBox="1">
            <a:spLocks/>
          </p:cNvSpPr>
          <p:nvPr/>
        </p:nvSpPr>
        <p:spPr>
          <a:xfrm>
            <a:off x="514474" y="1736294"/>
            <a:ext cx="8280000" cy="4574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Step 8 </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Unscrew</a:t>
            </a:r>
            <a: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Nextaro® Transfer Device; Discard Blue Part &amp; Empty Solvent Bottle </a:t>
            </a:r>
            <a:br>
              <a:rPr kumimoji="0" lang="en-CA"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Firmly hold the Octaplex® bottle </a:t>
            </a:r>
            <a:r>
              <a:rPr lang="en-CA" sz="2000" dirty="0">
                <a:solidFill>
                  <a:prstClr val="black"/>
                </a:solidFill>
                <a:latin typeface="Calibri" panose="020F0502020204030204"/>
              </a:rPr>
              <a:t>with</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one hand.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sz="2000" dirty="0">
                <a:solidFill>
                  <a:prstClr val="black"/>
                </a:solidFill>
                <a:latin typeface="Calibri" panose="020F0502020204030204"/>
              </a:rPr>
              <a:t>With</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 the other hand, grasp the blue part of the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Nextaro® device; turn counterclockwise to unscrew the device into two separate pieces with the bottles still attached to the respective Nextaro® device parts.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Discard the blue part of the Nextaro® device and the empty solvent (WFI) bottle.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white part of the Nextaro® device must remain attached to the Octaplex® bottle because it includes the filter.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31F20"/>
                </a:solidFill>
                <a:effectLst/>
                <a:uLnTx/>
                <a:uFillTx/>
                <a:latin typeface="Calibri" panose="020F0502020204030204"/>
                <a:ea typeface="+mn-ea"/>
                <a:cs typeface="+mn-cs"/>
              </a:rPr>
              <a:t>Do not touch the luer lock connector on the white part of the Nextaro® device to maintain sterility.</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close-up of a bottle&#10;&#10;AI-generated content may be incorrect.">
            <a:extLst>
              <a:ext uri="{FF2B5EF4-FFF2-40B4-BE49-F238E27FC236}">
                <a16:creationId xmlns:a16="http://schemas.microsoft.com/office/drawing/2014/main" id="{1F1EAFFE-55B1-1201-629C-0A777F3B4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9526" y="2459454"/>
            <a:ext cx="2448000" cy="3355867"/>
          </a:xfrm>
          <a:prstGeom prst="rect">
            <a:avLst/>
          </a:prstGeom>
        </p:spPr>
      </p:pic>
    </p:spTree>
    <p:extLst>
      <p:ext uri="{BB962C8B-B14F-4D97-AF65-F5344CB8AC3E}">
        <p14:creationId xmlns:p14="http://schemas.microsoft.com/office/powerpoint/2010/main" val="11770102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4E610-67C9-DB4F-5497-63B56016755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7F6D22-374B-404C-1D50-9F54F32E53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180F1-44DF-4B69-9168-136F546BB698}"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DC4AE6A3-A857-6D2F-98D0-64EF1C33B1FD}"/>
              </a:ext>
            </a:extLst>
          </p:cNvPr>
          <p:cNvSpPr txBox="1">
            <a:spLocks/>
          </p:cNvSpPr>
          <p:nvPr/>
        </p:nvSpPr>
        <p:spPr>
          <a:xfrm>
            <a:off x="545152" y="1724026"/>
            <a:ext cx="8280000" cy="43786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Step 9 </a:t>
            </a:r>
            <a:b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Draw Air into Syringe; Connect Syringe to Nextaro® device/Octaplex® bottle; Slowly Inject Air.</a:t>
            </a:r>
            <a:br>
              <a:rPr kumimoji="0" lang="en-GB"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Draw air into a sterile syringe (appropriate size, depending on the dose of Octaplex® that is being reconstituted).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Keeping the Octaplex® bottle upright, carefully connect (by turning clockwise) the syringe to the luer lock connector on the white part of the Nextaro® device that is on the Octaplex® bottle.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Slowly</a:t>
            </a:r>
            <a:r>
              <a:rPr kumimoji="0" lang="en-CA"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inject air from the syringe into the Octaplex® bottle.</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5B28CEA-F26D-A697-0798-237BD9C4739B}"/>
              </a:ext>
            </a:extLst>
          </p:cNvPr>
          <p:cNvSpPr>
            <a:spLocks noGrp="1"/>
          </p:cNvSpPr>
          <p:nvPr>
            <p:ph type="title"/>
          </p:nvPr>
        </p:nvSpPr>
        <p:spPr>
          <a:xfrm>
            <a:off x="838200" y="365125"/>
            <a:ext cx="10515600" cy="1325563"/>
          </a:xfrm>
        </p:spPr>
        <p:txBody>
          <a:bodyPr>
            <a:normAutofit/>
          </a:bodyPr>
          <a:lstStyle/>
          <a:p>
            <a:r>
              <a:rPr lang="en-CA" sz="2400" b="1" dirty="0"/>
              <a:t>Product Learning Module 4: PCC - Octaplex® </a:t>
            </a:r>
            <a:r>
              <a:rPr kumimoji="0" lang="en-CA" sz="2400" b="1" i="0" u="none" strike="noStrike" kern="1200" cap="none" spc="0" normalizeH="0" baseline="0" noProof="0" dirty="0">
                <a:ln>
                  <a:noFill/>
                </a:ln>
                <a:solidFill>
                  <a:srgbClr val="70AD47"/>
                </a:solidFill>
                <a:effectLst/>
                <a:uLnTx/>
                <a:uFillTx/>
                <a:latin typeface="Calibri Light" panose="020F0302020204030204"/>
                <a:ea typeface="+mj-ea"/>
                <a:cs typeface="+mj-cs"/>
              </a:rPr>
              <a:t>Nextaro</a:t>
            </a:r>
            <a:r>
              <a:rPr kumimoji="0" lang="en-GB" sz="2400" b="1" i="0" u="none" strike="noStrike" kern="1200" cap="none" spc="0" normalizeH="0" baseline="0" noProof="0" dirty="0">
                <a:ln>
                  <a:noFill/>
                </a:ln>
                <a:solidFill>
                  <a:srgbClr val="70AD47"/>
                </a:solidFill>
                <a:effectLst/>
                <a:uLnTx/>
                <a:uFillTx/>
                <a:latin typeface="Calibri Light" panose="020F0302020204030204"/>
                <a:ea typeface="+mj-ea"/>
                <a:cs typeface="+mj-cs"/>
              </a:rPr>
              <a:t>® transfer device </a:t>
            </a:r>
            <a:endParaRPr lang="en-CA" sz="2400" b="1" dirty="0">
              <a:solidFill>
                <a:srgbClr val="4472C4"/>
              </a:solidFill>
            </a:endParaRPr>
          </a:p>
        </p:txBody>
      </p:sp>
      <p:pic>
        <p:nvPicPr>
          <p:cNvPr id="2" name="Picture 1" descr="A graphic of a dropper&#10;&#10;AI-generated content may be incorrect.">
            <a:extLst>
              <a:ext uri="{FF2B5EF4-FFF2-40B4-BE49-F238E27FC236}">
                <a16:creationId xmlns:a16="http://schemas.microsoft.com/office/drawing/2014/main" id="{6346D4C3-4F26-5E3E-4443-ED4E69AEA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330" y="2266850"/>
            <a:ext cx="1908000" cy="3227243"/>
          </a:xfrm>
          <a:prstGeom prst="rect">
            <a:avLst/>
          </a:prstGeom>
        </p:spPr>
      </p:pic>
    </p:spTree>
    <p:extLst>
      <p:ext uri="{BB962C8B-B14F-4D97-AF65-F5344CB8AC3E}">
        <p14:creationId xmlns:p14="http://schemas.microsoft.com/office/powerpoint/2010/main" val="1944185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e35399-9144-4471-b020-20416bdd3c7f">
      <Terms xmlns="http://schemas.microsoft.com/office/infopath/2007/PartnerControls"/>
    </lcf76f155ced4ddcb4097134ff3c332f>
    <TaxCatchAll xmlns="c73cb518-b0dd-4a7f-aa63-ab6f2f2e6c16" xsi:nil="true"/>
    <PostTitle xmlns="82e35399-9144-4471-b020-20416bdd3c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235F54B52B804FACC0B7BC4741E9B3" ma:contentTypeVersion="18" ma:contentTypeDescription="Create a new document." ma:contentTypeScope="" ma:versionID="860f39d58bdc891f8087a28b4364512c">
  <xsd:schema xmlns:xsd="http://www.w3.org/2001/XMLSchema" xmlns:xs="http://www.w3.org/2001/XMLSchema" xmlns:p="http://schemas.microsoft.com/office/2006/metadata/properties" xmlns:ns2="82e35399-9144-4471-b020-20416bdd3c7f" xmlns:ns3="c73cb518-b0dd-4a7f-aa63-ab6f2f2e6c16" targetNamespace="http://schemas.microsoft.com/office/2006/metadata/properties" ma:root="true" ma:fieldsID="8a1af07ba8bd09f7732ead4d749502d5" ns2:_="" ns3:_="">
    <xsd:import namespace="82e35399-9144-4471-b020-20416bdd3c7f"/>
    <xsd:import namespace="c73cb518-b0dd-4a7f-aa63-ab6f2f2e6c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ost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35399-9144-4471-b020-20416bdd3c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33b5efa-92df-47b6-aa84-1af3545402c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ostTitle" ma:index="25" nillable="true" ma:displayName="Post Title" ma:format="Dropdown" ma:internalName="Post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3cb518-b0dd-4a7f-aa63-ab6f2f2e6c1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bcd3ac-f93f-459a-befa-b8723bd103ea}" ma:internalName="TaxCatchAll" ma:showField="CatchAllData" ma:web="c73cb518-b0dd-4a7f-aa63-ab6f2f2e6c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B9BC52-087B-46F0-ABFE-4DF35A7AD44F}">
  <ds:schemaRefs>
    <ds:schemaRef ds:uri="http://schemas.microsoft.com/sharepoint/v3/contenttype/forms"/>
  </ds:schemaRefs>
</ds:datastoreItem>
</file>

<file path=customXml/itemProps2.xml><?xml version="1.0" encoding="utf-8"?>
<ds:datastoreItem xmlns:ds="http://schemas.openxmlformats.org/officeDocument/2006/customXml" ds:itemID="{5AE8D774-A53F-4D28-8D02-1F793286A130}">
  <ds:schemaRefs>
    <ds:schemaRef ds:uri="http://purl.org/dc/dcmitype/"/>
    <ds:schemaRef ds:uri="http://purl.org/dc/elements/1.1/"/>
    <ds:schemaRef ds:uri="http://schemas.microsoft.com/office/2006/documentManagement/types"/>
    <ds:schemaRef ds:uri="http://schemas.microsoft.com/office/2006/metadata/properties"/>
    <ds:schemaRef ds:uri="82e35399-9144-4471-b020-20416bdd3c7f"/>
    <ds:schemaRef ds:uri="http://www.w3.org/XML/1998/namespace"/>
    <ds:schemaRef ds:uri="c73cb518-b0dd-4a7f-aa63-ab6f2f2e6c16"/>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337A241F-DD05-48AE-9353-1AEACC79E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35399-9144-4471-b020-20416bdd3c7f"/>
    <ds:schemaRef ds:uri="c73cb518-b0dd-4a7f-aa63-ab6f2f2e6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126997</TotalTime>
  <Words>17447</Words>
  <Application>Microsoft Office PowerPoint</Application>
  <PresentationFormat>Widescreen</PresentationFormat>
  <Paragraphs>1042</Paragraphs>
  <Slides>130</Slides>
  <Notes>28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130</vt:i4>
      </vt:variant>
    </vt:vector>
  </HeadingPairs>
  <TitlesOfParts>
    <vt:vector size="143" baseType="lpstr">
      <vt:lpstr>PMingLiU</vt:lpstr>
      <vt:lpstr>Aptos</vt:lpstr>
      <vt:lpstr>Arial</vt:lpstr>
      <vt:lpstr>Calibri</vt:lpstr>
      <vt:lpstr>Calibri Light</vt:lpstr>
      <vt:lpstr>Courier New</vt:lpstr>
      <vt:lpstr>MS ??</vt:lpstr>
      <vt:lpstr>Times New Roman</vt:lpstr>
      <vt:lpstr>Office Theme</vt:lpstr>
      <vt:lpstr>1_Custom Design</vt:lpstr>
      <vt:lpstr>2_Custom Design</vt:lpstr>
      <vt:lpstr>1_Office Theme</vt:lpstr>
      <vt:lpstr>2_Office Theme</vt:lpstr>
      <vt:lpstr>     Reconstitution of  Fibrinogen Concentrate (FC)  and  Prothrombin Complex Concentrate (PCC)  Outside of the Transfusion Medicine Laboratory (TML) version 1.1.0     </vt:lpstr>
      <vt:lpstr>Objectives</vt:lpstr>
      <vt:lpstr>Outline (1)</vt:lpstr>
      <vt:lpstr>Outline (2)</vt:lpstr>
      <vt:lpstr>Rationale for this learning: Canadian Transfusion Medicine Standards  </vt:lpstr>
      <vt:lpstr>Rationale for this learning: Canadian Transfusion Medicine Standards </vt:lpstr>
      <vt:lpstr> Fibryga® Reconstitution Octajet® transfer device</vt:lpstr>
      <vt:lpstr>Product Learning Module 1: FC - Fibryga® Octajet® transfer device</vt:lpstr>
      <vt:lpstr>Product Learning Module 1: FC - Fibryga® Octajet® transfer device</vt:lpstr>
      <vt:lpstr>Product Learning Module 1: FC - Fibryga® Octajet® transfer device</vt:lpstr>
      <vt:lpstr>Product Learning Module 1: FC - Fibryga® Octajet® transfer device</vt:lpstr>
      <vt:lpstr>Product Learning Module 1: FC - Fibryga® Octajet® transfer device</vt:lpstr>
      <vt:lpstr>Product Learning Module 1: FC - Fibryga® Octajet® transfer device </vt:lpstr>
      <vt:lpstr>Product Learning Module 1: FC - Fibryga® Octajet® transfer device</vt:lpstr>
      <vt:lpstr>Product Learning Module 1: FC - Fibryga® Octajet® transfer device </vt:lpstr>
      <vt:lpstr>Product Learning Module 1: FC - Fibryga® Octajet® transfer device</vt:lpstr>
      <vt:lpstr>Product Learning Module 1: FC - Fibryga® Octajet® transfer device</vt:lpstr>
      <vt:lpstr>Product Learning Module 1: FC - Fibryga® Octajet® transfer device</vt:lpstr>
      <vt:lpstr>Product Learning Module 1: FC - Fibryga® Octajet® transfer device</vt:lpstr>
      <vt:lpstr>Product Learning Module 1: FC - Fibryga® Octajet® transfer device  Reconstitution Summary Steps 1 to 6 </vt:lpstr>
      <vt:lpstr>Product Learning Module 1: FC - Fibryga® Octajet® transfer device  Reconstitution Summary Steps 7 to 11 </vt:lpstr>
      <vt:lpstr>Product Learning Module 1: FC - Fibryga®</vt:lpstr>
      <vt:lpstr>Product Learning Module 1: FC - Fibryga®</vt:lpstr>
      <vt:lpstr>Fibryga® Reconstitution Nextaro® transfer device</vt:lpstr>
      <vt:lpstr>Product Learning Module 1: FC - Fibryga® Nextaro® transfer device</vt:lpstr>
      <vt:lpstr>Product Learning Module 1: FC - Fibryga® Nextaro® transfer device</vt:lpstr>
      <vt:lpstr>Product Learning Module 1: FC - Fibryga® Nextaro® transfer device</vt:lpstr>
      <vt:lpstr>Product Learning Module 1: FC - Fibryga® Nextaro® transfer device</vt:lpstr>
      <vt:lpstr>Product Learning Module 1: FC - Fibryga® Nextaro® transfer device </vt:lpstr>
      <vt:lpstr>Product Learning Module 1: FC - Fibryga® Nextaro® transfer device </vt:lpstr>
      <vt:lpstr>Product Learning Module 1: FC - Fibryga® Nextaro® transfer device </vt:lpstr>
      <vt:lpstr>Product Learning Module 1: FC - Fibryga® Nextaro® transfer device </vt:lpstr>
      <vt:lpstr>Product Learning Module 1: FC - Fibryga® Nextaro® transfer device </vt:lpstr>
      <vt:lpstr>Product Learning Module 1: FC - Fibryga® Nextaro® transfer device </vt:lpstr>
      <vt:lpstr>Product Learning Module 1: FC - Fibryga® Nextaro® transfer device </vt:lpstr>
      <vt:lpstr>Product Learning Module 1: FC - Fibryga® Nextaro® transfer device  Reconstitution Summary Steps 1 to 5 </vt:lpstr>
      <vt:lpstr>Product Learning Module 1: FC - Fibryga® Nextaro® transfer device  Reconstitution Summary Steps 6 to 8 </vt:lpstr>
      <vt:lpstr>Product Learning Module 1: FC - Fibryga® Nextaro® transfer device  Reconstitution Summary Steps 9 to 10 </vt:lpstr>
      <vt:lpstr>Product Learning Module 1: FC - Fibryga®</vt:lpstr>
      <vt:lpstr>Product Learning Module 1: FC - Fibryga®</vt:lpstr>
      <vt:lpstr>RiaSTAP® Reconstitution </vt:lpstr>
      <vt:lpstr>Product Learning Module 2: FC - RiaSTAP®</vt:lpstr>
      <vt:lpstr>Product Learning Module 2: FC - RiaSTAP®</vt:lpstr>
      <vt:lpstr>Product Learning Module 2: FC - RiaSTAP®</vt:lpstr>
      <vt:lpstr>Product Learning Module 2: FC - RiaSTAP®</vt:lpstr>
      <vt:lpstr>Product Learning Module 2: FC - RiaSTAP®</vt:lpstr>
      <vt:lpstr>Product Learning Module 2: FC - RiaSTAP®</vt:lpstr>
      <vt:lpstr>Product Learning Module 2: FC - RiaSTAP®</vt:lpstr>
      <vt:lpstr>Product Learning Module 2: FC - RiaSTAP®</vt:lpstr>
      <vt:lpstr>Product Learning Module 2: FC - RiaSTAP®</vt:lpstr>
      <vt:lpstr>Product Learning Module 2: FC - RiaSTAP®</vt:lpstr>
      <vt:lpstr>Product Learning Module 2: FC - RiaSTAP®</vt:lpstr>
      <vt:lpstr>Product Learning Module 2: FC - RiaSTAP® Reconstitution Summary Steps 1 to 6 </vt:lpstr>
      <vt:lpstr>Product Learning Module 2: FC - RiaSTAP® Reconstitution Summary Steps 7 to 10 </vt:lpstr>
      <vt:lpstr>Product Learning Module 2: FC - RiaSTAP®</vt:lpstr>
      <vt:lpstr>Product Learning Module 2: FC - RiaSTAP®</vt:lpstr>
      <vt:lpstr>Beriplex® Reconstitution </vt:lpstr>
      <vt:lpstr>Product Learning Module 3: PCC - Beriplex® </vt:lpstr>
      <vt:lpstr>Product Learning Module 3: PCC - Beriplex® </vt:lpstr>
      <vt:lpstr>Product Learning Module 3: PCC - Beriplex® </vt:lpstr>
      <vt:lpstr>Product Learning Module 3: PCC - Beriplex®</vt:lpstr>
      <vt:lpstr>Product Learning Module 3: PCC - Beriplex®</vt:lpstr>
      <vt:lpstr>Product Learning Module 3: PCC - Beriplex®</vt:lpstr>
      <vt:lpstr>Product Learning Module 3: PCC - Beriplex®</vt:lpstr>
      <vt:lpstr>Product Learning Module 3: PCC - Beriplex®</vt:lpstr>
      <vt:lpstr>Product Learning Module 3: PCC - Beriplex®</vt:lpstr>
      <vt:lpstr>Product Learning Module 3: PCC - Beriplex®</vt:lpstr>
      <vt:lpstr>Product Learning Module 3: PCC - Beriplex®</vt:lpstr>
      <vt:lpstr>Product Learning Module 3: PCC - Beriplex® Reconstitution Summary Steps 1 to 6 </vt:lpstr>
      <vt:lpstr>Product Learning Module 3: PCC - Beriplex® Reconstitution Summary Steps 7 to 10</vt:lpstr>
      <vt:lpstr>Product Learning Module 3: PCC - Beriplex®</vt:lpstr>
      <vt:lpstr>Product Learning Module 3: PCC - Beriplex®</vt:lpstr>
      <vt:lpstr>Octaplex® Reconstitution Mix2Vial™ transfer set/device</vt:lpstr>
      <vt:lpstr>Product Learning Module 4: PCC - Octaplex® Mix2Vial™ transfer set/device</vt:lpstr>
      <vt:lpstr>Product Learning Module 4: PCC - Octaplex® Mix2Vial™ transfer set/device </vt:lpstr>
      <vt:lpstr>Product Learning Module 4: PCC - Octaplex® Mix2Vial™ transfer set/device </vt:lpstr>
      <vt:lpstr>Product Learning Module 4: PCC - Octaplex® Mix2Vial™ transfer set/device</vt:lpstr>
      <vt:lpstr>Product Learning Module 4: PCC - Octaplex® Mix2Vial™ transfer set/device</vt:lpstr>
      <vt:lpstr>Product Learning Module 4: PCC - Octaplex® Mix2Vial™ transfer set/device</vt:lpstr>
      <vt:lpstr>Product Learning Module 4: PCC - Octaplex® Mix2Vial™ transfer set/device</vt:lpstr>
      <vt:lpstr>Product Learning Module 4: PCC - Octaplex® Mix2Vial™ transfer set/device</vt:lpstr>
      <vt:lpstr>Product Learning Module 4: PCC - Octaplex® Mix2Vial™ transfer set/device</vt:lpstr>
      <vt:lpstr>Product Learning Module 4: PCC - Octaplex® Mix2Vial™ transfer set/device</vt:lpstr>
      <vt:lpstr>Product Learning Module 4: PCC - Octaplex® Mix2Vial™ transfer set/device</vt:lpstr>
      <vt:lpstr>Product Learning Module 4: PCC - Octaplex® Mix2Vial™ transfer set/device  Reconstitution Summary Steps 1 to 6 </vt:lpstr>
      <vt:lpstr>Product Learning Module 4: PCC - Octaplex® Mix2Vial™ transfer set/device  Reconstitution Summary Steps 7 to 10 </vt:lpstr>
      <vt:lpstr>Product Learning Module 4: PCC - Octaplex®</vt:lpstr>
      <vt:lpstr>Product Learning Module 4: PCC - Octaplex®</vt:lpstr>
      <vt:lpstr>Octaplex® Reconstitution Nextaro® transfer device</vt:lpstr>
      <vt:lpstr>Product Learning Module 4: PCC - Octaplex® Nextaro® transfer device </vt:lpstr>
      <vt:lpstr>Product Learning Module 4: PCC - Octaplex® Nextaro® transfer device  </vt:lpstr>
      <vt:lpstr>Product Learning Module 4: PCC - Octaplex® Nextaro® transfer device  </vt:lpstr>
      <vt:lpstr>Product Learning Module 4: PCC - Octaplex® Nextaro® transfer device </vt:lpstr>
      <vt:lpstr>Product Learning Module 4: PCC - Octaplex® Nextaro® transfer device </vt:lpstr>
      <vt:lpstr>Product Learning Module 4: PCC - Octaplex® Nextaro® transfer device</vt:lpstr>
      <vt:lpstr>Product Learning Module 4: PCC - Octaplex® Nextaro® transfer device</vt:lpstr>
      <vt:lpstr>Product Learning Module 4: PCC - Octaplex® Nextaro® transfer device </vt:lpstr>
      <vt:lpstr>Product Learning Module 4: PCC - Octaplex® Nextaro® transfer device </vt:lpstr>
      <vt:lpstr>Product Learning Module 4: PCC - Octaplex® Nextaro® transfer device </vt:lpstr>
      <vt:lpstr>Product Learning Module 4: PCC - Octaplex® Nextaro® transfer device </vt:lpstr>
      <vt:lpstr>Product Learning Module 4: PCC - Octaplex® Nextaro® transfer device   Reconstitution Summary Steps 1 to 5 </vt:lpstr>
      <vt:lpstr>Product Learning Module 4: PCC - Octaplex® Nextaro® transfer device  Reconstitution Summary Steps 6 to 8 </vt:lpstr>
      <vt:lpstr>Product Learning Module 4: PCC - Octaplex® Nextaro® transfer device  Reconstitution Summary Steps 9 to 10 </vt:lpstr>
      <vt:lpstr>Product Learning Module 4: PCC - Octaplex®</vt:lpstr>
      <vt:lpstr>Product Learning Module 4: PCC - Octaplex®</vt:lpstr>
      <vt:lpstr>Product Learning Modules Supplementary Information - FC Indication   </vt:lpstr>
      <vt:lpstr> Product Learning Modules Supplementary Information – PCC Indication                  </vt:lpstr>
      <vt:lpstr>Product Learning Modules Supplementary Information – Provincial Massive Hemorrhage Protocol, Statement 37  PCC &amp; FC Indication - Hospitals unable to issue plasma for massive hemorrhage protocol</vt:lpstr>
      <vt:lpstr>Documentation Learning Modules</vt:lpstr>
      <vt:lpstr>Documentation Learning Module 5: Product Label (1) </vt:lpstr>
      <vt:lpstr>Documentation Learning Module 5: Product Label (2) </vt:lpstr>
      <vt:lpstr>Documentation Learning Module 5: Product Label (3)  Example FC Label (i)  </vt:lpstr>
      <vt:lpstr>Documentation Learning Module 5: Product Label (4)  Example FC Label (ii)  </vt:lpstr>
      <vt:lpstr>Documentation Learning Module 5: Product Label (5)  Example FC Label (iii) </vt:lpstr>
      <vt:lpstr>Documentation Learning Module 5: Product Label (6)  Example FC Label (iv) </vt:lpstr>
      <vt:lpstr> Documentation Learning Module 6: Transfusion Record (1)  </vt:lpstr>
      <vt:lpstr>Documentation Learning Module 6: Transfusion Record (2) </vt:lpstr>
      <vt:lpstr>Documentation Learning Module 6: Transfusion Record (3)  Example paper FC Transfusion Record (i)  Each      outlines details of Transfusion Record required elements pertaining specifically to reconstitution.</vt:lpstr>
      <vt:lpstr>Documentation Learning Module 6: Transfusion Record (4)  Example paper FC Transfusion Record (ii)  Each     outlines details of Transfusion Record required elements pertaining specifically to reconstitution.</vt:lpstr>
      <vt:lpstr>Reconstitution of FC &amp; PCC Outside of TML Summary (1)</vt:lpstr>
      <vt:lpstr>Reconstitution of FC &amp; PCC Outside of TML Summary (2)</vt:lpstr>
      <vt:lpstr>Reconstitution of FC &amp; PCC Outside of TML Summary (3)</vt:lpstr>
      <vt:lpstr>Resources </vt:lpstr>
      <vt:lpstr>Glossary &amp; Abbreviations (1)</vt:lpstr>
      <vt:lpstr>Glossary &amp; Abbreviations (2)</vt:lpstr>
      <vt:lpstr>References (1) </vt:lpstr>
      <vt:lpstr>References (2) </vt:lpstr>
      <vt:lpstr>Acknowledgements</vt:lpstr>
      <vt:lpstr>General Disclaimer </vt:lpstr>
      <vt:lpstr> Reconstitution of Fibrinogen Concentrate (FC) and Prothrombin Complex Concentrate (PCC) Outside of the Transfusion Medicine Laboratory (TML)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Reconstitution of  Fibrinogen Concentrate (FC)  and  Prothrombin Complex Concentrate (PCC)  Outside of the Transfusion Medicine Laboratory (TML)</dc:title>
  <dc:creator>Berta, Donna</dc:creator>
  <cp:lastModifiedBy>Emma</cp:lastModifiedBy>
  <cp:revision>757</cp:revision>
  <dcterms:created xsi:type="dcterms:W3CDTF">2022-09-19T16:47:36Z</dcterms:created>
  <dcterms:modified xsi:type="dcterms:W3CDTF">2025-12-11T17:07:48Z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0x010100FF235F54B52B804FACC0B7BC4741E9B3</vt:lpwstr>
  </property>
</Properties>
</file>