
<file path=[Content_Types].xml><?xml version="1.0" encoding="utf-8"?>
<Types xmlns="http://schemas.openxmlformats.org/package/2006/content-types">
  <Default Extension="glb" ContentType="model/gltf.binary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5"/>
  </p:notesMasterIdLst>
  <p:sldIdLst>
    <p:sldId id="256" r:id="rId5"/>
    <p:sldId id="258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8" r:id="rId16"/>
    <p:sldId id="270" r:id="rId17"/>
    <p:sldId id="277" r:id="rId18"/>
    <p:sldId id="271" r:id="rId19"/>
    <p:sldId id="276" r:id="rId20"/>
    <p:sldId id="272" r:id="rId21"/>
    <p:sldId id="273" r:id="rId22"/>
    <p:sldId id="274" r:id="rId23"/>
    <p:sldId id="275" r:id="rId24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lison" initials="Al" lastIdx="3" clrIdx="0">
    <p:extLst>
      <p:ext uri="{19B8F6BF-5375-455C-9EA6-DF929625EA0E}">
        <p15:presenceInfo xmlns:p15="http://schemas.microsoft.com/office/powerpoint/2012/main" userId="S::alison@orbcon1.onmicrosoft.com::37b0a56e-e056-4ed6-bfe7-ddf668e57987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 autoAdjust="0"/>
    <p:restoredTop sz="94660"/>
  </p:normalViewPr>
  <p:slideViewPr>
    <p:cSldViewPr>
      <p:cViewPr varScale="1">
        <p:scale>
          <a:sx n="68" d="100"/>
          <a:sy n="68" d="100"/>
        </p:scale>
        <p:origin x="1168" y="5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452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commentAuthors" Target="commentAuthor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03-18T10:40:55.474" idx="1">
    <p:pos x="10" y="10"/>
    <p:text>The screenshots are blurry for me especially the one on the right
</p:text>
    <p:extLst>
      <p:ext uri="{C676402C-5697-4E1C-873F-D02D1690AC5C}">
        <p15:threadingInfo xmlns:p15="http://schemas.microsoft.com/office/powerpoint/2012/main" timeZoneBias="42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F92370D5-CE81-45A8-9D7F-010FB6B9521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6F57E9A-409B-477B-99AE-F2C496CFE6B5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1E48AC98-9ABB-40C3-8248-A01133F862BD}" type="datetimeFigureOut">
              <a:rPr lang="en-US"/>
              <a:pPr>
                <a:defRPr/>
              </a:pPr>
              <a:t>4/16/2025</a:t>
            </a:fld>
            <a:endParaRPr 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623E34CC-8C0B-4AF8-99A1-A06CCFE7E6E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841F1B96-D8CE-448B-989B-34FA09663EB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792CA4C-7187-4BA1-9A0C-590871A228A8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A6F9D3F-77B9-4589-B024-9E517900BE8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anose="020F0502020204030204" pitchFamily="34" charset="0"/>
              </a:defRPr>
            </a:lvl1pPr>
          </a:lstStyle>
          <a:p>
            <a:fld id="{2C912FC0-1487-4E32-AA2E-2E84C59D3169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At the end of this session, you should be able to describe: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912FC0-1487-4E32-AA2E-2E84C59D3169}" type="slidenum">
              <a:rPr lang="en-US" altLang="en-US" smtClean="0"/>
              <a:pPr/>
              <a:t>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061293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912FC0-1487-4E32-AA2E-2E84C59D3169}" type="slidenum">
              <a:rPr lang="en-US" altLang="en-US" smtClean="0"/>
              <a:pPr/>
              <a:t>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118971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For more information please visit https://professionaleducation.blood.ca/sites/msi/files/VAG_en.pdf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912FC0-1487-4E32-AA2E-2E84C59D3169}" type="slidenum">
              <a:rPr lang="en-US" altLang="en-US" smtClean="0"/>
              <a:pPr/>
              <a:t>14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810892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CA" dirty="0"/>
              <a:t>If the blood component is kept out of the 1-10</a:t>
            </a:r>
            <a:r>
              <a:rPr lang="en-CA" dirty="0">
                <a:sym typeface="Symbol" panose="05050102010706020507" pitchFamily="18" charset="2"/>
              </a:rPr>
              <a:t></a:t>
            </a:r>
            <a:r>
              <a:rPr lang="en-CA" dirty="0"/>
              <a:t>C temperature range longer than 60 min, it may cause the RBCs to hemolyze and may not be able to facilitate the improvement of the patient’s outcomes</a:t>
            </a:r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912FC0-1487-4E32-AA2E-2E84C59D3169}" type="slidenum">
              <a:rPr lang="en-US" altLang="en-US" smtClean="0"/>
              <a:pPr/>
              <a:t>16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273609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1981200"/>
            <a:ext cx="7772400" cy="822326"/>
          </a:xfrm>
        </p:spPr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2819400"/>
            <a:ext cx="6400800" cy="381000"/>
          </a:xfrm>
        </p:spPr>
        <p:txBody>
          <a:bodyPr/>
          <a:lstStyle>
            <a:lvl1pPr marL="0" indent="0" algn="l">
              <a:buNone/>
              <a:defRPr b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5FE595-0F05-41ED-8070-ED50646D9C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84FA29-4A6A-43D9-AEB3-9638F42E9700}" type="datetimeFigureOut">
              <a:rPr lang="en-US"/>
              <a:pPr>
                <a:defRPr/>
              </a:pPr>
              <a:t>4/16/2025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B5E70A-00AC-441F-AA2C-B0EC6464AD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08E885-32EE-4D85-83AA-B86FAEB70C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F7D9B87-CA89-459D-A95D-77F75C3C492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955258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EB2106-9AB3-4EA8-AB9D-CAF3DDCCC7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788327-12D7-4973-B333-41B3567B3E87}" type="datetimeFigureOut">
              <a:rPr lang="en-US"/>
              <a:pPr>
                <a:defRPr/>
              </a:pPr>
              <a:t>4/16/2025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C209B3-756F-4A90-B66B-6BD0FDADF9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A3945F-7496-4197-B2EB-21A8A38BD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5D5F830-556C-4644-8986-3078EF49A43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366871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8A58A4-CECE-4413-9507-5427076624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024911-818E-47EC-ADCC-C1D673AB370E}" type="datetimeFigureOut">
              <a:rPr lang="en-US"/>
              <a:pPr>
                <a:defRPr/>
              </a:pPr>
              <a:t>4/16/2025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4BB47C-8928-49AE-A31E-849E90569B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329FF9-3958-4B57-8C5A-6A482F2E4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E98F0BA-4A86-4918-9EBF-8E3D24BF247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932320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6186B9-2E86-4B6D-8412-FDD4D2884F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21C49C-8569-459E-AB0D-7D369146A312}" type="datetimeFigureOut">
              <a:rPr lang="en-US"/>
              <a:pPr>
                <a:defRPr/>
              </a:pPr>
              <a:t>4/16/2025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697922-DE22-4133-B558-4E96F1FFC5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8F1705-FFDD-4360-901B-9A4A1FDAD9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7A31485-5753-48CF-9B79-3C58AACC91A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100090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4602C0-5A9A-404D-9E68-9414EFCC3C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5F467D-ADC7-41CD-98DA-0B00EEBFE29A}" type="datetimeFigureOut">
              <a:rPr lang="en-US"/>
              <a:pPr>
                <a:defRPr/>
              </a:pPr>
              <a:t>4/16/2025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9ACDF3-2BF4-4444-8B61-3A22B1D2D0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3E1D01-A207-4D72-B8D2-318F941457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BE6AF7D-85BE-4951-A9C0-D8E00DBCA5B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328989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25733E7F-5019-4933-9872-456128B349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A87C4A-3310-4E4A-8ED8-37B927B919C7}" type="datetimeFigureOut">
              <a:rPr lang="en-US"/>
              <a:pPr>
                <a:defRPr/>
              </a:pPr>
              <a:t>4/16/2025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E6389501-03E9-488A-ABC6-80E3A61FD0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7648FC4D-B641-4923-A582-E844CC858A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C3A9BE3-2E27-4741-BCA9-E8154C585E1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501924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7D4D74A3-9A81-43EA-900E-12F15F2B2E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671203-15C6-4DD6-A254-63A23A7B8A43}" type="datetimeFigureOut">
              <a:rPr lang="en-US"/>
              <a:pPr>
                <a:defRPr/>
              </a:pPr>
              <a:t>4/16/2025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877870BB-51E8-48FE-B4D5-5C2337EA0B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E8F67F3B-626E-4F62-8E4A-841F533C99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A10EF31-E9F6-4F5A-8CD6-B931CF8E0C1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675080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2735C2B2-A701-4383-BCF5-505583ACA6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B29F3A-0929-471D-AB52-963F2F433AEF}" type="datetimeFigureOut">
              <a:rPr lang="en-US"/>
              <a:pPr>
                <a:defRPr/>
              </a:pPr>
              <a:t>4/16/2025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A209944B-55AB-46FC-822D-D42F5314D0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F9426EAA-7064-42C0-B956-822C8DAFC2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5DB2EA7-3DB7-46BC-83E5-B9D68A68646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388840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8315F0E8-C846-42AE-93C7-458CF5C14B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F9D717-BED4-4340-AE8D-284CD0610861}" type="datetimeFigureOut">
              <a:rPr lang="en-US"/>
              <a:pPr>
                <a:defRPr/>
              </a:pPr>
              <a:t>4/16/2025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7C84E3B2-AB99-42CE-80CC-8D03F86EBC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621B53FA-90C4-4DA6-9F74-C360AF5E81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EC12D73-4A75-452F-AECA-9A053834E6D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784541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703B6BBA-5DE3-44C8-8BA4-EF4AF6BF8A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E1499C-2FD3-464B-B7F6-36CB0D791851}" type="datetimeFigureOut">
              <a:rPr lang="en-US"/>
              <a:pPr>
                <a:defRPr/>
              </a:pPr>
              <a:t>4/16/2025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D518D3D1-AF7C-401C-8CCF-B87E1BA387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DACFFAD-953B-4985-9417-2A9E7EBDD5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46334EC-885A-41CC-B7BA-9FA106B82F9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495990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DD07DEE5-E224-42C7-A13A-1F971D4E17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4F38EB-352D-4C83-8F5C-8E70100EBAA9}" type="datetimeFigureOut">
              <a:rPr lang="en-US"/>
              <a:pPr>
                <a:defRPr/>
              </a:pPr>
              <a:t>4/16/2025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9DA7262A-0DDD-43E5-83E4-FC67E088A3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FBF5B7B-69A9-4170-9369-E66EF53375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C8AFF3E-37A5-4B63-9CE8-B4FAC9BA683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556013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24B335F6-F391-4453-B0AD-3EB3C2229A77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521E92BB-CA8B-4E61-8F9C-4AD2E2E2B8F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B5CD91-CCDB-48B5-8723-9B2037C7855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CEB0345A-1314-4BE0-8019-4562FB3785D6}" type="datetimeFigureOut">
              <a:rPr lang="en-US"/>
              <a:pPr>
                <a:defRPr/>
              </a:pPr>
              <a:t>4/16/2025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33051F-5435-4E35-A16C-56A11483EF7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F43099-95FA-4682-81E5-B068A634EF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DB1709EF-BA57-4A1C-B76E-11448D208399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b="1" kern="1200">
          <a:solidFill>
            <a:schemeClr val="tx1"/>
          </a:solidFill>
          <a:latin typeface="Tahoma" pitchFamily="34" charset="0"/>
          <a:ea typeface="+mj-ea"/>
          <a:cs typeface="Tahoma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Tahoma" pitchFamily="112" charset="0"/>
          <a:cs typeface="Tahoma" pitchFamily="112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Tahoma" pitchFamily="112" charset="0"/>
          <a:cs typeface="Tahoma" pitchFamily="112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Tahoma" pitchFamily="112" charset="0"/>
          <a:cs typeface="Tahoma" pitchFamily="112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Tahoma" pitchFamily="112" charset="0"/>
          <a:cs typeface="Tahoma" pitchFamily="112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Tahoma" pitchFamily="112" charset="0"/>
          <a:cs typeface="Tahoma" pitchFamily="112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Tahoma" pitchFamily="112" charset="0"/>
          <a:cs typeface="Tahoma" pitchFamily="112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Tahoma" pitchFamily="112" charset="0"/>
          <a:cs typeface="Tahoma" pitchFamily="112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Tahoma" pitchFamily="112" charset="0"/>
          <a:cs typeface="Tahoma" pitchFamily="112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1.png"/><Relationship Id="rId7" Type="http://schemas.microsoft.com/office/2017/06/relationships/model3d" Target="../media/model3d2.glb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png"/><Relationship Id="rId5" Type="http://schemas.microsoft.com/office/2017/06/relationships/model3d" Target="../media/model3d1.glb"/><Relationship Id="rId4" Type="http://schemas.openxmlformats.org/officeDocument/2006/relationships/hyperlink" Target="http://what-when-how.com/nursing/fluid-and-electrolyte-balance-structure-and-function-nursing-part-2/" TargetMode="Externa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comments" Target="../comments/comment1.xml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0C6C11-EB43-4D72-B94C-AA749C27CC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4800" y="2514600"/>
            <a:ext cx="7772400" cy="822325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CA" altLang="en-US" sz="3200">
                <a:solidFill>
                  <a:schemeClr val="tx1"/>
                </a:solidFill>
                <a:effectLst/>
                <a:latin typeface="Tahoma" charset="0"/>
                <a:cs typeface="Tahoma" charset="0"/>
              </a:rPr>
              <a:t>Training For Transporting Blood Products Internally</a:t>
            </a:r>
            <a:endParaRPr lang="en-US" altLang="en-US" sz="3200">
              <a:solidFill>
                <a:schemeClr val="tx1"/>
              </a:solidFill>
              <a:effectLst/>
              <a:latin typeface="Tahoma" charset="0"/>
              <a:cs typeface="Tahoma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>
            <a:extLst>
              <a:ext uri="{FF2B5EF4-FFF2-40B4-BE49-F238E27FC236}">
                <a16:creationId xmlns:a16="http://schemas.microsoft.com/office/drawing/2014/main" id="{D566F204-274E-4489-8485-52B9E807DC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825" y="908050"/>
            <a:ext cx="8080375" cy="782638"/>
          </a:xfrm>
        </p:spPr>
        <p:txBody>
          <a:bodyPr/>
          <a:lstStyle/>
          <a:p>
            <a:r>
              <a:rPr lang="en-US" altLang="en-US" sz="2800" u="sng"/>
              <a:t>Verify Patient ID by:</a:t>
            </a:r>
            <a:endParaRPr lang="en-CA" altLang="en-US" sz="2800" u="sng"/>
          </a:p>
        </p:txBody>
      </p:sp>
      <p:sp>
        <p:nvSpPr>
          <p:cNvPr id="12291" name="Rectangle 3">
            <a:extLst>
              <a:ext uri="{FF2B5EF4-FFF2-40B4-BE49-F238E27FC236}">
                <a16:creationId xmlns:a16="http://schemas.microsoft.com/office/drawing/2014/main" id="{E3BD501D-B861-4131-B7C5-42AB6AB41D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8313" y="1692275"/>
            <a:ext cx="7772400" cy="4329113"/>
          </a:xfrm>
        </p:spPr>
        <p:txBody>
          <a:bodyPr/>
          <a:lstStyle/>
          <a:p>
            <a:r>
              <a:rPr lang="en-US" altLang="en-US" sz="2400" dirty="0"/>
              <a:t>Using the Patient ID </a:t>
            </a:r>
            <a:r>
              <a:rPr lang="en-US" altLang="en-US" sz="2400" i="1" dirty="0"/>
              <a:t>(label or requisition)</a:t>
            </a:r>
            <a:r>
              <a:rPr lang="en-US" altLang="en-US" sz="2400" dirty="0"/>
              <a:t> :</a:t>
            </a:r>
          </a:p>
          <a:p>
            <a:pPr lvl="1">
              <a:buFont typeface="Arial" panose="020B0604020202020204" pitchFamily="34" charset="0"/>
              <a:buNone/>
            </a:pPr>
            <a:endParaRPr lang="en-US" altLang="en-US" sz="2400"/>
          </a:p>
          <a:p>
            <a:pPr lvl="1"/>
            <a:r>
              <a:rPr lang="en-US" altLang="en-US" sz="2400" dirty="0"/>
              <a:t>Compare correct patient name and one other unique identifier on the issue voucher/tag/label or card, attached to the blood product</a:t>
            </a:r>
            <a:endParaRPr lang="en-US" altLang="en-US" sz="2400" dirty="0">
              <a:cs typeface="Calibri"/>
            </a:endParaRPr>
          </a:p>
          <a:p>
            <a:pPr lvl="1"/>
            <a:r>
              <a:rPr lang="en-US" altLang="en-US" sz="2400" dirty="0"/>
              <a:t>If the information is not the same DO NOT REMOVE FROM LAB</a:t>
            </a:r>
            <a:endParaRPr lang="en-US" altLang="en-US" sz="2400" dirty="0">
              <a:cs typeface="Calibri"/>
            </a:endParaRPr>
          </a:p>
          <a:p>
            <a:pPr lvl="1"/>
            <a:r>
              <a:rPr lang="en-US" altLang="en-US" sz="2400" dirty="0"/>
              <a:t>Inform the laboratory staff of the discrepancy 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>
            <a:extLst>
              <a:ext uri="{FF2B5EF4-FFF2-40B4-BE49-F238E27FC236}">
                <a16:creationId xmlns:a16="http://schemas.microsoft.com/office/drawing/2014/main" id="{A25379DC-32B7-44E7-B51C-FEA73AE785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077200" cy="1143000"/>
          </a:xfrm>
        </p:spPr>
        <p:txBody>
          <a:bodyPr/>
          <a:lstStyle/>
          <a:p>
            <a:r>
              <a:rPr lang="en-US" altLang="en-US" sz="2800" u="sng" dirty="0"/>
              <a:t>Verify the blood product by:</a:t>
            </a:r>
            <a:endParaRPr lang="en-CA" altLang="en-US" sz="2800" u="sng" dirty="0"/>
          </a:p>
        </p:txBody>
      </p:sp>
      <p:sp>
        <p:nvSpPr>
          <p:cNvPr id="13315" name="Rectangle 3">
            <a:extLst>
              <a:ext uri="{FF2B5EF4-FFF2-40B4-BE49-F238E27FC236}">
                <a16:creationId xmlns:a16="http://schemas.microsoft.com/office/drawing/2014/main" id="{3D16A254-F522-4BF0-80A8-AA38FCA113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7848600" cy="18288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altLang="en-US" sz="2400" dirty="0"/>
              <a:t>Comparing the Patient ID </a:t>
            </a:r>
            <a:r>
              <a:rPr lang="en-US" altLang="en-US" sz="2400" i="1" dirty="0"/>
              <a:t>(label or requisition)</a:t>
            </a:r>
            <a:r>
              <a:rPr lang="en-US" altLang="en-US" sz="2400" dirty="0"/>
              <a:t> :</a:t>
            </a:r>
          </a:p>
          <a:p>
            <a:pPr lvl="1">
              <a:lnSpc>
                <a:spcPct val="80000"/>
              </a:lnSpc>
            </a:pPr>
            <a:r>
              <a:rPr lang="en-US" altLang="en-US" sz="2400" dirty="0"/>
              <a:t>Compare correct product has been prepared for transporting up to clinical unit like…</a:t>
            </a:r>
          </a:p>
          <a:p>
            <a:pPr lvl="1">
              <a:lnSpc>
                <a:spcPct val="80000"/>
              </a:lnSpc>
              <a:buFont typeface="Arial" panose="020B0604020202020204" pitchFamily="34" charset="0"/>
              <a:buNone/>
            </a:pPr>
            <a:r>
              <a:rPr lang="en-US" altLang="en-US" sz="2400" dirty="0"/>
              <a:t>	Red Blood Cells                  Plasma</a:t>
            </a:r>
          </a:p>
          <a:p>
            <a:pPr lvl="1">
              <a:lnSpc>
                <a:spcPct val="80000"/>
              </a:lnSpc>
              <a:buFont typeface="Arial" panose="020B0604020202020204" pitchFamily="34" charset="0"/>
              <a:buNone/>
            </a:pPr>
            <a:r>
              <a:rPr lang="en-US" altLang="en-US" sz="2400" dirty="0"/>
              <a:t>	Platelets                               Other products</a:t>
            </a:r>
            <a:br>
              <a:rPr lang="en-US" altLang="en-US" sz="2400" dirty="0"/>
            </a:br>
            <a:endParaRPr lang="en-US" altLang="en-US" sz="2400" dirty="0"/>
          </a:p>
          <a:p>
            <a:pPr lvl="1">
              <a:lnSpc>
                <a:spcPct val="80000"/>
              </a:lnSpc>
              <a:buFont typeface="Arial" panose="020B0604020202020204" pitchFamily="34" charset="0"/>
              <a:buNone/>
            </a:pPr>
            <a:endParaRPr lang="en-CA" altLang="en-US" sz="2400" dirty="0"/>
          </a:p>
          <a:p>
            <a:pPr>
              <a:lnSpc>
                <a:spcPct val="80000"/>
              </a:lnSpc>
            </a:pPr>
            <a:endParaRPr lang="en-CA" altLang="en-US" sz="18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F700E50-A636-44EF-A39B-C912B1303FD4}"/>
              </a:ext>
            </a:extLst>
          </p:cNvPr>
          <p:cNvSpPr txBox="1"/>
          <p:nvPr/>
        </p:nvSpPr>
        <p:spPr>
          <a:xfrm>
            <a:off x="481642" y="3505200"/>
            <a:ext cx="8205158" cy="214212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indent="-34290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US" altLang="en-US" sz="2400" dirty="0">
                <a:latin typeface="+mn-lt"/>
              </a:rPr>
              <a:t>If no laboratory staff are available, and you are authorized to do so, verify using the patient ID </a:t>
            </a:r>
            <a:r>
              <a:rPr lang="en-US" altLang="en-US" sz="2400" i="1" dirty="0">
                <a:latin typeface="+mn-lt"/>
              </a:rPr>
              <a:t>(label or requisition) </a:t>
            </a:r>
            <a:r>
              <a:rPr lang="en-US" altLang="en-US" sz="2400" dirty="0">
                <a:latin typeface="+mn-lt"/>
              </a:rPr>
              <a:t>to</a:t>
            </a:r>
            <a:r>
              <a:rPr lang="en-US" altLang="en-US" sz="2400" i="1" dirty="0">
                <a:latin typeface="+mn-lt"/>
              </a:rPr>
              <a:t> : </a:t>
            </a:r>
            <a:endParaRPr lang="en-US" altLang="en-US" sz="2400" dirty="0">
              <a:latin typeface="+mn-lt"/>
            </a:endParaRPr>
          </a:p>
          <a:p>
            <a:pPr marL="800100" lvl="1" indent="-342900">
              <a:lnSpc>
                <a:spcPct val="80000"/>
              </a:lnSpc>
              <a:buFont typeface="Wingdings" panose="05000000000000000000" pitchFamily="2" charset="2"/>
              <a:buChar char="§"/>
            </a:pPr>
            <a:r>
              <a:rPr lang="en-US" altLang="en-US" sz="2400" dirty="0">
                <a:latin typeface="+mn-lt"/>
              </a:rPr>
              <a:t>Compare the blood product number </a:t>
            </a:r>
            <a:endParaRPr lang="en-CA" altLang="en-US" sz="2400" dirty="0">
              <a:latin typeface="+mn-lt"/>
            </a:endParaRPr>
          </a:p>
          <a:p>
            <a:pPr marL="800100" lvl="1" indent="-342900">
              <a:lnSpc>
                <a:spcPct val="80000"/>
              </a:lnSpc>
              <a:buFont typeface="Wingdings" panose="05000000000000000000" pitchFamily="2" charset="2"/>
              <a:buChar char="§"/>
            </a:pPr>
            <a:r>
              <a:rPr lang="en-CA" altLang="en-US" sz="2400" dirty="0">
                <a:latin typeface="+mn-lt"/>
              </a:rPr>
              <a:t>The Blood Group (if applicable)</a:t>
            </a:r>
          </a:p>
          <a:p>
            <a:pPr marL="800100" lvl="1" indent="-342900">
              <a:lnSpc>
                <a:spcPct val="80000"/>
              </a:lnSpc>
              <a:buFont typeface="Wingdings" panose="05000000000000000000" pitchFamily="2" charset="2"/>
              <a:buChar char="§"/>
            </a:pPr>
            <a:r>
              <a:rPr lang="en-CA" altLang="en-US" sz="2400" dirty="0">
                <a:latin typeface="+mn-lt"/>
              </a:rPr>
              <a:t>If there is a discrepancy </a:t>
            </a:r>
            <a:r>
              <a:rPr lang="en-US" altLang="en-US" sz="2400" dirty="0">
                <a:highlight>
                  <a:srgbClr val="FFFF00"/>
                </a:highlight>
                <a:latin typeface="+mn-lt"/>
              </a:rPr>
              <a:t>DO NOT REMOVE FROM LAB</a:t>
            </a:r>
          </a:p>
          <a:p>
            <a:pPr marL="800100" lvl="1" indent="-342900">
              <a:lnSpc>
                <a:spcPct val="80000"/>
              </a:lnSpc>
              <a:buFont typeface="Wingdings" panose="05000000000000000000" pitchFamily="2" charset="2"/>
              <a:buChar char="§"/>
            </a:pPr>
            <a:r>
              <a:rPr lang="en-US" altLang="en-US" sz="2400" dirty="0">
                <a:latin typeface="+mn-lt"/>
              </a:rPr>
              <a:t>Inform the laboratory staff of the discrepancy</a:t>
            </a:r>
            <a:endParaRPr lang="en-US" altLang="en-US" sz="2400" dirty="0">
              <a:latin typeface="+mn-lt"/>
              <a:cs typeface="Calibri"/>
            </a:endParaRPr>
          </a:p>
          <a:p>
            <a:endParaRPr lang="en-CA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95ED1E-E41F-4D2F-9E28-596FCEE0C6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Why is it important to select the correct component for the patient?</a:t>
            </a: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AA917C4E-5C18-42E4-A0C4-1F300EBD472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11072332"/>
              </p:ext>
            </p:extLst>
          </p:nvPr>
        </p:nvGraphicFramePr>
        <p:xfrm>
          <a:off x="304800" y="1600200"/>
          <a:ext cx="5791200" cy="39623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2138">
                  <a:extLst>
                    <a:ext uri="{9D8B030D-6E8A-4147-A177-3AD203B41FA5}">
                      <a16:colId xmlns:a16="http://schemas.microsoft.com/office/drawing/2014/main" val="938635602"/>
                    </a:ext>
                  </a:extLst>
                </a:gridCol>
                <a:gridCol w="665244">
                  <a:extLst>
                    <a:ext uri="{9D8B030D-6E8A-4147-A177-3AD203B41FA5}">
                      <a16:colId xmlns:a16="http://schemas.microsoft.com/office/drawing/2014/main" val="2230228044"/>
                    </a:ext>
                  </a:extLst>
                </a:gridCol>
                <a:gridCol w="513260">
                  <a:extLst>
                    <a:ext uri="{9D8B030D-6E8A-4147-A177-3AD203B41FA5}">
                      <a16:colId xmlns:a16="http://schemas.microsoft.com/office/drawing/2014/main" val="2362282390"/>
                    </a:ext>
                  </a:extLst>
                </a:gridCol>
                <a:gridCol w="513260">
                  <a:extLst>
                    <a:ext uri="{9D8B030D-6E8A-4147-A177-3AD203B41FA5}">
                      <a16:colId xmlns:a16="http://schemas.microsoft.com/office/drawing/2014/main" val="1168588803"/>
                    </a:ext>
                  </a:extLst>
                </a:gridCol>
                <a:gridCol w="513260">
                  <a:extLst>
                    <a:ext uri="{9D8B030D-6E8A-4147-A177-3AD203B41FA5}">
                      <a16:colId xmlns:a16="http://schemas.microsoft.com/office/drawing/2014/main" val="267309602"/>
                    </a:ext>
                  </a:extLst>
                </a:gridCol>
                <a:gridCol w="513260">
                  <a:extLst>
                    <a:ext uri="{9D8B030D-6E8A-4147-A177-3AD203B41FA5}">
                      <a16:colId xmlns:a16="http://schemas.microsoft.com/office/drawing/2014/main" val="1098872830"/>
                    </a:ext>
                  </a:extLst>
                </a:gridCol>
                <a:gridCol w="586578">
                  <a:extLst>
                    <a:ext uri="{9D8B030D-6E8A-4147-A177-3AD203B41FA5}">
                      <a16:colId xmlns:a16="http://schemas.microsoft.com/office/drawing/2014/main" val="3870794355"/>
                    </a:ext>
                  </a:extLst>
                </a:gridCol>
                <a:gridCol w="586578">
                  <a:extLst>
                    <a:ext uri="{9D8B030D-6E8A-4147-A177-3AD203B41FA5}">
                      <a16:colId xmlns:a16="http://schemas.microsoft.com/office/drawing/2014/main" val="3145904889"/>
                    </a:ext>
                  </a:extLst>
                </a:gridCol>
                <a:gridCol w="513260">
                  <a:extLst>
                    <a:ext uri="{9D8B030D-6E8A-4147-A177-3AD203B41FA5}">
                      <a16:colId xmlns:a16="http://schemas.microsoft.com/office/drawing/2014/main" val="1252964418"/>
                    </a:ext>
                  </a:extLst>
                </a:gridCol>
                <a:gridCol w="844362">
                  <a:extLst>
                    <a:ext uri="{9D8B030D-6E8A-4147-A177-3AD203B41FA5}">
                      <a16:colId xmlns:a16="http://schemas.microsoft.com/office/drawing/2014/main" val="1646935972"/>
                    </a:ext>
                  </a:extLst>
                </a:gridCol>
              </a:tblGrid>
              <a:tr h="371475">
                <a:tc gridSpan="10">
                  <a:txBody>
                    <a:bodyPr/>
                    <a:lstStyle/>
                    <a:p>
                      <a:pPr algn="ctr"/>
                      <a:r>
                        <a:rPr lang="en-CA" dirty="0"/>
                        <a:t>DONOR UNIT Blood Type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CA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37138503"/>
                  </a:ext>
                </a:extLst>
              </a:tr>
              <a:tr h="371475">
                <a:tc gridSpan="2">
                  <a:txBody>
                    <a:bodyPr/>
                    <a:lstStyle/>
                    <a:p>
                      <a:pPr algn="ctr"/>
                      <a:endParaRPr lang="en-CA" b="1" dirty="0"/>
                    </a:p>
                  </a:txBody>
                  <a:tcPr vert="vert270"/>
                </a:tc>
                <a:tc hMerge="1">
                  <a:txBody>
                    <a:bodyPr/>
                    <a:lstStyle/>
                    <a:p>
                      <a:pPr algn="ctr"/>
                      <a:endParaRPr lang="en-CA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dirty="0"/>
                        <a:t>O-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dirty="0"/>
                        <a:t>O+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dirty="0"/>
                        <a:t>B-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dirty="0"/>
                        <a:t>B+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dirty="0"/>
                        <a:t>A-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dirty="0"/>
                        <a:t>A+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dirty="0"/>
                        <a:t>AB-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dirty="0"/>
                        <a:t>AB+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54457362"/>
                  </a:ext>
                </a:extLst>
              </a:tr>
              <a:tr h="402431">
                <a:tc rowSpan="8">
                  <a:txBody>
                    <a:bodyPr/>
                    <a:lstStyle/>
                    <a:p>
                      <a:pPr algn="ctr"/>
                      <a:r>
                        <a:rPr lang="en-CA" b="1" dirty="0"/>
                        <a:t>PATIENT BLOOD TYPE</a:t>
                      </a:r>
                    </a:p>
                  </a:txBody>
                  <a:tcPr vert="vert27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dirty="0"/>
                        <a:t>AB+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2000" b="1" dirty="0">
                          <a:solidFill>
                            <a:srgbClr val="00B050"/>
                          </a:solidFill>
                          <a:sym typeface="Wingdings" panose="05000000000000000000" pitchFamily="2" charset="2"/>
                        </a:rPr>
                        <a:t></a:t>
                      </a:r>
                      <a:endParaRPr lang="en-CA" sz="2000" b="1" dirty="0">
                        <a:solidFill>
                          <a:srgbClr val="00B05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CA" sz="20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kumimoji="0" lang="en-CA" sz="2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CA" sz="20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kumimoji="0" lang="en-CA" sz="2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CA" sz="20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kumimoji="0" lang="en-CA" sz="2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CA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kumimoji="0" lang="en-CA" sz="2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CA" sz="20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kumimoji="0" lang="en-CA" sz="2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CA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kumimoji="0" lang="en-CA" sz="2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800" b="1" dirty="0">
                          <a:solidFill>
                            <a:srgbClr val="00B050"/>
                          </a:solidFill>
                          <a:sym typeface="Wingdings" panose="05000000000000000000" pitchFamily="2" charset="2"/>
                        </a:rPr>
                        <a:t></a:t>
                      </a:r>
                      <a:endParaRPr lang="en-CA" sz="1800" b="1" dirty="0">
                        <a:solidFill>
                          <a:srgbClr val="00B050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44233308"/>
                  </a:ext>
                </a:extLst>
              </a:tr>
              <a:tr h="402431">
                <a:tc vMerge="1">
                  <a:txBody>
                    <a:bodyPr/>
                    <a:lstStyle/>
                    <a:p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dirty="0"/>
                        <a:t>AB-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CA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kumimoji="0" lang="en-CA" sz="2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CA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CA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kumimoji="0" lang="en-CA" sz="1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CA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CA" sz="20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kumimoji="0" lang="en-CA" sz="2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CA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800" b="1" dirty="0">
                          <a:solidFill>
                            <a:srgbClr val="00B050"/>
                          </a:solidFill>
                          <a:sym typeface="Wingdings" panose="05000000000000000000" pitchFamily="2" charset="2"/>
                        </a:rPr>
                        <a:t></a:t>
                      </a:r>
                      <a:endParaRPr lang="en-CA" sz="1800" b="1" dirty="0">
                        <a:solidFill>
                          <a:srgbClr val="00B05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CA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23991951"/>
                  </a:ext>
                </a:extLst>
              </a:tr>
              <a:tr h="402431">
                <a:tc vMerge="1">
                  <a:txBody>
                    <a:bodyPr/>
                    <a:lstStyle/>
                    <a:p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dirty="0"/>
                        <a:t>A+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CA" sz="20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kumimoji="0" lang="en-CA" sz="2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CA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kumimoji="0" lang="en-CA" sz="1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CA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CA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CA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kumimoji="0" lang="en-CA" sz="2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800" b="1" dirty="0">
                          <a:solidFill>
                            <a:srgbClr val="00B050"/>
                          </a:solidFill>
                          <a:sym typeface="Wingdings" panose="05000000000000000000" pitchFamily="2" charset="2"/>
                        </a:rPr>
                        <a:t></a:t>
                      </a:r>
                      <a:endParaRPr lang="en-CA" sz="1800" b="1" dirty="0">
                        <a:solidFill>
                          <a:srgbClr val="00B05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CA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CA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23352071"/>
                  </a:ext>
                </a:extLst>
              </a:tr>
              <a:tr h="402431">
                <a:tc vMerge="1">
                  <a:txBody>
                    <a:bodyPr/>
                    <a:lstStyle/>
                    <a:p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dirty="0"/>
                        <a:t>A-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CA" sz="20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kumimoji="0" lang="en-CA" sz="2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CA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CA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CA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800" b="1" dirty="0">
                          <a:solidFill>
                            <a:srgbClr val="00B050"/>
                          </a:solidFill>
                          <a:sym typeface="Wingdings" panose="05000000000000000000" pitchFamily="2" charset="2"/>
                        </a:rPr>
                        <a:t></a:t>
                      </a:r>
                      <a:endParaRPr lang="en-CA" sz="1800" b="1" dirty="0">
                        <a:solidFill>
                          <a:srgbClr val="00B05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CA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CA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CA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92959768"/>
                  </a:ext>
                </a:extLst>
              </a:tr>
              <a:tr h="402431">
                <a:tc vMerge="1">
                  <a:txBody>
                    <a:bodyPr/>
                    <a:lstStyle/>
                    <a:p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dirty="0"/>
                        <a:t>B+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CA" sz="20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kumimoji="0" lang="en-CA" sz="2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CA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kumimoji="0" lang="en-CA" sz="1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CA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kumimoji="0" lang="en-CA" sz="1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800" b="1" dirty="0">
                          <a:solidFill>
                            <a:srgbClr val="00B050"/>
                          </a:solidFill>
                          <a:sym typeface="Wingdings" panose="05000000000000000000" pitchFamily="2" charset="2"/>
                        </a:rPr>
                        <a:t></a:t>
                      </a:r>
                      <a:endParaRPr lang="en-CA" sz="1800" b="1" dirty="0">
                        <a:solidFill>
                          <a:srgbClr val="00B05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CA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CA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CA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CA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95147458"/>
                  </a:ext>
                </a:extLst>
              </a:tr>
              <a:tr h="402431">
                <a:tc vMerge="1">
                  <a:txBody>
                    <a:bodyPr/>
                    <a:lstStyle/>
                    <a:p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dirty="0"/>
                        <a:t>B-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CA" sz="20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kumimoji="0" lang="en-CA" sz="2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CA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800" b="1" dirty="0">
                          <a:solidFill>
                            <a:srgbClr val="00B050"/>
                          </a:solidFill>
                          <a:sym typeface="Wingdings" panose="05000000000000000000" pitchFamily="2" charset="2"/>
                        </a:rPr>
                        <a:t></a:t>
                      </a:r>
                      <a:endParaRPr lang="en-CA" sz="1800" b="1" dirty="0">
                        <a:solidFill>
                          <a:srgbClr val="00B05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CA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CA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CA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CA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CA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13622781"/>
                  </a:ext>
                </a:extLst>
              </a:tr>
              <a:tr h="402431">
                <a:tc vMerge="1">
                  <a:txBody>
                    <a:bodyPr/>
                    <a:lstStyle/>
                    <a:p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dirty="0"/>
                        <a:t>O+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CA" sz="20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kumimoji="0" lang="en-CA" sz="2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800" b="1" dirty="0">
                          <a:solidFill>
                            <a:srgbClr val="00B050"/>
                          </a:solidFill>
                          <a:sym typeface="Wingdings" panose="05000000000000000000" pitchFamily="2" charset="2"/>
                        </a:rPr>
                        <a:t></a:t>
                      </a:r>
                      <a:endParaRPr lang="en-CA" sz="1800" b="1" dirty="0">
                        <a:solidFill>
                          <a:srgbClr val="00B05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CA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CA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CA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CA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CA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CA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6477143"/>
                  </a:ext>
                </a:extLst>
              </a:tr>
              <a:tr h="402431">
                <a:tc vMerge="1">
                  <a:txBody>
                    <a:bodyPr/>
                    <a:lstStyle/>
                    <a:p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dirty="0"/>
                        <a:t>O-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CA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kumimoji="0" lang="en-CA" sz="2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CA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CA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CA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CA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CA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CA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CA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27622705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84F246B7-D7BB-46A4-9B6B-77E688685986}"/>
              </a:ext>
            </a:extLst>
          </p:cNvPr>
          <p:cNvSpPr txBox="1"/>
          <p:nvPr/>
        </p:nvSpPr>
        <p:spPr>
          <a:xfrm>
            <a:off x="6172200" y="1600200"/>
            <a:ext cx="26670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Wrong blood may cause acute hemolytic transfusion reactions that can result in</a:t>
            </a:r>
            <a:br>
              <a:rPr lang="en-CA" dirty="0"/>
            </a:br>
            <a:r>
              <a:rPr lang="en-CA" dirty="0"/>
              <a:t>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CA" dirty="0"/>
              <a:t>Fever, chills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CA" dirty="0"/>
              <a:t>Pain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CA" dirty="0"/>
              <a:t>Shortness of breath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CA" dirty="0"/>
              <a:t>Low blood pressure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CA" dirty="0"/>
              <a:t>Shock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CA" dirty="0"/>
              <a:t>Possible death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25DC66A-E0CB-4937-9818-10D38C213265}"/>
              </a:ext>
            </a:extLst>
          </p:cNvPr>
          <p:cNvSpPr txBox="1"/>
          <p:nvPr/>
        </p:nvSpPr>
        <p:spPr>
          <a:xfrm>
            <a:off x="304800" y="5577518"/>
            <a:ext cx="594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Acceptable blood types the receiving patient can tolerate</a:t>
            </a:r>
          </a:p>
        </p:txBody>
      </p:sp>
    </p:spTree>
    <p:extLst>
      <p:ext uri="{BB962C8B-B14F-4D97-AF65-F5344CB8AC3E}">
        <p14:creationId xmlns:p14="http://schemas.microsoft.com/office/powerpoint/2010/main" val="9076256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>
            <a:extLst>
              <a:ext uri="{FF2B5EF4-FFF2-40B4-BE49-F238E27FC236}">
                <a16:creationId xmlns:a16="http://schemas.microsoft.com/office/drawing/2014/main" id="{AA8EECC1-E378-461D-975B-2531F8537B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457200"/>
            <a:ext cx="8080375" cy="1143000"/>
          </a:xfrm>
        </p:spPr>
        <p:txBody>
          <a:bodyPr/>
          <a:lstStyle/>
          <a:p>
            <a:r>
              <a:rPr lang="en-US" altLang="en-US" sz="2400" b="0" u="sng"/>
              <a:t>If You Agree that the Information on All Documents is Identical</a:t>
            </a:r>
            <a:endParaRPr lang="en-CA" altLang="en-US" sz="2400" b="0" u="sng"/>
          </a:p>
        </p:txBody>
      </p:sp>
      <p:sp>
        <p:nvSpPr>
          <p:cNvPr id="14339" name="Rectangle 3">
            <a:extLst>
              <a:ext uri="{FF2B5EF4-FFF2-40B4-BE49-F238E27FC236}">
                <a16:creationId xmlns:a16="http://schemas.microsoft.com/office/drawing/2014/main" id="{65C4F189-EA8B-42C0-9007-AC66EF29A5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4213" y="1692275"/>
            <a:ext cx="7772400" cy="1965325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sz="2400" dirty="0"/>
              <a:t>Both the laboratory staff member and you will sign the issue documentation</a:t>
            </a:r>
          </a:p>
          <a:p>
            <a:pPr>
              <a:lnSpc>
                <a:spcPct val="90000"/>
              </a:lnSpc>
            </a:pPr>
            <a:r>
              <a:rPr lang="en-US" altLang="en-US" sz="2400" dirty="0"/>
              <a:t>The laboratory staff member will give you the blood product </a:t>
            </a:r>
            <a:endParaRPr lang="en-US" altLang="en-US" sz="2400" dirty="0">
              <a:cs typeface="Calibri"/>
            </a:endParaRPr>
          </a:p>
          <a:p>
            <a:pPr>
              <a:lnSpc>
                <a:spcPct val="90000"/>
              </a:lnSpc>
            </a:pPr>
            <a:r>
              <a:rPr lang="en-US" altLang="en-US" sz="2400" dirty="0"/>
              <a:t>You are ready to take blood to clinical unit</a:t>
            </a:r>
            <a:endParaRPr lang="en-CA" altLang="en-US" sz="2400" dirty="0"/>
          </a:p>
          <a:p>
            <a:pPr lvl="1">
              <a:lnSpc>
                <a:spcPct val="90000"/>
              </a:lnSpc>
              <a:buFont typeface="Arial" panose="020B0604020202020204" pitchFamily="34" charset="0"/>
              <a:buNone/>
            </a:pPr>
            <a:endParaRPr lang="en-CA" altLang="en-US" sz="1800" dirty="0"/>
          </a:p>
          <a:p>
            <a:pPr>
              <a:lnSpc>
                <a:spcPct val="90000"/>
              </a:lnSpc>
              <a:buFont typeface="Arial" panose="020B0604020202020204" pitchFamily="34" charset="0"/>
              <a:buNone/>
            </a:pPr>
            <a:endParaRPr lang="en-CA" altLang="en-US" sz="180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5C3E1FD-A5AD-4E46-B264-2F2B43CF9B10}"/>
              </a:ext>
            </a:extLst>
          </p:cNvPr>
          <p:cNvSpPr/>
          <p:nvPr/>
        </p:nvSpPr>
        <p:spPr>
          <a:xfrm>
            <a:off x="606425" y="3780155"/>
            <a:ext cx="6556375" cy="2086725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marL="342900" indent="-342900">
              <a:lnSpc>
                <a:spcPct val="90000"/>
              </a:lnSpc>
              <a:buFont typeface="Wingdings" panose="05000000000000000000" pitchFamily="2" charset="2"/>
              <a:buChar char="v"/>
            </a:pPr>
            <a:r>
              <a:rPr lang="en-CA" altLang="en-US" sz="2400" dirty="0"/>
              <a:t>If there is no laboratory staff available, and you are authorized to do so:</a:t>
            </a:r>
          </a:p>
          <a:p>
            <a:pPr marL="800100" lvl="1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CA" altLang="en-US" sz="2400" dirty="0"/>
              <a:t>Perform visual inspection of product and complete documentation required</a:t>
            </a:r>
          </a:p>
          <a:p>
            <a:pPr marL="800100" lvl="1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CA" altLang="en-US" sz="2400" dirty="0"/>
              <a:t>Sign the issue documentation with another qualified staff member</a:t>
            </a:r>
            <a:endParaRPr lang="en-CA" altLang="en-US" sz="2400" dirty="0">
              <a:cs typeface="Calibri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925F829-9D56-4513-979E-565B90096E7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408" t="14747" r="7438" b="3136"/>
          <a:stretch/>
        </p:blipFill>
        <p:spPr>
          <a:xfrm>
            <a:off x="5257800" y="4191000"/>
            <a:ext cx="1524000" cy="2362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1CD5F78-35F8-4DE2-A5E9-D71640EDA1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1055" y="240000"/>
            <a:ext cx="8229600" cy="685801"/>
          </a:xfrm>
        </p:spPr>
        <p:txBody>
          <a:bodyPr/>
          <a:lstStyle/>
          <a:p>
            <a:r>
              <a:rPr lang="en-CA" sz="2800" u="sng" dirty="0"/>
              <a:t>Inspect the Component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F58A6C-4A92-4DA9-BFFE-BF409E1634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03758"/>
            <a:ext cx="3962400" cy="2337637"/>
          </a:xfrm>
        </p:spPr>
        <p:txBody>
          <a:bodyPr/>
          <a:lstStyle/>
          <a:p>
            <a:r>
              <a:rPr lang="en-CA" altLang="en-US" dirty="0"/>
              <a:t>Visually inspect for the following:</a:t>
            </a:r>
          </a:p>
          <a:p>
            <a:pPr lvl="1"/>
            <a:r>
              <a:rPr lang="en-CA" dirty="0"/>
              <a:t>Hemolysis</a:t>
            </a:r>
          </a:p>
          <a:p>
            <a:pPr lvl="1"/>
            <a:r>
              <a:rPr lang="en-CA" dirty="0"/>
              <a:t>Lipemia (strawberry milkshake</a:t>
            </a:r>
          </a:p>
          <a:p>
            <a:pPr lvl="1"/>
            <a:r>
              <a:rPr lang="en-CA" dirty="0"/>
              <a:t>Particulate matter (clots &amp; fibrin strands)</a:t>
            </a:r>
          </a:p>
          <a:p>
            <a:pPr lvl="1"/>
            <a:endParaRPr lang="en-CA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040C5AC-822B-4D7D-A9BB-B137D119EF97}"/>
              </a:ext>
            </a:extLst>
          </p:cNvPr>
          <p:cNvSpPr txBox="1"/>
          <p:nvPr/>
        </p:nvSpPr>
        <p:spPr>
          <a:xfrm>
            <a:off x="876300" y="1034425"/>
            <a:ext cx="2362200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CA" dirty="0"/>
              <a:t>Red Blood Cell Units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CD6B87D-B3FD-4EB4-9DEF-14540B4F123E}"/>
              </a:ext>
            </a:extLst>
          </p:cNvPr>
          <p:cNvSpPr txBox="1"/>
          <p:nvPr/>
        </p:nvSpPr>
        <p:spPr>
          <a:xfrm>
            <a:off x="5943599" y="1036103"/>
            <a:ext cx="1600200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CA" dirty="0"/>
              <a:t>Platelet Units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C7E88943-CF50-4303-A6B8-7AFED5DBEFBC}"/>
              </a:ext>
            </a:extLst>
          </p:cNvPr>
          <p:cNvSpPr txBox="1">
            <a:spLocks/>
          </p:cNvSpPr>
          <p:nvPr/>
        </p:nvSpPr>
        <p:spPr bwMode="auto">
          <a:xfrm>
            <a:off x="4572000" y="1403757"/>
            <a:ext cx="4343399" cy="263484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 altLang="en-US" dirty="0"/>
              <a:t>Visually inspect for the following:</a:t>
            </a:r>
          </a:p>
          <a:p>
            <a:pPr lvl="1"/>
            <a:r>
              <a:rPr lang="en-CA" dirty="0"/>
              <a:t>Red cell contamination</a:t>
            </a:r>
          </a:p>
          <a:p>
            <a:pPr lvl="1"/>
            <a:r>
              <a:rPr lang="en-CA" dirty="0"/>
              <a:t>Lipemia (milky appearance)</a:t>
            </a:r>
          </a:p>
          <a:p>
            <a:pPr lvl="1"/>
            <a:r>
              <a:rPr lang="en-CA" dirty="0"/>
              <a:t>Icterus (Bright yellow to brown</a:t>
            </a:r>
          </a:p>
          <a:p>
            <a:pPr lvl="1"/>
            <a:r>
              <a:rPr lang="en-CA" dirty="0"/>
              <a:t>Bacterial contamination</a:t>
            </a:r>
          </a:p>
          <a:p>
            <a:pPr lvl="1"/>
            <a:r>
              <a:rPr lang="en-CA" dirty="0"/>
              <a:t>Particulate Matter (cellular aggregates)</a:t>
            </a:r>
          </a:p>
          <a:p>
            <a:pPr lvl="1"/>
            <a:endParaRPr lang="en-CA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3675B71-BFA8-4F3B-8FA9-853A4C6853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92827" y="3567766"/>
            <a:ext cx="1891145" cy="305023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EA06B7D-DF15-4C55-9407-22E60817E978}"/>
              </a:ext>
            </a:extLst>
          </p:cNvPr>
          <p:cNvSpPr txBox="1"/>
          <p:nvPr/>
        </p:nvSpPr>
        <p:spPr>
          <a:xfrm>
            <a:off x="3728720" y="6553200"/>
            <a:ext cx="30480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000" dirty="0"/>
              <a:t>CBS - Visual Assessment Guide T05 21 Jan 2009</a:t>
            </a:r>
          </a:p>
        </p:txBody>
      </p:sp>
    </p:spTree>
    <p:extLst>
      <p:ext uri="{BB962C8B-B14F-4D97-AF65-F5344CB8AC3E}">
        <p14:creationId xmlns:p14="http://schemas.microsoft.com/office/powerpoint/2010/main" val="10144275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>
            <a:extLst>
              <a:ext uri="{FF2B5EF4-FFF2-40B4-BE49-F238E27FC236}">
                <a16:creationId xmlns:a16="http://schemas.microsoft.com/office/drawing/2014/main" id="{F15C73A6-E9DD-4613-9132-5AC457696F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388" y="692150"/>
            <a:ext cx="8080375" cy="914400"/>
          </a:xfrm>
        </p:spPr>
        <p:txBody>
          <a:bodyPr/>
          <a:lstStyle/>
          <a:p>
            <a:r>
              <a:rPr lang="en-US" altLang="en-US" sz="2400" u="sng" dirty="0">
                <a:latin typeface="Tahoma"/>
                <a:ea typeface="Tahoma"/>
                <a:cs typeface="Tahoma"/>
              </a:rPr>
              <a:t>Do’s and </a:t>
            </a:r>
            <a:r>
              <a:rPr lang="en-US" altLang="en-US" sz="2400" u="sng" dirty="0" err="1">
                <a:latin typeface="Tahoma"/>
                <a:ea typeface="Tahoma"/>
                <a:cs typeface="Tahoma"/>
              </a:rPr>
              <a:t>Don’t’s</a:t>
            </a:r>
            <a:r>
              <a:rPr lang="en-US" altLang="en-US" sz="2400" b="0" u="sng" dirty="0">
                <a:latin typeface="Tahoma"/>
                <a:ea typeface="Tahoma"/>
                <a:cs typeface="Tahoma"/>
              </a:rPr>
              <a:t> </a:t>
            </a:r>
            <a:endParaRPr lang="en-CA" altLang="en-US" sz="2400" b="0" u="sng"/>
          </a:p>
        </p:txBody>
      </p:sp>
      <p:sp>
        <p:nvSpPr>
          <p:cNvPr id="15363" name="Rectangle 3">
            <a:extLst>
              <a:ext uri="{FF2B5EF4-FFF2-40B4-BE49-F238E27FC236}">
                <a16:creationId xmlns:a16="http://schemas.microsoft.com/office/drawing/2014/main" id="{B0D92E13-CEC0-4328-8A78-7089103036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5800" y="1676400"/>
            <a:ext cx="7772400" cy="4868863"/>
          </a:xfrm>
        </p:spPr>
        <p:txBody>
          <a:bodyPr/>
          <a:lstStyle/>
          <a:p>
            <a:pPr>
              <a:lnSpc>
                <a:spcPct val="70000"/>
              </a:lnSpc>
              <a:buFont typeface="Wingdings" panose="05000000000000000000" pitchFamily="2" charset="2"/>
              <a:buChar char="þ"/>
            </a:pPr>
            <a:r>
              <a:rPr lang="en-CA" altLang="en-US" sz="2400" dirty="0"/>
              <a:t>DO: take the blood product directly from the laboratory to the clinical unit in the container in which it was issued to you, without delay</a:t>
            </a:r>
          </a:p>
          <a:p>
            <a:pPr>
              <a:lnSpc>
                <a:spcPct val="70000"/>
              </a:lnSpc>
              <a:buFont typeface="Wingdings" panose="05000000000000000000" pitchFamily="2" charset="2"/>
              <a:buChar char="þ"/>
            </a:pPr>
            <a:r>
              <a:rPr lang="en-CA" altLang="en-US" sz="2400" dirty="0"/>
              <a:t>DO: Ensure that you hand the blood product over </a:t>
            </a:r>
            <a:r>
              <a:rPr lang="en-CA" altLang="en-US" sz="2400"/>
              <a:t>to patient care area staff</a:t>
            </a:r>
            <a:endParaRPr lang="en-US" altLang="en-US" sz="2400"/>
          </a:p>
          <a:p>
            <a:pPr marL="0" indent="0">
              <a:lnSpc>
                <a:spcPct val="70000"/>
              </a:lnSpc>
              <a:buNone/>
            </a:pPr>
            <a:endParaRPr lang="en-CA" altLang="en-US" sz="2400">
              <a:cs typeface="Calibri"/>
            </a:endParaRPr>
          </a:p>
          <a:p>
            <a:pPr>
              <a:lnSpc>
                <a:spcPct val="70000"/>
              </a:lnSpc>
              <a:buFont typeface="Wingdings" panose="05000000000000000000" pitchFamily="2" charset="2"/>
              <a:buChar char="x"/>
            </a:pPr>
            <a:r>
              <a:rPr lang="en-US" altLang="en-US" sz="2400" b="1" dirty="0">
                <a:solidFill>
                  <a:srgbClr val="C00000"/>
                </a:solidFill>
              </a:rPr>
              <a:t>DO NOT</a:t>
            </a:r>
            <a:r>
              <a:rPr lang="en-US" altLang="en-US" sz="2400" dirty="0">
                <a:solidFill>
                  <a:srgbClr val="C00000"/>
                </a:solidFill>
              </a:rPr>
              <a:t> </a:t>
            </a:r>
            <a:r>
              <a:rPr lang="en-US" altLang="en-US" sz="2400" dirty="0"/>
              <a:t>exceed 10 minutes for transit time from the laboratory to the clinical unit</a:t>
            </a:r>
            <a:endParaRPr lang="en-CA" altLang="en-US" sz="2400" b="1" dirty="0">
              <a:solidFill>
                <a:srgbClr val="C00000"/>
              </a:solidFill>
            </a:endParaRPr>
          </a:p>
          <a:p>
            <a:pPr>
              <a:lnSpc>
                <a:spcPct val="70000"/>
              </a:lnSpc>
              <a:buFont typeface="Wingdings" panose="05000000000000000000" pitchFamily="2" charset="2"/>
              <a:buChar char="x"/>
            </a:pPr>
            <a:r>
              <a:rPr lang="en-CA" altLang="en-US" sz="2400" b="1" dirty="0">
                <a:solidFill>
                  <a:srgbClr val="C00000"/>
                </a:solidFill>
              </a:rPr>
              <a:t>DO NOT</a:t>
            </a:r>
            <a:r>
              <a:rPr lang="en-CA" altLang="en-US" sz="2400" dirty="0">
                <a:solidFill>
                  <a:srgbClr val="C00000"/>
                </a:solidFill>
              </a:rPr>
              <a:t> </a:t>
            </a:r>
            <a:r>
              <a:rPr lang="en-CA" altLang="en-US" sz="2400" dirty="0"/>
              <a:t>take blood p</a:t>
            </a:r>
            <a:r>
              <a:rPr lang="en-US" altLang="en-US" sz="2400" err="1"/>
              <a:t>roducts</a:t>
            </a:r>
            <a:r>
              <a:rPr lang="en-US" altLang="en-US" sz="2400" dirty="0"/>
              <a:t> through the cafeteria or outside the building on your way to the clinical unit</a:t>
            </a:r>
            <a:r>
              <a:rPr lang="en-US" altLang="en-US" sz="2400" dirty="0">
                <a:solidFill>
                  <a:schemeClr val="bg1"/>
                </a:solidFill>
              </a:rPr>
              <a:t> </a:t>
            </a:r>
            <a:endParaRPr lang="en-US" altLang="en-US" sz="2400" dirty="0">
              <a:solidFill>
                <a:schemeClr val="bg1"/>
              </a:solidFill>
              <a:cs typeface="Calibri"/>
            </a:endParaRPr>
          </a:p>
          <a:p>
            <a:pPr marL="0" indent="0">
              <a:lnSpc>
                <a:spcPct val="70000"/>
              </a:lnSpc>
              <a:buNone/>
            </a:pPr>
            <a:endParaRPr lang="en-US" altLang="en-US" sz="2400" dirty="0">
              <a:cs typeface="Calibri"/>
            </a:endParaRPr>
          </a:p>
          <a:p>
            <a:pPr marL="0" indent="0">
              <a:lnSpc>
                <a:spcPct val="70000"/>
              </a:lnSpc>
              <a:buNone/>
            </a:pPr>
            <a:r>
              <a:rPr lang="en-US" altLang="en-US" sz="2400" dirty="0"/>
              <a:t>Blood products </a:t>
            </a:r>
            <a:r>
              <a:rPr lang="en-US" altLang="en-US" sz="2400" u="sng" dirty="0"/>
              <a:t>MUST NEVER</a:t>
            </a:r>
            <a:r>
              <a:rPr lang="en-US" altLang="en-US" sz="2400" dirty="0"/>
              <a:t> be placed in any </a:t>
            </a:r>
            <a:endParaRPr lang="en-US" dirty="0"/>
          </a:p>
          <a:p>
            <a:pPr marL="0" indent="0">
              <a:lnSpc>
                <a:spcPct val="70000"/>
              </a:lnSpc>
              <a:buNone/>
            </a:pPr>
            <a:r>
              <a:rPr lang="en-US" altLang="en-US" sz="2400" dirty="0"/>
              <a:t>refrigerator outside of the laboratory</a:t>
            </a:r>
            <a:endParaRPr lang="en-US" dirty="0"/>
          </a:p>
          <a:p>
            <a:pPr marL="0" indent="0">
              <a:lnSpc>
                <a:spcPct val="70000"/>
              </a:lnSpc>
              <a:buFont typeface="Wingdings" panose="05000000000000000000" pitchFamily="2" charset="2"/>
              <a:buNone/>
            </a:pPr>
            <a:r>
              <a:rPr lang="en-US" altLang="en-US" sz="2400" dirty="0"/>
              <a:t>or near a heat source</a:t>
            </a:r>
            <a:endParaRPr lang="en-US" dirty="0">
              <a:cs typeface="Calibri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14779D7-350E-429C-815F-9283049DEC0F}"/>
              </a:ext>
            </a:extLst>
          </p:cNvPr>
          <p:cNvSpPr txBox="1"/>
          <p:nvPr/>
        </p:nvSpPr>
        <p:spPr>
          <a:xfrm>
            <a:off x="1671810" y="322243"/>
            <a:ext cx="6199742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 b="1">
                <a:latin typeface="Tahoma"/>
              </a:rPr>
              <a:t>How to Handle Blood Safely</a:t>
            </a:r>
            <a:endParaRPr lang="en-US" sz="280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4443F9-F0F7-49F1-9639-3DEBAE9826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What happens if blood is exposed to extreme temperatures?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6E95B62-3908-42D1-A0F9-7F594F2FE173}"/>
              </a:ext>
            </a:extLst>
          </p:cNvPr>
          <p:cNvSpPr txBox="1"/>
          <p:nvPr/>
        </p:nvSpPr>
        <p:spPr>
          <a:xfrm>
            <a:off x="1676400" y="1925504"/>
            <a:ext cx="6705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CA" dirty="0"/>
              <a:t>Blood can hemolyze if it gets too hot or too cold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4DB4D30-E6E1-4E9D-94DF-96C7AACF4E4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12598" t="10217" r="30001"/>
          <a:stretch/>
        </p:blipFill>
        <p:spPr>
          <a:xfrm>
            <a:off x="2286000" y="3168314"/>
            <a:ext cx="2133600" cy="2226583"/>
          </a:xfrm>
          <a:prstGeom prst="rect">
            <a:avLst/>
          </a:prstGeom>
        </p:spPr>
      </p:pic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0" name="3D Model 9" descr="Igloo">
                <a:extLst>
                  <a:ext uri="{FF2B5EF4-FFF2-40B4-BE49-F238E27FC236}">
                    <a16:creationId xmlns:a16="http://schemas.microsoft.com/office/drawing/2014/main" id="{40BDCC0E-8FFC-4FB1-A5B6-FC11CE641CD5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845519552"/>
                  </p:ext>
                </p:extLst>
              </p:nvPr>
            </p:nvGraphicFramePr>
            <p:xfrm>
              <a:off x="249304" y="1383116"/>
              <a:ext cx="1489690" cy="1622528"/>
            </p:xfrm>
            <a:graphic>
              <a:graphicData uri="http://schemas.microsoft.com/office/drawing/2017/model3d">
                <am3d:model3d r:embed="rId5">
                  <am3d:spPr>
                    <a:xfrm>
                      <a:off x="0" y="0"/>
                      <a:ext cx="1489690" cy="1622528"/>
                    </a:xfrm>
                    <a:prstGeom prst="rect">
                      <a:avLst/>
                    </a:prstGeom>
                  </am3d:spPr>
                  <am3d:camera>
                    <am3d:pos x="0" y="0" z="67615884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4554217" d="1000000"/>
                    <am3d:preTrans dx="285700" dy="-8960603" dz="-567793"/>
                    <am3d:scale>
                      <am3d:sx n="1000000" d="1000000"/>
                      <am3d:sy n="1000000" d="1000000"/>
                      <am3d:sz n="1000000" d="1000000"/>
                    </am3d:scale>
                    <am3d:rot ax="2232745" ay="2671339" az="1682042"/>
                    <am3d:postTrans dx="0" dy="0" dz="0"/>
                  </am3d:trans>
                  <am3d:raster rName="Office3DRenderer" rVer="16.0.8326">
                    <am3d:blip r:embed="rId6"/>
                  </am3d:raster>
                  <am3d:objViewport viewportSz="2305698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0" name="3D Model 9" descr="Igloo">
                <a:extLst>
                  <a:ext uri="{FF2B5EF4-FFF2-40B4-BE49-F238E27FC236}">
                    <a16:creationId xmlns:a16="http://schemas.microsoft.com/office/drawing/2014/main" id="{40BDCC0E-8FFC-4FB1-A5B6-FC11CE641CD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49304" y="1383116"/>
                <a:ext cx="1489690" cy="1622528"/>
              </a:xfrm>
              <a:prstGeom prst="rect">
                <a:avLst/>
              </a:prstGeom>
            </p:spPr>
          </p:pic>
        </mc:Fallback>
      </mc:AlternateContent>
      <p:sp>
        <p:nvSpPr>
          <p:cNvPr id="13" name="TextBox 12">
            <a:extLst>
              <a:ext uri="{FF2B5EF4-FFF2-40B4-BE49-F238E27FC236}">
                <a16:creationId xmlns:a16="http://schemas.microsoft.com/office/drawing/2014/main" id="{2A66D05F-CF2D-41D2-9053-3F2AD5D04EA7}"/>
              </a:ext>
            </a:extLst>
          </p:cNvPr>
          <p:cNvSpPr txBox="1"/>
          <p:nvPr/>
        </p:nvSpPr>
        <p:spPr>
          <a:xfrm>
            <a:off x="4404360" y="3635274"/>
            <a:ext cx="4267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CA" dirty="0"/>
              <a:t>When blood cells hemolyze they can’t carry oxygen to tissues</a:t>
            </a: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6" name="Content Placeholder 5" descr="Fire">
                <a:extLst>
                  <a:ext uri="{FF2B5EF4-FFF2-40B4-BE49-F238E27FC236}">
                    <a16:creationId xmlns:a16="http://schemas.microsoft.com/office/drawing/2014/main" id="{340D135D-E1B7-4D5E-8E2C-43CBFE1D5777}"/>
                  </a:ext>
                </a:extLst>
              </p:cNvPr>
              <p:cNvGraphicFramePr>
                <a:graphicFrameLocks noGrp="1" noChangeAspect="1"/>
              </p:cNvGraphicFramePr>
              <p:nvPr>
                <p:ph sz="half" idx="2"/>
                <p:extLst>
                  <p:ext uri="{D42A27DB-BD31-4B8C-83A1-F6EECF244321}">
                    <p14:modId xmlns:p14="http://schemas.microsoft.com/office/powerpoint/2010/main" val="69709802"/>
                  </p:ext>
                </p:extLst>
              </p:nvPr>
            </p:nvGraphicFramePr>
            <p:xfrm>
              <a:off x="628546" y="1535881"/>
              <a:ext cx="863068" cy="1483600"/>
            </p:xfrm>
            <a:graphic>
              <a:graphicData uri="http://schemas.microsoft.com/office/drawing/2017/model3d">
                <am3d:model3d r:embed="rId7">
                  <am3d:spPr>
                    <a:xfrm>
                      <a:off x="0" y="0"/>
                      <a:ext cx="863068" cy="1483600"/>
                    </a:xfrm>
                    <a:prstGeom prst="rect">
                      <a:avLst/>
                    </a:prstGeom>
                  </am3d:spPr>
                  <am3d:camera>
                    <am3d:pos x="0" y="0" z="54928018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4887218" d="1000000"/>
                    <am3d:preTrans dx="0" dy="-18000000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-1133521" ay="2056400" az="-654462"/>
                    <am3d:postTrans dx="0" dy="0" dz="0"/>
                  </am3d:trans>
                  <am3d:raster rName="Office3DRenderer" rVer="16.0.8326">
                    <am3d:blip r:embed="rId8"/>
                  </am3d:raster>
                  <am3d:objViewport viewportSz="1716652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6" name="Content Placeholder 5" descr="Fire">
                <a:extLst>
                  <a:ext uri="{FF2B5EF4-FFF2-40B4-BE49-F238E27FC236}">
                    <a16:creationId xmlns:a16="http://schemas.microsoft.com/office/drawing/2014/main" id="{340D135D-E1B7-4D5E-8E2C-43CBFE1D577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28546" y="1535881"/>
                <a:ext cx="863068" cy="14836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41607977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>
            <a:extLst>
              <a:ext uri="{FF2B5EF4-FFF2-40B4-BE49-F238E27FC236}">
                <a16:creationId xmlns:a16="http://schemas.microsoft.com/office/drawing/2014/main" id="{A3201445-CEA4-402B-8860-F2923199EF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2800" dirty="0">
                <a:latin typeface="Tahoma"/>
                <a:ea typeface="Tahoma"/>
                <a:cs typeface="Tahoma"/>
              </a:rPr>
              <a:t>How to Handle Blood Safely</a:t>
            </a:r>
          </a:p>
        </p:txBody>
      </p:sp>
      <p:sp>
        <p:nvSpPr>
          <p:cNvPr id="16387" name="Rectangle 3">
            <a:extLst>
              <a:ext uri="{FF2B5EF4-FFF2-40B4-BE49-F238E27FC236}">
                <a16:creationId xmlns:a16="http://schemas.microsoft.com/office/drawing/2014/main" id="{1882FB0E-D422-425B-AF3A-FD0B5B63F7C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  <a:defRPr/>
            </a:pPr>
            <a:r>
              <a:rPr lang="en-US" sz="2400" b="1" dirty="0">
                <a:latin typeface="Tahoma"/>
                <a:ea typeface="Tahoma"/>
                <a:cs typeface="Tahoma"/>
              </a:rPr>
              <a:t>Use good hand hygiene after handling any blood product:</a:t>
            </a:r>
            <a:endParaRPr lang="en-CA" sz="2400" dirty="0">
              <a:ea typeface="+mn-lt"/>
              <a:cs typeface="+mn-lt"/>
            </a:endParaRPr>
          </a:p>
          <a:p>
            <a:pPr marL="0" indent="0">
              <a:buNone/>
              <a:defRPr/>
            </a:pPr>
            <a:endParaRPr lang="en-CA" altLang="en-US" sz="2400" dirty="0">
              <a:cs typeface="Calibri"/>
            </a:endParaRPr>
          </a:p>
          <a:p>
            <a:pPr marL="0" indent="0">
              <a:buNone/>
              <a:defRPr/>
            </a:pPr>
            <a:r>
              <a:rPr lang="en-CA" altLang="en-US" sz="2400" dirty="0"/>
              <a:t> And before:</a:t>
            </a:r>
            <a:endParaRPr lang="en-CA" dirty="0"/>
          </a:p>
          <a:p>
            <a:pPr>
              <a:buFont typeface="Arial" charset="0"/>
              <a:buChar char="•"/>
              <a:defRPr/>
            </a:pPr>
            <a:r>
              <a:rPr lang="en-CA" altLang="en-US" sz="2400" dirty="0"/>
              <a:t>Proceeding to your next duty</a:t>
            </a:r>
            <a:endParaRPr lang="en-US" altLang="en-US" sz="2400" dirty="0"/>
          </a:p>
          <a:p>
            <a:pPr>
              <a:buFont typeface="Arial" charset="0"/>
              <a:buChar char="•"/>
              <a:defRPr/>
            </a:pPr>
            <a:r>
              <a:rPr lang="en-US" altLang="en-US" sz="2400" dirty="0"/>
              <a:t>Eating</a:t>
            </a:r>
          </a:p>
          <a:p>
            <a:pPr>
              <a:buFont typeface="Arial" charset="0"/>
              <a:buChar char="•"/>
              <a:defRPr/>
            </a:pPr>
            <a:r>
              <a:rPr lang="en-US" altLang="en-US" sz="2400" dirty="0"/>
              <a:t>Drinking</a:t>
            </a:r>
          </a:p>
          <a:p>
            <a:pPr>
              <a:buFont typeface="Arial" charset="0"/>
              <a:buChar char="•"/>
              <a:defRPr/>
            </a:pPr>
            <a:r>
              <a:rPr lang="en-US" altLang="en-US" sz="2400" dirty="0"/>
              <a:t>Smoking</a:t>
            </a:r>
          </a:p>
          <a:p>
            <a:pPr>
              <a:buFont typeface="Arial" charset="0"/>
              <a:buChar char="•"/>
              <a:defRPr/>
            </a:pPr>
            <a:r>
              <a:rPr lang="en-US" altLang="en-US" sz="2400" dirty="0"/>
              <a:t>Applying cosmetics</a:t>
            </a:r>
            <a:endParaRPr lang="en-CA" altLang="en-US" sz="2400" dirty="0"/>
          </a:p>
          <a:p>
            <a:pPr>
              <a:buFont typeface="Arial" charset="0"/>
              <a:buNone/>
              <a:defRPr/>
            </a:pPr>
            <a:endParaRPr lang="en-CA" altLang="en-US" sz="2400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>
            <a:extLst>
              <a:ext uri="{FF2B5EF4-FFF2-40B4-BE49-F238E27FC236}">
                <a16:creationId xmlns:a16="http://schemas.microsoft.com/office/drawing/2014/main" id="{C0C5CAE0-6013-456B-9DA5-09FAA88B60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2800"/>
              <a:t>If at any time you notice that a blood product is leaking:</a:t>
            </a:r>
            <a:endParaRPr lang="en-CA" altLang="en-US" sz="2800"/>
          </a:p>
        </p:txBody>
      </p:sp>
      <p:sp>
        <p:nvSpPr>
          <p:cNvPr id="17411" name="Rectangle 3">
            <a:extLst>
              <a:ext uri="{FF2B5EF4-FFF2-40B4-BE49-F238E27FC236}">
                <a16:creationId xmlns:a16="http://schemas.microsoft.com/office/drawing/2014/main" id="{ACCC5153-8317-4439-891E-228C329C75B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en-US" altLang="en-US" sz="2400" dirty="0"/>
              <a:t>Place the product in a biohazard bag</a:t>
            </a:r>
            <a:br>
              <a:rPr lang="en-US" altLang="en-US" sz="2400" dirty="0"/>
            </a:br>
            <a:endParaRPr lang="en-US" altLang="en-US" sz="2400" dirty="0"/>
          </a:p>
          <a:p>
            <a:pPr>
              <a:lnSpc>
                <a:spcPct val="80000"/>
              </a:lnSpc>
            </a:pPr>
            <a:r>
              <a:rPr lang="en-US" altLang="en-US" sz="2400" dirty="0"/>
              <a:t>Transport the blood product back to the laboratory if this can be done safely</a:t>
            </a:r>
            <a:br>
              <a:rPr lang="en-US" altLang="en-US" sz="2400" dirty="0"/>
            </a:br>
            <a:endParaRPr lang="en-US" altLang="en-US" sz="2400" dirty="0"/>
          </a:p>
          <a:p>
            <a:pPr>
              <a:lnSpc>
                <a:spcPct val="80000"/>
              </a:lnSpc>
            </a:pPr>
            <a:r>
              <a:rPr lang="en-US" altLang="en-US" sz="2400" dirty="0"/>
              <a:t>Wash your hands thoroughly, remove any contaminated clothes (obtain a set of hospital scrubs to wear)</a:t>
            </a:r>
            <a:br>
              <a:rPr lang="en-US" altLang="en-US" sz="2400" dirty="0"/>
            </a:br>
            <a:endParaRPr lang="en-US" altLang="en-US" sz="2400" dirty="0"/>
          </a:p>
          <a:p>
            <a:pPr>
              <a:lnSpc>
                <a:spcPct val="80000"/>
              </a:lnSpc>
            </a:pPr>
            <a:r>
              <a:rPr lang="en-US" altLang="en-US" sz="2400" dirty="0"/>
              <a:t>Notify the TM lab for further directions –blood must </a:t>
            </a:r>
            <a:r>
              <a:rPr lang="en-US" altLang="en-US" sz="2400" u="sng" dirty="0"/>
              <a:t>always</a:t>
            </a:r>
            <a:r>
              <a:rPr lang="en-US" altLang="en-US" sz="2400" dirty="0"/>
              <a:t> be accounted for</a:t>
            </a:r>
            <a:br>
              <a:rPr lang="en-US" altLang="en-US" sz="2400" dirty="0"/>
            </a:br>
            <a:endParaRPr lang="en-US" altLang="en-US" sz="2400" dirty="0"/>
          </a:p>
          <a:p>
            <a:pPr>
              <a:lnSpc>
                <a:spcPct val="80000"/>
              </a:lnSpc>
            </a:pPr>
            <a:r>
              <a:rPr lang="en-US" altLang="en-US" sz="2400" dirty="0"/>
              <a:t>Complete an incident report as per facility policy</a:t>
            </a:r>
            <a:endParaRPr lang="en-US" altLang="en-US" sz="2400" dirty="0">
              <a:cs typeface="Calibri"/>
            </a:endParaRPr>
          </a:p>
          <a:p>
            <a:pPr>
              <a:lnSpc>
                <a:spcPct val="80000"/>
              </a:lnSpc>
              <a:buFont typeface="Arial" panose="020B0604020202020204" pitchFamily="34" charset="0"/>
              <a:buNone/>
            </a:pPr>
            <a:endParaRPr lang="en-CA" altLang="en-US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>
            <a:extLst>
              <a:ext uri="{FF2B5EF4-FFF2-40B4-BE49-F238E27FC236}">
                <a16:creationId xmlns:a16="http://schemas.microsoft.com/office/drawing/2014/main" id="{618E80EB-A8AE-487C-A257-226EF57710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3" y="620713"/>
            <a:ext cx="8080375" cy="1143000"/>
          </a:xfrm>
        </p:spPr>
        <p:txBody>
          <a:bodyPr/>
          <a:lstStyle/>
          <a:p>
            <a:r>
              <a:rPr lang="en-US" altLang="en-US" sz="2800"/>
              <a:t>If you are asked to return a blood product to the laboratory:</a:t>
            </a:r>
            <a:endParaRPr lang="en-CA" altLang="en-US" sz="2800"/>
          </a:p>
        </p:txBody>
      </p:sp>
      <p:sp>
        <p:nvSpPr>
          <p:cNvPr id="35843" name="Rectangle 3">
            <a:extLst>
              <a:ext uri="{FF2B5EF4-FFF2-40B4-BE49-F238E27FC236}">
                <a16:creationId xmlns:a16="http://schemas.microsoft.com/office/drawing/2014/main" id="{35898784-3D81-4DE9-9AAB-E31FEE5EC5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2400" y="1828800"/>
            <a:ext cx="7772400" cy="3048000"/>
          </a:xfrm>
        </p:spPr>
        <p:txBody>
          <a:bodyPr/>
          <a:lstStyle/>
          <a:p>
            <a:pPr marL="533400" indent="-177800">
              <a:lnSpc>
                <a:spcPct val="80000"/>
              </a:lnSpc>
              <a:buFont typeface="Arial" charset="0"/>
              <a:buChar char="•"/>
              <a:defRPr/>
            </a:pPr>
            <a:r>
              <a:rPr lang="en-US" altLang="en-US" sz="2400" dirty="0"/>
              <a:t>Take the blood product directly to the laboratory as quickly as possible</a:t>
            </a:r>
            <a:br>
              <a:rPr lang="en-US" altLang="en-US" sz="2400" dirty="0"/>
            </a:br>
            <a:endParaRPr lang="en-US" altLang="en-US" sz="2400" dirty="0"/>
          </a:p>
          <a:p>
            <a:pPr marL="533400" indent="-177800">
              <a:lnSpc>
                <a:spcPct val="80000"/>
              </a:lnSpc>
              <a:buFont typeface="Arial" charset="0"/>
              <a:buChar char="•"/>
              <a:defRPr/>
            </a:pPr>
            <a:r>
              <a:rPr lang="en-CA" altLang="en-US" sz="2400" dirty="0"/>
              <a:t>The product may be reissued for another patient if returned back into the lab within 60 minutes of issue and it remains at an acceptable temperature</a:t>
            </a:r>
            <a:endParaRPr lang="en-CA" altLang="en-US" sz="2400" dirty="0">
              <a:cs typeface="Calibri"/>
            </a:endParaRPr>
          </a:p>
          <a:p>
            <a:pPr marL="533400" indent="-177800">
              <a:lnSpc>
                <a:spcPct val="80000"/>
              </a:lnSpc>
              <a:buFont typeface="Arial" charset="0"/>
              <a:buChar char="•"/>
              <a:defRPr/>
            </a:pPr>
            <a:endParaRPr lang="en-US" altLang="en-US" sz="2400" dirty="0"/>
          </a:p>
          <a:p>
            <a:pPr marL="533400" indent="-177800">
              <a:buFont typeface="Arial" charset="0"/>
              <a:buChar char="•"/>
              <a:defRPr/>
            </a:pPr>
            <a:r>
              <a:rPr lang="en-US" altLang="en-US" sz="2400" dirty="0"/>
              <a:t>Hand the product over to a member of the lab staff i.e. ensure someone is aware you have returned the blood</a:t>
            </a:r>
          </a:p>
          <a:p>
            <a:pPr marL="533400" indent="-177800">
              <a:lnSpc>
                <a:spcPct val="80000"/>
              </a:lnSpc>
              <a:buFont typeface="Arial" charset="0"/>
              <a:buNone/>
              <a:defRPr/>
            </a:pPr>
            <a:r>
              <a:rPr lang="en-CA" altLang="en-US" sz="2400" dirty="0"/>
              <a:t>	</a:t>
            </a:r>
          </a:p>
          <a:p>
            <a:pPr marL="360045" indent="-7620">
              <a:lnSpc>
                <a:spcPct val="80000"/>
              </a:lnSpc>
              <a:buFont typeface="Arial" charset="0"/>
              <a:buNone/>
              <a:defRPr/>
            </a:pPr>
            <a:endParaRPr lang="en-CA" altLang="en-US" sz="2400" dirty="0"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4C0A443-E133-4BD1-861A-ABC01253DE72}"/>
              </a:ext>
            </a:extLst>
          </p:cNvPr>
          <p:cNvSpPr txBox="1"/>
          <p:nvPr/>
        </p:nvSpPr>
        <p:spPr>
          <a:xfrm>
            <a:off x="533400" y="5181600"/>
            <a:ext cx="5943600" cy="1200150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txBody>
          <a:bodyPr>
            <a:spAutoFit/>
          </a:bodyPr>
          <a:lstStyle/>
          <a:p>
            <a:pPr marL="263525">
              <a:defRPr/>
            </a:pPr>
            <a:r>
              <a:rPr lang="en-CA" altLang="en-US" sz="2400" dirty="0">
                <a:latin typeface="+mn-lt"/>
              </a:rPr>
              <a:t>There are time and temperature limits for blood products to be out of the special refrigerators in the lab</a:t>
            </a:r>
            <a:endParaRPr lang="en-US" altLang="en-US" sz="2400" dirty="0">
              <a:latin typeface="+mn-lt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>
            <a:extLst>
              <a:ext uri="{FF2B5EF4-FFF2-40B4-BE49-F238E27FC236}">
                <a16:creationId xmlns:a16="http://schemas.microsoft.com/office/drawing/2014/main" id="{905E0574-A210-4C15-A19C-C7E8DF6346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8400" y="274638"/>
            <a:ext cx="6477000" cy="1143000"/>
          </a:xfrm>
        </p:spPr>
        <p:txBody>
          <a:bodyPr/>
          <a:lstStyle/>
          <a:p>
            <a:pPr algn="ctr" eaLnBrk="1" hangingPunct="1"/>
            <a:r>
              <a:rPr lang="en-US" altLang="en-US"/>
              <a:t>OBJECTIVES</a:t>
            </a:r>
          </a:p>
        </p:txBody>
      </p:sp>
      <p:sp>
        <p:nvSpPr>
          <p:cNvPr id="4099" name="Content Placeholder 2">
            <a:extLst>
              <a:ext uri="{FF2B5EF4-FFF2-40B4-BE49-F238E27FC236}">
                <a16:creationId xmlns:a16="http://schemas.microsoft.com/office/drawing/2014/main" id="{63105736-F8FE-4578-B63C-2BC947EAA2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38400" y="1600200"/>
            <a:ext cx="6477000" cy="4800600"/>
          </a:xfrm>
        </p:spPr>
        <p:txBody>
          <a:bodyPr/>
          <a:lstStyle/>
          <a:p>
            <a:pPr marL="381000" indent="-381000">
              <a:buFont typeface="Wingdings" panose="05000000000000000000" pitchFamily="2" charset="2"/>
              <a:buAutoNum type="arabicPeriod"/>
            </a:pPr>
            <a:r>
              <a:rPr lang="en-CA" altLang="en-US"/>
              <a:t>Who is permitted to transport blood at your facility</a:t>
            </a:r>
          </a:p>
          <a:p>
            <a:pPr marL="381000" indent="-381000">
              <a:buFont typeface="Wingdings" panose="05000000000000000000" pitchFamily="2" charset="2"/>
              <a:buAutoNum type="arabicPeriod"/>
            </a:pPr>
            <a:r>
              <a:rPr lang="en-CA" altLang="en-US"/>
              <a:t>What you need with you when you retrieve blood products</a:t>
            </a:r>
          </a:p>
          <a:p>
            <a:pPr marL="381000" indent="-381000">
              <a:buFont typeface="Wingdings" panose="05000000000000000000" pitchFamily="2" charset="2"/>
              <a:buAutoNum type="arabicPeriod"/>
            </a:pPr>
            <a:r>
              <a:rPr lang="en-CA" altLang="en-US"/>
              <a:t>Your responsibilities when signing for a blood product</a:t>
            </a:r>
          </a:p>
          <a:p>
            <a:pPr marL="381000" indent="-381000">
              <a:buFont typeface="Wingdings" panose="05000000000000000000" pitchFamily="2" charset="2"/>
              <a:buAutoNum type="arabicPeriod"/>
            </a:pPr>
            <a:r>
              <a:rPr lang="en-CA" altLang="en-US"/>
              <a:t>How long blood may be in transit</a:t>
            </a:r>
          </a:p>
          <a:p>
            <a:pPr marL="381000" indent="-381000">
              <a:buFont typeface="Wingdings" panose="05000000000000000000" pitchFamily="2" charset="2"/>
              <a:buAutoNum type="arabicPeriod"/>
            </a:pPr>
            <a:r>
              <a:rPr lang="en-CA" altLang="en-US"/>
              <a:t>How to handle blood safely</a:t>
            </a:r>
            <a:endParaRPr lang="en-US" altLang="en-US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>
            <a:extLst>
              <a:ext uri="{FF2B5EF4-FFF2-40B4-BE49-F238E27FC236}">
                <a16:creationId xmlns:a16="http://schemas.microsoft.com/office/drawing/2014/main" id="{F0CD4F35-D0D9-4490-B0BC-E4E7E2D0C0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2800"/>
              <a:t>Any questions or suggestions</a:t>
            </a:r>
            <a:endParaRPr lang="en-CA" altLang="en-US" sz="2800"/>
          </a:p>
        </p:txBody>
      </p:sp>
      <p:sp>
        <p:nvSpPr>
          <p:cNvPr id="19459" name="Rectangle 3">
            <a:extLst>
              <a:ext uri="{FF2B5EF4-FFF2-40B4-BE49-F238E27FC236}">
                <a16:creationId xmlns:a16="http://schemas.microsoft.com/office/drawing/2014/main" id="{32C53F72-764E-4981-ABE0-2033BF8C0FE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sz="2800"/>
              <a:t>Contact the Laboratory/Transfusion Service</a:t>
            </a:r>
          </a:p>
          <a:p>
            <a:pPr>
              <a:buFont typeface="Arial" panose="020B0604020202020204" pitchFamily="34" charset="0"/>
              <a:buNone/>
            </a:pPr>
            <a:endParaRPr lang="en-CA" altLang="en-US" sz="2800"/>
          </a:p>
          <a:p>
            <a:pPr>
              <a:buFont typeface="Arial" panose="020B0604020202020204" pitchFamily="34" charset="0"/>
              <a:buNone/>
            </a:pPr>
            <a:r>
              <a:rPr lang="en-CA" altLang="en-US" sz="2800"/>
              <a:t>&lt;Enter contact information here&gt;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id="{6102772D-FE44-4C54-920D-7E79A5080D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2800"/>
              <a:t>Who needs this training?</a:t>
            </a:r>
            <a:endParaRPr lang="en-CA" altLang="en-US" sz="2800"/>
          </a:p>
        </p:txBody>
      </p:sp>
      <p:sp>
        <p:nvSpPr>
          <p:cNvPr id="5123" name="Rectangle 3">
            <a:extLst>
              <a:ext uri="{FF2B5EF4-FFF2-40B4-BE49-F238E27FC236}">
                <a16:creationId xmlns:a16="http://schemas.microsoft.com/office/drawing/2014/main" id="{78127DB6-8679-4E58-A386-6BE8E40EC1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1000" y="1173163"/>
            <a:ext cx="8229600" cy="1513116"/>
          </a:xfrm>
        </p:spPr>
        <p:txBody>
          <a:bodyPr/>
          <a:lstStyle/>
          <a:p>
            <a:pPr marL="0" indent="0">
              <a:buNone/>
            </a:pPr>
            <a:r>
              <a:rPr lang="en-CA" altLang="en-US" sz="2400" dirty="0"/>
              <a:t>The Institute for Quality Management in Healthcare (IQMH) requirements state that ALL staff who transport blood from the Transfusion Medicine (TM) Laboratory to a Nursing Unit have regular training.</a:t>
            </a:r>
            <a:br>
              <a:rPr lang="en-CA" altLang="en-US" sz="2400" dirty="0"/>
            </a:br>
            <a:endParaRPr lang="en-CA" altLang="en-US" sz="2400" dirty="0"/>
          </a:p>
          <a:p>
            <a:pPr marL="0" indent="0">
              <a:buFont typeface="Arial" panose="020B0604020202020204" pitchFamily="34" charset="0"/>
              <a:buNone/>
            </a:pPr>
            <a:br>
              <a:rPr lang="en-CA" altLang="en-US" sz="2400" dirty="0"/>
            </a:br>
            <a:endParaRPr lang="en-US" altLang="en-US" i="1" dirty="0"/>
          </a:p>
        </p:txBody>
      </p:sp>
      <p:sp>
        <p:nvSpPr>
          <p:cNvPr id="5124" name="TextBox 2">
            <a:extLst>
              <a:ext uri="{FF2B5EF4-FFF2-40B4-BE49-F238E27FC236}">
                <a16:creationId xmlns:a16="http://schemas.microsoft.com/office/drawing/2014/main" id="{C30D8D03-3A7F-4D77-A185-46E74F0737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4953000"/>
            <a:ext cx="6096000" cy="1230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 anchor="t">
            <a:spAutoFit/>
          </a:bodyPr>
          <a:lstStyle>
            <a:lvl1pPr marL="1798638" indent="-1798638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1798320" indent="-1798320" eaLnBrk="1" hangingPunct="1">
              <a:spcBef>
                <a:spcPct val="0"/>
              </a:spcBef>
              <a:buNone/>
            </a:pPr>
            <a:r>
              <a:rPr lang="en-CA" altLang="en-US" sz="1400" i="1" dirty="0">
                <a:solidFill>
                  <a:schemeClr val="tx2"/>
                </a:solidFill>
                <a:latin typeface="Calibri"/>
                <a:cs typeface="Calibri"/>
              </a:rPr>
              <a:t>Reference: </a:t>
            </a:r>
            <a:endParaRPr lang="en-US"/>
          </a:p>
          <a:p>
            <a:pPr marL="1798320" indent="-1798320" eaLnBrk="1" hangingPunct="1">
              <a:spcBef>
                <a:spcPct val="0"/>
              </a:spcBef>
              <a:buNone/>
            </a:pPr>
            <a:r>
              <a:rPr lang="en-CA" altLang="en-US" sz="1400" i="1" dirty="0">
                <a:solidFill>
                  <a:schemeClr val="tx2"/>
                </a:solidFill>
                <a:latin typeface="Calibri"/>
                <a:cs typeface="Calibri"/>
              </a:rPr>
              <a:t>Canadian Society for Transfusion Medicine Standards for Hospital Transfusion Services, Version 4, Ottawa, ON: Canadian Society for Transfusion Medicine, April </a:t>
            </a:r>
            <a:r>
              <a:rPr lang="en-CA" altLang="en-US" sz="1400" dirty="0">
                <a:solidFill>
                  <a:schemeClr val="tx2"/>
                </a:solidFill>
                <a:latin typeface="Calibri"/>
                <a:cs typeface="Calibri"/>
              </a:rPr>
              <a:t>2</a:t>
            </a:r>
            <a:r>
              <a:rPr lang="en-CA" altLang="en-US" sz="1400" i="1" dirty="0">
                <a:solidFill>
                  <a:schemeClr val="tx2"/>
                </a:solidFill>
                <a:latin typeface="Calibri"/>
                <a:cs typeface="Calibri"/>
              </a:rPr>
              <a:t>017:5.7.1.2</a:t>
            </a:r>
          </a:p>
          <a:p>
            <a:pPr marL="1798320" indent="-1798320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9AE6ED1-A3C0-4DC6-81D6-B586FF2D6B2F}"/>
              </a:ext>
            </a:extLst>
          </p:cNvPr>
          <p:cNvSpPr txBox="1"/>
          <p:nvPr/>
        </p:nvSpPr>
        <p:spPr>
          <a:xfrm>
            <a:off x="463627" y="2969964"/>
            <a:ext cx="8382000" cy="12001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i="1" dirty="0">
                <a:latin typeface="+mn-lt"/>
              </a:rPr>
              <a:t>Policies, processes and procedures shall be established for: a. training of personnel involved in the packing and transportation of blood components and blood products b. documentation of training c. internal assessment to ensure compliance with established procedures 9.5.1</a:t>
            </a:r>
            <a:endParaRPr lang="en-US" dirty="0">
              <a:latin typeface="+mn-lt"/>
            </a:endParaRPr>
          </a:p>
        </p:txBody>
      </p:sp>
    </p:spTree>
  </p:cSld>
  <p:clrMapOvr>
    <a:masterClrMapping/>
  </p:clrMapOvr>
  <p:transition>
    <p:checker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>
            <a:extLst>
              <a:ext uri="{FF2B5EF4-FFF2-40B4-BE49-F238E27FC236}">
                <a16:creationId xmlns:a16="http://schemas.microsoft.com/office/drawing/2014/main" id="{275AFE82-8299-4D53-8403-B672C28703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altLang="en-US" sz="3200" u="sng"/>
              <a:t>Staff permitted to transport blood products are:</a:t>
            </a:r>
          </a:p>
        </p:txBody>
      </p:sp>
      <p:sp>
        <p:nvSpPr>
          <p:cNvPr id="6147" name="Rectangle 3">
            <a:extLst>
              <a:ext uri="{FF2B5EF4-FFF2-40B4-BE49-F238E27FC236}">
                <a16:creationId xmlns:a16="http://schemas.microsoft.com/office/drawing/2014/main" id="{29307C90-E1B8-40CD-A937-6F535E11D9E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altLang="en-US" sz="2400" dirty="0"/>
              <a:t>Ward clerks</a:t>
            </a:r>
          </a:p>
          <a:p>
            <a:r>
              <a:rPr lang="en-CA" altLang="en-US" sz="2400" dirty="0"/>
              <a:t>Porters</a:t>
            </a:r>
          </a:p>
          <a:p>
            <a:r>
              <a:rPr lang="en-CA" altLang="en-US" sz="2400" dirty="0"/>
              <a:t>Registered Practical Nurses (RPN)</a:t>
            </a:r>
          </a:p>
          <a:p>
            <a:r>
              <a:rPr lang="en-CA" altLang="en-US" sz="2400" dirty="0"/>
              <a:t>Registered Nurses (RN)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CA" altLang="en-US" sz="2400" i="1" dirty="0">
                <a:solidFill>
                  <a:schemeClr val="bg2"/>
                </a:solidFill>
              </a:rPr>
              <a:t>&lt;Add any others who may be permitted or designated as not being permitted at your facility&gt;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CA" altLang="en-US" sz="2400" i="1" dirty="0">
                <a:solidFill>
                  <a:schemeClr val="bg2"/>
                </a:solidFill>
                <a:cs typeface="Calibri"/>
              </a:rPr>
              <a:t>This would include volunteers, students, agency as per facility policy</a:t>
            </a:r>
          </a:p>
          <a:p>
            <a:pPr>
              <a:buNone/>
            </a:pPr>
            <a:endParaRPr lang="en-CA" altLang="en-US" sz="2400" i="1" dirty="0">
              <a:solidFill>
                <a:schemeClr val="bg2"/>
              </a:solidFill>
              <a:cs typeface="Calibri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>
            <a:extLst>
              <a:ext uri="{FF2B5EF4-FFF2-40B4-BE49-F238E27FC236}">
                <a16:creationId xmlns:a16="http://schemas.microsoft.com/office/drawing/2014/main" id="{4B9249DC-4690-4549-A1BF-DB791C8469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altLang="en-US"/>
              <a:t>Blood Products:</a:t>
            </a:r>
          </a:p>
        </p:txBody>
      </p:sp>
      <p:sp>
        <p:nvSpPr>
          <p:cNvPr id="7171" name="Rectangle 3">
            <a:extLst>
              <a:ext uri="{FF2B5EF4-FFF2-40B4-BE49-F238E27FC236}">
                <a16:creationId xmlns:a16="http://schemas.microsoft.com/office/drawing/2014/main" id="{34E3E386-D0FA-4D4D-8F28-C866454680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5486400" cy="1077913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CA" altLang="en-US" sz="2400" dirty="0"/>
              <a:t>Any item supplied by the TM Lab</a:t>
            </a:r>
          </a:p>
        </p:txBody>
      </p:sp>
      <p:pic>
        <p:nvPicPr>
          <p:cNvPr id="7172" name="Picture 4" descr="red-cell-concentrate">
            <a:extLst>
              <a:ext uri="{FF2B5EF4-FFF2-40B4-BE49-F238E27FC236}">
                <a16:creationId xmlns:a16="http://schemas.microsoft.com/office/drawing/2014/main" id="{C5A3443F-046A-4738-A34A-708428F34A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838200"/>
            <a:ext cx="2752725" cy="367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1" name="Text Box 5">
            <a:extLst>
              <a:ext uri="{FF2B5EF4-FFF2-40B4-BE49-F238E27FC236}">
                <a16:creationId xmlns:a16="http://schemas.microsoft.com/office/drawing/2014/main" id="{6BD22215-1AFC-459E-908D-02444AB5B6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2798763"/>
            <a:ext cx="5105400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40" tIns="45720" rIns="91440" bIns="45720" anchor="t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CA" altLang="en-US" sz="24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Red Blood Cells</a:t>
            </a:r>
          </a:p>
          <a:p>
            <a:pPr>
              <a:spcBef>
                <a:spcPct val="50000"/>
              </a:spcBef>
              <a:defRPr/>
            </a:pPr>
            <a:r>
              <a:rPr lang="en-CA" altLang="en-US" sz="2400" dirty="0">
                <a:latin typeface="+mn-lt"/>
              </a:rPr>
              <a:t>If it is not being transfused, it cannot be out of the TM Lab refrigerator for more than 60 minutes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>
            <a:extLst>
              <a:ext uri="{FF2B5EF4-FFF2-40B4-BE49-F238E27FC236}">
                <a16:creationId xmlns:a16="http://schemas.microsoft.com/office/drawing/2014/main" id="{10598498-1516-41A1-B05C-BCE33D742C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altLang="en-US"/>
              <a:t>Blood Products:</a:t>
            </a:r>
          </a:p>
        </p:txBody>
      </p:sp>
      <p:sp>
        <p:nvSpPr>
          <p:cNvPr id="8195" name="Rectangle 3">
            <a:extLst>
              <a:ext uri="{FF2B5EF4-FFF2-40B4-BE49-F238E27FC236}">
                <a16:creationId xmlns:a16="http://schemas.microsoft.com/office/drawing/2014/main" id="{7D1F31E4-BC5E-4BA0-9247-156DEC1269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5562600" cy="1077913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CA" altLang="en-US" sz="2400" dirty="0"/>
              <a:t>Any item supplied by the TM Lab</a:t>
            </a:r>
            <a:endParaRPr lang="en-CA" altLang="en-US" sz="2400" dirty="0">
              <a:cs typeface="Calibri"/>
            </a:endParaRPr>
          </a:p>
        </p:txBody>
      </p:sp>
      <p:sp>
        <p:nvSpPr>
          <p:cNvPr id="25604" name="Text Box 4">
            <a:extLst>
              <a:ext uri="{FF2B5EF4-FFF2-40B4-BE49-F238E27FC236}">
                <a16:creationId xmlns:a16="http://schemas.microsoft.com/office/drawing/2014/main" id="{4D4A5FC9-F09F-4170-A27B-0AEEE069EC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2438400"/>
            <a:ext cx="5029200" cy="1384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CA" altLang="en-US" sz="24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Platelets </a:t>
            </a:r>
          </a:p>
          <a:p>
            <a:pPr>
              <a:spcBef>
                <a:spcPct val="50000"/>
              </a:spcBef>
              <a:defRPr/>
            </a:pPr>
            <a:r>
              <a:rPr lang="en-CA" altLang="en-US" sz="2400" dirty="0">
                <a:latin typeface="+mn-lt"/>
              </a:rPr>
              <a:t>Must stay at room temperature at all times</a:t>
            </a:r>
          </a:p>
        </p:txBody>
      </p:sp>
      <p:pic>
        <p:nvPicPr>
          <p:cNvPr id="8197" name="Picture 5" descr="platelets">
            <a:extLst>
              <a:ext uri="{FF2B5EF4-FFF2-40B4-BE49-F238E27FC236}">
                <a16:creationId xmlns:a16="http://schemas.microsoft.com/office/drawing/2014/main" id="{31A2AD3C-D88B-427C-8CE1-19C0D27D8B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381000"/>
            <a:ext cx="28575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>
            <a:extLst>
              <a:ext uri="{FF2B5EF4-FFF2-40B4-BE49-F238E27FC236}">
                <a16:creationId xmlns:a16="http://schemas.microsoft.com/office/drawing/2014/main" id="{15136CC9-AEDA-4E50-A81E-FC367BF46E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altLang="en-US"/>
              <a:t>Blood Products:</a:t>
            </a:r>
          </a:p>
        </p:txBody>
      </p:sp>
      <p:sp>
        <p:nvSpPr>
          <p:cNvPr id="9219" name="Rectangle 3">
            <a:extLst>
              <a:ext uri="{FF2B5EF4-FFF2-40B4-BE49-F238E27FC236}">
                <a16:creationId xmlns:a16="http://schemas.microsoft.com/office/drawing/2014/main" id="{D42CE349-856E-4AB3-9990-35B7E68FB5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1077913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CA" altLang="en-US"/>
              <a:t>Any item supplied by the Transfusion Services</a:t>
            </a:r>
          </a:p>
        </p:txBody>
      </p:sp>
      <p:pic>
        <p:nvPicPr>
          <p:cNvPr id="9220" name="Picture 4" descr="frozen-plasma">
            <a:extLst>
              <a:ext uri="{FF2B5EF4-FFF2-40B4-BE49-F238E27FC236}">
                <a16:creationId xmlns:a16="http://schemas.microsoft.com/office/drawing/2014/main" id="{7CB6EE97-C3C9-41D7-9021-0B243377A2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133600"/>
            <a:ext cx="2701925" cy="270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5" descr="file_4">
            <a:extLst>
              <a:ext uri="{FF2B5EF4-FFF2-40B4-BE49-F238E27FC236}">
                <a16:creationId xmlns:a16="http://schemas.microsoft.com/office/drawing/2014/main" id="{6E32367F-0E54-487D-AAE7-B0428FAEC3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133600"/>
            <a:ext cx="2524125" cy="2524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Picture 6" descr="84024b">
            <a:extLst>
              <a:ext uri="{FF2B5EF4-FFF2-40B4-BE49-F238E27FC236}">
                <a16:creationId xmlns:a16="http://schemas.microsoft.com/office/drawing/2014/main" id="{EA273FCE-02D1-426F-B278-1C19CE26E2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2209800"/>
            <a:ext cx="2016125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74F3CCC-1438-43DF-A574-B77EDC740F4D}"/>
              </a:ext>
            </a:extLst>
          </p:cNvPr>
          <p:cNvSpPr txBox="1"/>
          <p:nvPr/>
        </p:nvSpPr>
        <p:spPr>
          <a:xfrm>
            <a:off x="1194986" y="5422708"/>
            <a:ext cx="4175392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latin typeface="Arial"/>
                <a:cs typeface="Arial"/>
              </a:rPr>
              <a:t>Other Blood Products may include Plasma or Plasma Derived Products</a:t>
            </a:r>
            <a:endParaRPr lang="en-US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A89B86BE-65F6-49A0-AE91-C8B787BD1F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188" y="506413"/>
            <a:ext cx="8080375" cy="711200"/>
          </a:xfrm>
        </p:spPr>
        <p:txBody>
          <a:bodyPr/>
          <a:lstStyle/>
          <a:p>
            <a:pPr algn="ctr"/>
            <a:r>
              <a:rPr lang="en-US" altLang="en-US" sz="2800" u="sng"/>
              <a:t>Before coming to the laboratory:</a:t>
            </a:r>
            <a:endParaRPr lang="en-CA" altLang="en-US" sz="2800" u="sng"/>
          </a:p>
        </p:txBody>
      </p:sp>
      <p:sp>
        <p:nvSpPr>
          <p:cNvPr id="10243" name="Rectangle 3">
            <a:extLst>
              <a:ext uri="{FF2B5EF4-FFF2-40B4-BE49-F238E27FC236}">
                <a16:creationId xmlns:a16="http://schemas.microsoft.com/office/drawing/2014/main" id="{91485E88-D036-4D8B-ACEB-9E19A23427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5800" y="1447800"/>
            <a:ext cx="7772400" cy="4114800"/>
          </a:xfrm>
        </p:spPr>
        <p:txBody>
          <a:bodyPr/>
          <a:lstStyle/>
          <a:p>
            <a:r>
              <a:rPr lang="en-US" altLang="en-US" sz="2400"/>
              <a:t>You Must:</a:t>
            </a:r>
          </a:p>
          <a:p>
            <a:pPr lvl="1"/>
            <a:r>
              <a:rPr lang="en-US" altLang="en-US" sz="2400"/>
              <a:t>Obtain printed Patient ID, such as a patient label/requisition, that clearly shows the patient’s </a:t>
            </a:r>
            <a:r>
              <a:rPr lang="en-US" altLang="en-US" sz="2400" b="1" u="sng"/>
              <a:t>full name</a:t>
            </a:r>
            <a:r>
              <a:rPr lang="en-US" altLang="en-US" sz="2400"/>
              <a:t> and </a:t>
            </a:r>
            <a:r>
              <a:rPr lang="en-US" altLang="en-US" sz="2400" b="1" u="sng"/>
              <a:t>one other unique identifier</a:t>
            </a:r>
          </a:p>
          <a:p>
            <a:pPr lvl="1"/>
            <a:r>
              <a:rPr lang="en-US" altLang="en-US" sz="2400"/>
              <a:t>Ensure you are wearing your hospital ID badge</a:t>
            </a:r>
          </a:p>
          <a:p>
            <a:pPr lvl="1"/>
            <a:r>
              <a:rPr lang="en-US" altLang="en-US" sz="2400"/>
              <a:t>Ensure you know what blood product you are picking up</a:t>
            </a:r>
          </a:p>
          <a:p>
            <a:r>
              <a:rPr lang="en-US" altLang="en-US" sz="2400"/>
              <a:t>The TM lab will NOT issue product if any of the above are missing</a:t>
            </a:r>
            <a:endParaRPr lang="en-CA" altLang="en-US" sz="2400"/>
          </a:p>
        </p:txBody>
      </p:sp>
    </p:spTree>
  </p:cSld>
  <p:clrMapOvr>
    <a:masterClrMapping/>
  </p:clrMapOvr>
  <p:transition>
    <p:checker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>
            <a:extLst>
              <a:ext uri="{FF2B5EF4-FFF2-40B4-BE49-F238E27FC236}">
                <a16:creationId xmlns:a16="http://schemas.microsoft.com/office/drawing/2014/main" id="{4AD8AA9C-3462-47E9-AA03-63737D79DD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213" y="333375"/>
            <a:ext cx="8080375" cy="1143000"/>
          </a:xfrm>
        </p:spPr>
        <p:txBody>
          <a:bodyPr/>
          <a:lstStyle/>
          <a:p>
            <a:r>
              <a:rPr lang="en-US" altLang="en-US" sz="2800" u="sng"/>
              <a:t>On arrival at the laboratory:</a:t>
            </a:r>
            <a:endParaRPr lang="en-CA" altLang="en-US" sz="2800" u="sng"/>
          </a:p>
        </p:txBody>
      </p:sp>
      <p:sp>
        <p:nvSpPr>
          <p:cNvPr id="11267" name="Rectangle 3">
            <a:extLst>
              <a:ext uri="{FF2B5EF4-FFF2-40B4-BE49-F238E27FC236}">
                <a16:creationId xmlns:a16="http://schemas.microsoft.com/office/drawing/2014/main" id="{2BC064FF-87DA-488F-B313-7F09A49349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524000"/>
            <a:ext cx="7772400" cy="4114800"/>
          </a:xfrm>
        </p:spPr>
        <p:txBody>
          <a:bodyPr/>
          <a:lstStyle/>
          <a:p>
            <a:r>
              <a:rPr lang="en-US" altLang="en-US" sz="2400" dirty="0"/>
              <a:t>Present the patient ID </a:t>
            </a:r>
            <a:r>
              <a:rPr lang="en-US" altLang="en-US" sz="2400" i="1" dirty="0"/>
              <a:t>(label or requisition)</a:t>
            </a:r>
            <a:r>
              <a:rPr lang="en-US" altLang="en-US" sz="2400" dirty="0"/>
              <a:t> to the lab staff. </a:t>
            </a:r>
            <a:r>
              <a:rPr lang="en-CA" altLang="en-US" sz="2400" dirty="0"/>
              <a:t>Provide the lab staff with your ID</a:t>
            </a:r>
            <a:endParaRPr lang="en-US" altLang="en-US" sz="2400" dirty="0"/>
          </a:p>
          <a:p>
            <a:pPr lvl="2"/>
            <a:r>
              <a:rPr lang="en-US" altLang="en-US" sz="2400" dirty="0"/>
              <a:t>Providing the Patient ID will ensure that the correct product is issued and sent with you</a:t>
            </a:r>
            <a:br>
              <a:rPr lang="en-US" altLang="en-US" sz="2400" dirty="0"/>
            </a:br>
            <a:endParaRPr lang="en-US" altLang="en-US" sz="2400" dirty="0"/>
          </a:p>
          <a:p>
            <a:r>
              <a:rPr lang="en-CA" altLang="en-US" sz="2400" dirty="0"/>
              <a:t>If no laboratory staff are available, and you have the authority to do so, proceed to designated acceptable storage  equipment for blood products</a:t>
            </a:r>
            <a:endParaRPr lang="en-CA" altLang="en-US" sz="2400" dirty="0">
              <a:cs typeface="Calibri"/>
            </a:endParaRPr>
          </a:p>
        </p:txBody>
      </p:sp>
    </p:spTree>
  </p:cSld>
  <p:clrMapOvr>
    <a:masterClrMapping/>
  </p:clrMapOvr>
  <p:transition>
    <p:checker/>
  </p:transition>
</p:sld>
</file>

<file path=ppt/theme/theme1.xml><?xml version="1.0" encoding="utf-8"?>
<a:theme xmlns:a="http://schemas.openxmlformats.org/drawingml/2006/main" name="Office Theme">
  <a:themeElements>
    <a:clrScheme name="Custom 3">
      <a:dk1>
        <a:sysClr val="windowText" lastClr="000000"/>
      </a:dk1>
      <a:lt1>
        <a:srgbClr val="000000"/>
      </a:lt1>
      <a:dk2>
        <a:srgbClr val="1F497D"/>
      </a:dk2>
      <a:lt2>
        <a:srgbClr val="3965A5"/>
      </a:lt2>
      <a:accent1>
        <a:srgbClr val="A2D7FE"/>
      </a:accent1>
      <a:accent2>
        <a:srgbClr val="FFDAB6"/>
      </a:accent2>
      <a:accent3>
        <a:srgbClr val="000000"/>
      </a:accent3>
      <a:accent4>
        <a:srgbClr val="8064A2"/>
      </a:accent4>
      <a:accent5>
        <a:srgbClr val="4BACC6"/>
      </a:accent5>
      <a:accent6>
        <a:srgbClr val="F79646"/>
      </a:accent6>
      <a:hlink>
        <a:srgbClr val="FFBEA5"/>
      </a:hlink>
      <a:folHlink>
        <a:srgbClr val="7F7F7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7C02433FE2E8E41AA327EDD1622EDC9" ma:contentTypeVersion="17" ma:contentTypeDescription="Create a new document." ma:contentTypeScope="" ma:versionID="39d9217a5d3d182b545d3f3a708f9af1">
  <xsd:schema xmlns:xsd="http://www.w3.org/2001/XMLSchema" xmlns:xs="http://www.w3.org/2001/XMLSchema" xmlns:p="http://schemas.microsoft.com/office/2006/metadata/properties" xmlns:ns2="ded258ae-2223-40eb-8411-918d52e3f470" xmlns:ns3="c9a900f3-deef-47d2-82cb-44043b12f5d0" targetNamespace="http://schemas.microsoft.com/office/2006/metadata/properties" ma:root="true" ma:fieldsID="ab6b2429f7f70c3e2f8ce76ce4f1a68d" ns2:_="" ns3:_="">
    <xsd:import namespace="ded258ae-2223-40eb-8411-918d52e3f470"/>
    <xsd:import namespace="c9a900f3-deef-47d2-82cb-44043b12f5d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ed258ae-2223-40eb-8411-918d52e3f47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533b5efa-92df-47b6-aa84-1af3545402c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9a900f3-deef-47d2-82cb-44043b12f5d0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1412c6d1-52e8-4d49-a5da-63f8701b5060}" ma:internalName="TaxCatchAll" ma:showField="CatchAllData" ma:web="c9a900f3-deef-47d2-82cb-44043b12f5d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ded258ae-2223-40eb-8411-918d52e3f470">
      <Terms xmlns="http://schemas.microsoft.com/office/infopath/2007/PartnerControls"/>
    </lcf76f155ced4ddcb4097134ff3c332f>
    <TaxCatchAll xmlns="c9a900f3-deef-47d2-82cb-44043b12f5d0" xsi:nil="true"/>
  </documentManagement>
</p:properties>
</file>

<file path=customXml/itemProps1.xml><?xml version="1.0" encoding="utf-8"?>
<ds:datastoreItem xmlns:ds="http://schemas.openxmlformats.org/officeDocument/2006/customXml" ds:itemID="{01D13987-5B48-4929-8154-34A90278BC8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ed258ae-2223-40eb-8411-918d52e3f470"/>
    <ds:schemaRef ds:uri="c9a900f3-deef-47d2-82cb-44043b12f5d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0B818043-7E0A-4F28-A7B1-7DAE3F68839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7FBA653-3701-48CF-8C43-C7965FBD8CFB}">
  <ds:schemaRefs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http://schemas.microsoft.com/office/infopath/2007/PartnerControls"/>
    <ds:schemaRef ds:uri="http://purl.org/dc/dcmitype/"/>
    <ds:schemaRef ds:uri="http://schemas.microsoft.com/office/2006/documentManagement/types"/>
    <ds:schemaRef ds:uri="f709cdc0-eedb-423f-b3e0-da3a97c38dda"/>
    <ds:schemaRef ds:uri="7f6c3347-daca-45e1-99d9-520b81d19cb5"/>
    <ds:schemaRef ds:uri="http://www.w3.org/XML/1998/namespace"/>
    <ds:schemaRef ds:uri="ded258ae-2223-40eb-8411-918d52e3f470"/>
    <ds:schemaRef ds:uri="c9a900f3-deef-47d2-82cb-44043b12f5d0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610</TotalTime>
  <Words>1255</Words>
  <Application>Microsoft Office PowerPoint</Application>
  <PresentationFormat>On-screen Show (4:3)</PresentationFormat>
  <Paragraphs>179</Paragraphs>
  <Slides>20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Office Theme</vt:lpstr>
      <vt:lpstr>Training For Transporting Blood Products Internally</vt:lpstr>
      <vt:lpstr>OBJECTIVES</vt:lpstr>
      <vt:lpstr>Who needs this training?</vt:lpstr>
      <vt:lpstr>Staff permitted to transport blood products are:</vt:lpstr>
      <vt:lpstr>Blood Products:</vt:lpstr>
      <vt:lpstr>Blood Products:</vt:lpstr>
      <vt:lpstr>Blood Products:</vt:lpstr>
      <vt:lpstr>Before coming to the laboratory:</vt:lpstr>
      <vt:lpstr>On arrival at the laboratory:</vt:lpstr>
      <vt:lpstr>Verify Patient ID by:</vt:lpstr>
      <vt:lpstr>Verify the blood product by:</vt:lpstr>
      <vt:lpstr>Why is it important to select the correct component for the patient?</vt:lpstr>
      <vt:lpstr>If You Agree that the Information on All Documents is Identical</vt:lpstr>
      <vt:lpstr>Inspect the Component</vt:lpstr>
      <vt:lpstr>Do’s and Don’t’s </vt:lpstr>
      <vt:lpstr>What happens if blood is exposed to extreme temperatures?</vt:lpstr>
      <vt:lpstr>How to Handle Blood Safely</vt:lpstr>
      <vt:lpstr>If at any time you notice that a blood product is leaking:</vt:lpstr>
      <vt:lpstr>If you are asked to return a blood product to the laboratory:</vt:lpstr>
      <vt:lpstr>Any questions or suggestions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Training For Transporting Blood Products Internally</dc:title>
  <dc:creator>Cameron, Tracy</dc:creator>
  <cp:lastModifiedBy>Tracy Cameron</cp:lastModifiedBy>
  <cp:revision>119</cp:revision>
  <dcterms:modified xsi:type="dcterms:W3CDTF">2025-04-16T19:05:22Z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TC019678149991</vt:lpwstr>
  </property>
  <property fmtid="{D5CDD505-2E9C-101B-9397-08002B2CF9AE}" pid="3" name="ContentTypeId">
    <vt:lpwstr>0x01010087C02433FE2E8E41AA327EDD1622EDC9</vt:lpwstr>
  </property>
  <property fmtid="{D5CDD505-2E9C-101B-9397-08002B2CF9AE}" pid="4" name="xd_ProgID">
    <vt:lpwstr/>
  </property>
  <property fmtid="{D5CDD505-2E9C-101B-9397-08002B2CF9AE}" pid="5" name="_SourceUrl">
    <vt:lpwstr/>
  </property>
  <property fmtid="{D5CDD505-2E9C-101B-9397-08002B2CF9AE}" pid="6" name="_SharedFileIndex">
    <vt:lpwstr/>
  </property>
  <property fmtid="{D5CDD505-2E9C-101B-9397-08002B2CF9AE}" pid="7" name="ComplianceAssetId">
    <vt:lpwstr/>
  </property>
  <property fmtid="{D5CDD505-2E9C-101B-9397-08002B2CF9AE}" pid="8" name="TemplateUrl">
    <vt:lpwstr/>
  </property>
  <property fmtid="{D5CDD505-2E9C-101B-9397-08002B2CF9AE}" pid="9" name="_ExtendedDescription">
    <vt:lpwstr/>
  </property>
  <property fmtid="{D5CDD505-2E9C-101B-9397-08002B2CF9AE}" pid="10" name="xd_Signature">
    <vt:bool>false</vt:bool>
  </property>
</Properties>
</file>