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747" r:id="rId2"/>
    <p:sldMasterId id="2147483759" r:id="rId3"/>
    <p:sldMasterId id="2147483771" r:id="rId4"/>
    <p:sldMasterId id="2147483783" r:id="rId5"/>
  </p:sldMasterIdLst>
  <p:notesMasterIdLst>
    <p:notesMasterId r:id="rId50"/>
  </p:notesMasterIdLst>
  <p:handoutMasterIdLst>
    <p:handoutMasterId r:id="rId51"/>
  </p:handoutMasterIdLst>
  <p:sldIdLst>
    <p:sldId id="256" r:id="rId6"/>
    <p:sldId id="262" r:id="rId7"/>
    <p:sldId id="1356" r:id="rId8"/>
    <p:sldId id="1358" r:id="rId9"/>
    <p:sldId id="1300" r:id="rId10"/>
    <p:sldId id="1432" r:id="rId11"/>
    <p:sldId id="1470" r:id="rId12"/>
    <p:sldId id="1494" r:id="rId13"/>
    <p:sldId id="1493" r:id="rId14"/>
    <p:sldId id="1496" r:id="rId15"/>
    <p:sldId id="1491" r:id="rId16"/>
    <p:sldId id="1497" r:id="rId17"/>
    <p:sldId id="377" r:id="rId18"/>
    <p:sldId id="320" r:id="rId19"/>
    <p:sldId id="279" r:id="rId20"/>
    <p:sldId id="1304" r:id="rId21"/>
    <p:sldId id="1486" r:id="rId22"/>
    <p:sldId id="1478" r:id="rId23"/>
    <p:sldId id="1305" r:id="rId24"/>
    <p:sldId id="1480" r:id="rId25"/>
    <p:sldId id="1477" r:id="rId26"/>
    <p:sldId id="1481" r:id="rId27"/>
    <p:sldId id="1501" r:id="rId28"/>
    <p:sldId id="1482" r:id="rId29"/>
    <p:sldId id="1441" r:id="rId30"/>
    <p:sldId id="1503" r:id="rId31"/>
    <p:sldId id="1504" r:id="rId32"/>
    <p:sldId id="1505" r:id="rId33"/>
    <p:sldId id="1507" r:id="rId34"/>
    <p:sldId id="1508" r:id="rId35"/>
    <p:sldId id="1487" r:id="rId36"/>
    <p:sldId id="1509" r:id="rId37"/>
    <p:sldId id="1510" r:id="rId38"/>
    <p:sldId id="1488" r:id="rId39"/>
    <p:sldId id="1511" r:id="rId40"/>
    <p:sldId id="1512" r:id="rId41"/>
    <p:sldId id="1463" r:id="rId42"/>
    <p:sldId id="284" r:id="rId43"/>
    <p:sldId id="1499" r:id="rId44"/>
    <p:sldId id="1500" r:id="rId45"/>
    <p:sldId id="260" r:id="rId46"/>
    <p:sldId id="1384" r:id="rId47"/>
    <p:sldId id="1429" r:id="rId48"/>
    <p:sldId id="258" r:id="rId49"/>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2017"/>
    <a:srgbClr val="083459"/>
    <a:srgbClr val="D9E2F3"/>
    <a:srgbClr val="EDF5FD"/>
    <a:srgbClr val="E0EFFC"/>
    <a:srgbClr val="CEE6FA"/>
    <a:srgbClr val="D7D7E1"/>
    <a:srgbClr val="B6DAF8"/>
    <a:srgbClr val="9CCDF6"/>
    <a:srgbClr val="88C3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78470" autoAdjust="0"/>
  </p:normalViewPr>
  <p:slideViewPr>
    <p:cSldViewPr>
      <p:cViewPr varScale="1">
        <p:scale>
          <a:sx n="77" d="100"/>
          <a:sy n="77" d="100"/>
        </p:scale>
        <p:origin x="1656"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154"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EECF93-BC3E-A27B-43E4-CCA176A221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034B0A6C-BFD9-1692-CE57-8E05E04F85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36AC00-6893-44B6-A985-21C313D67DDE}" type="datetimeFigureOut">
              <a:rPr lang="en-CA" smtClean="0"/>
              <a:t>2024-04-01</a:t>
            </a:fld>
            <a:endParaRPr lang="en-CA" dirty="0"/>
          </a:p>
        </p:txBody>
      </p:sp>
      <p:sp>
        <p:nvSpPr>
          <p:cNvPr id="4" name="Footer Placeholder 3">
            <a:extLst>
              <a:ext uri="{FF2B5EF4-FFF2-40B4-BE49-F238E27FC236}">
                <a16:creationId xmlns:a16="http://schemas.microsoft.com/office/drawing/2014/main" id="{7D3C54D0-E7B5-8C87-AAD2-CDB36BD829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F3D83A88-581C-7FC8-B410-FFFD2B1943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26DD78-9484-42AF-8CD3-1769B724D34F}" type="slidenum">
              <a:rPr lang="en-CA" smtClean="0"/>
              <a:t>‹#›</a:t>
            </a:fld>
            <a:endParaRPr lang="en-CA" dirty="0"/>
          </a:p>
        </p:txBody>
      </p:sp>
    </p:spTree>
    <p:extLst>
      <p:ext uri="{BB962C8B-B14F-4D97-AF65-F5344CB8AC3E}">
        <p14:creationId xmlns:p14="http://schemas.microsoft.com/office/powerpoint/2010/main" val="16932073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D5971C-91F7-3558-777D-815B5E9B2E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CA" dirty="0"/>
          </a:p>
        </p:txBody>
      </p:sp>
      <p:sp>
        <p:nvSpPr>
          <p:cNvPr id="3" name="Date Placeholder 2">
            <a:extLst>
              <a:ext uri="{FF2B5EF4-FFF2-40B4-BE49-F238E27FC236}">
                <a16:creationId xmlns:a16="http://schemas.microsoft.com/office/drawing/2014/main" id="{21CABA42-4597-1F56-B6B3-37BB580D678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AB6FB39F-551C-4073-A5CD-709A0038BCE2}" type="datetimeFigureOut">
              <a:rPr lang="en-CA"/>
              <a:pPr>
                <a:defRPr/>
              </a:pPr>
              <a:t>2024-04-01</a:t>
            </a:fld>
            <a:endParaRPr lang="en-CA" dirty="0"/>
          </a:p>
        </p:txBody>
      </p:sp>
      <p:sp>
        <p:nvSpPr>
          <p:cNvPr id="4" name="Slide Image Placeholder 3">
            <a:extLst>
              <a:ext uri="{FF2B5EF4-FFF2-40B4-BE49-F238E27FC236}">
                <a16:creationId xmlns:a16="http://schemas.microsoft.com/office/drawing/2014/main" id="{55D75087-403C-3D0D-93D9-4EC461D9BF7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CA" noProof="0" dirty="0"/>
          </a:p>
        </p:txBody>
      </p:sp>
      <p:sp>
        <p:nvSpPr>
          <p:cNvPr id="5" name="Notes Placeholder 4">
            <a:extLst>
              <a:ext uri="{FF2B5EF4-FFF2-40B4-BE49-F238E27FC236}">
                <a16:creationId xmlns:a16="http://schemas.microsoft.com/office/drawing/2014/main" id="{AAB8556A-210F-ABDD-A561-CA4A391B852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FE20A748-B0FC-F977-4579-D54C49058EF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CA" dirty="0"/>
          </a:p>
        </p:txBody>
      </p:sp>
      <p:sp>
        <p:nvSpPr>
          <p:cNvPr id="7" name="Slide Number Placeholder 6">
            <a:extLst>
              <a:ext uri="{FF2B5EF4-FFF2-40B4-BE49-F238E27FC236}">
                <a16:creationId xmlns:a16="http://schemas.microsoft.com/office/drawing/2014/main" id="{F0F14257-D46B-418E-94E8-721BE6789B1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0BA8053F-3484-47C0-8374-939DAEFB1F61}" type="slidenum">
              <a:rPr lang="en-CA"/>
              <a:pPr>
                <a:defRPr/>
              </a:pPr>
              <a:t>‹#›</a:t>
            </a:fld>
            <a:endParaRPr lang="en-CA"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470399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recipient antibodies target and attack donor RBCs, this is referred to as "major incompatibility." Conversely, when donor antibodies attack recipient RBCs, it is termed "minor incompatibility" because fewer antibodies are involved [StatPearls]</a:t>
            </a:r>
            <a:endParaRPr lang="en-US" dirty="0"/>
          </a:p>
        </p:txBody>
      </p:sp>
      <p:sp>
        <p:nvSpPr>
          <p:cNvPr id="4" name="Slide Number Placeholder 3"/>
          <p:cNvSpPr>
            <a:spLocks noGrp="1"/>
          </p:cNvSpPr>
          <p:nvPr>
            <p:ph type="sldNum" sz="quarter" idx="10"/>
          </p:nvPr>
        </p:nvSpPr>
        <p:spPr/>
        <p:txBody>
          <a:bodyPr/>
          <a:lstStyle/>
          <a:p>
            <a:fld id="{4B270B75-A6BF-4D95-9390-CC7627CE2A92}" type="slidenum">
              <a:rPr lang="en-US" smtClean="0"/>
              <a:t>11</a:t>
            </a:fld>
            <a:endParaRPr lang="en-US" dirty="0"/>
          </a:p>
        </p:txBody>
      </p:sp>
    </p:spTree>
    <p:extLst>
      <p:ext uri="{BB962C8B-B14F-4D97-AF65-F5344CB8AC3E}">
        <p14:creationId xmlns:p14="http://schemas.microsoft.com/office/powerpoint/2010/main" val="3523315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1200" b="0" i="0" u="none" strike="noStrike" kern="1200" cap="none" spc="0" normalizeH="0" baseline="0" noProof="0" dirty="0">
                <a:ln>
                  <a:noFill/>
                </a:ln>
                <a:solidFill>
                  <a:prstClr val="black"/>
                </a:solidFill>
                <a:effectLst/>
                <a:uLnTx/>
                <a:uFillTx/>
                <a:ea typeface="+mn-ea"/>
                <a:cs typeface="+mn-cs"/>
              </a:rPr>
              <a:t>ABO antibodies activate complement, cause immediate intravascular red cell destruction, can lead to severe &amp; fatal hemolytic transfusion reactions</a:t>
            </a:r>
          </a:p>
          <a:p>
            <a:r>
              <a:rPr kumimoji="0" lang="en-GB" sz="1200" b="0" i="0" u="none" strike="noStrike" kern="1200" cap="none" spc="0" normalizeH="0" baseline="0" noProof="0" dirty="0">
                <a:ln>
                  <a:noFill/>
                </a:ln>
                <a:solidFill>
                  <a:prstClr val="black"/>
                </a:solidFill>
                <a:effectLst/>
                <a:uLnTx/>
                <a:uFillTx/>
                <a:ea typeface="+mn-ea"/>
                <a:cs typeface="+mn-cs"/>
              </a:rPr>
              <a:t>A current group &amp; screen test </a:t>
            </a:r>
            <a:r>
              <a:rPr kumimoji="0" lang="en-GB" sz="1200" b="0" i="0" u="none" strike="noStrike" kern="1200" cap="none" spc="0" normalizeH="0" baseline="0" noProof="0" dirty="0">
                <a:ln>
                  <a:noFill/>
                </a:ln>
                <a:solidFill>
                  <a:prstClr val="black"/>
                </a:solidFill>
                <a:effectLst/>
                <a:uLnTx/>
                <a:uFillTx/>
                <a:latin typeface="Arial"/>
                <a:ea typeface="+mn-ea"/>
                <a:cs typeface="+mn-cs"/>
              </a:rPr>
              <a:t>is essential for transfusion of compatible blood components (incompatible [antigen/antibody] transfusion can lead to life threatening acute hemolysis)</a:t>
            </a:r>
            <a:br>
              <a:rPr kumimoji="0" lang="en-GB" sz="1200" b="0" i="0" u="none" strike="noStrike" kern="1200" cap="none" spc="0" normalizeH="0" baseline="0" noProof="0" dirty="0">
                <a:ln>
                  <a:noFill/>
                </a:ln>
                <a:solidFill>
                  <a:prstClr val="black"/>
                </a:solidFill>
                <a:effectLst/>
                <a:uLnTx/>
                <a:uFillTx/>
                <a:latin typeface="Arial"/>
                <a:ea typeface="+mn-ea"/>
                <a:cs typeface="+mn-cs"/>
              </a:rPr>
            </a:br>
            <a:r>
              <a:rPr lang="en-GB" sz="1200" dirty="0">
                <a:solidFill>
                  <a:prstClr val="black"/>
                </a:solidFill>
              </a:rPr>
              <a:t>Test p</a:t>
            </a:r>
            <a:r>
              <a:rPr lang="en-GB" sz="1200" kern="1200" dirty="0">
                <a:solidFill>
                  <a:prstClr val="black"/>
                </a:solidFill>
              </a:rPr>
              <a:t>atient sample: presence or absence of A and B antigens on the red blood cells</a:t>
            </a:r>
            <a:br>
              <a:rPr lang="en-GB" sz="1200" kern="1200" dirty="0">
                <a:solidFill>
                  <a:prstClr val="black"/>
                </a:solidFill>
              </a:rPr>
            </a:br>
            <a:r>
              <a:rPr lang="en-GB" sz="1200" kern="1200" dirty="0">
                <a:solidFill>
                  <a:prstClr val="black"/>
                </a:solidFill>
              </a:rPr>
              <a:t>                                 presence or absence of anti-A and anti-B antibodies in the plasma</a:t>
            </a:r>
            <a:endParaRPr lang="en-CA" dirty="0"/>
          </a:p>
        </p:txBody>
      </p:sp>
    </p:spTree>
    <p:extLst>
      <p:ext uri="{BB962C8B-B14F-4D97-AF65-F5344CB8AC3E}">
        <p14:creationId xmlns:p14="http://schemas.microsoft.com/office/powerpoint/2010/main" val="1872936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recipient antibodies target and attack donor RBCs, this is referred to as "major incompatibility." Conversely, when donor antibodies attack recipient RBCs, it is termed "minor incompatibility" because fewer antibodies are involved [StatPearls]</a:t>
            </a:r>
          </a:p>
          <a:p>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BE 5.1 p. 29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Each platelet unit contains less than 10x108 red blood cells.</a:t>
            </a:r>
            <a:endParaRPr lang="en-US" dirty="0"/>
          </a:p>
        </p:txBody>
      </p:sp>
      <p:sp>
        <p:nvSpPr>
          <p:cNvPr id="4" name="Slide Number Placeholder 3"/>
          <p:cNvSpPr>
            <a:spLocks noGrp="1"/>
          </p:cNvSpPr>
          <p:nvPr>
            <p:ph type="sldNum" sz="quarter" idx="10"/>
          </p:nvPr>
        </p:nvSpPr>
        <p:spPr/>
        <p:txBody>
          <a:bodyPr/>
          <a:lstStyle/>
          <a:p>
            <a:fld id="{4B270B75-A6BF-4D95-9390-CC7627CE2A92}" type="slidenum">
              <a:rPr lang="en-US" smtClean="0"/>
              <a:t>13</a:t>
            </a:fld>
            <a:endParaRPr lang="en-US" dirty="0"/>
          </a:p>
        </p:txBody>
      </p:sp>
    </p:spTree>
    <p:extLst>
      <p:ext uri="{BB962C8B-B14F-4D97-AF65-F5344CB8AC3E}">
        <p14:creationId xmlns:p14="http://schemas.microsoft.com/office/powerpoint/2010/main" val="994967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Rh immune globulin (RhIG) is contains antibodies to Rh antigen D (RhD). It prevents a person’s immune system from recognizing RhD, thus suppressing a potentially fatal immune reaction. RhIG has been in use since the late 1960s</a:t>
            </a:r>
            <a:endParaRPr lang="en-CA" dirty="0"/>
          </a:p>
        </p:txBody>
      </p:sp>
    </p:spTree>
    <p:extLst>
      <p:ext uri="{BB962C8B-B14F-4D97-AF65-F5344CB8AC3E}">
        <p14:creationId xmlns:p14="http://schemas.microsoft.com/office/powerpoint/2010/main" val="3241376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 5.1 p. 17 </a:t>
            </a:r>
            <a:r>
              <a:rPr lang="en-GB" dirty="0"/>
              <a:t>Female children and people of child-bearing age/potential who are Rh(D) negative should receive Rh immunoglobulin before, after or within 72 hours of receiving an Rh(D) positive</a:t>
            </a:r>
          </a:p>
          <a:p>
            <a:r>
              <a:rPr lang="en-GB" dirty="0"/>
              <a:t>platelet component.</a:t>
            </a:r>
            <a:r>
              <a:rPr lang="en-CA" dirty="0"/>
              <a:t> </a:t>
            </a:r>
          </a:p>
          <a:p>
            <a:r>
              <a:rPr lang="en-CA" dirty="0"/>
              <a:t>BE 5.1 p. 29 </a:t>
            </a:r>
            <a:r>
              <a:rPr lang="en-GB" dirty="0"/>
              <a:t>Each platelet unit contains less than 10x108 red blood cells. Each 120 ug of RhIG covers 12 mL whole blood (6 mL RBC) and lasts approximately 21 days.</a:t>
            </a:r>
          </a:p>
          <a:p>
            <a:r>
              <a:rPr lang="en-GB" dirty="0"/>
              <a:t>                    RhIG is not recommended for males, and females of non-childbearing potential, because risk of immunization from platelets is low (about 1%) and passive anti-D complicates </a:t>
            </a:r>
            <a:br>
              <a:rPr lang="en-GB" dirty="0"/>
            </a:br>
            <a:r>
              <a:rPr lang="en-GB" dirty="0"/>
              <a:t>                    compatibility testing and may delay transfusion</a:t>
            </a:r>
            <a:r>
              <a:rPr lang="en-CA" dirty="0"/>
              <a:t> </a:t>
            </a:r>
          </a:p>
        </p:txBody>
      </p:sp>
    </p:spTree>
    <p:extLst>
      <p:ext uri="{BB962C8B-B14F-4D97-AF65-F5344CB8AC3E}">
        <p14:creationId xmlns:p14="http://schemas.microsoft.com/office/powerpoint/2010/main" val="4126690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Clinically significant antibodies can cause hemolysis of red blood cells that have the corresponding antigen, like anti-A, anti-B antibodies.</a:t>
            </a:r>
            <a:br>
              <a:rPr lang="en-GB" dirty="0"/>
            </a:br>
            <a:r>
              <a:rPr lang="en-GB" dirty="0">
                <a:solidFill>
                  <a:srgbClr val="FFB300"/>
                </a:solidFill>
              </a:rPr>
              <a:t>Antibodies formed against antigens M, N, LeA and LeB are usually not clinically significant.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B300"/>
                </a:solidFill>
              </a:rPr>
              <a:t>If a patient has anti-M, anti-N, anti-LeA, or anti-LeB and their antibody screen is positive (i.e. the antibody is reacting), TM does a full crossmatch (i.e. the PRBC unit issued is compatible) however, phenotyped units are not necessarily required.</a:t>
            </a:r>
          </a:p>
          <a:p>
            <a:endParaRPr lang="en-CA" dirty="0"/>
          </a:p>
        </p:txBody>
      </p:sp>
      <p:sp>
        <p:nvSpPr>
          <p:cNvPr id="4" name="Slide Number Placeholder 3"/>
          <p:cNvSpPr>
            <a:spLocks noGrp="1"/>
          </p:cNvSpPr>
          <p:nvPr>
            <p:ph type="sldNum" sz="quarter" idx="5"/>
          </p:nvPr>
        </p:nvSpPr>
        <p:spPr/>
        <p:txBody>
          <a:bodyPr/>
          <a:lstStyle/>
          <a:p>
            <a:pPr>
              <a:defRPr/>
            </a:pPr>
            <a:fld id="{0BA8053F-3484-47C0-8374-939DAEFB1F61}" type="slidenum">
              <a:rPr lang="en-CA" smtClean="0"/>
              <a:pPr>
                <a:defRPr/>
              </a:pPr>
              <a:t>18</a:t>
            </a:fld>
            <a:endParaRPr lang="en-CA" dirty="0"/>
          </a:p>
        </p:txBody>
      </p:sp>
    </p:spTree>
    <p:extLst>
      <p:ext uri="{BB962C8B-B14F-4D97-AF65-F5344CB8AC3E}">
        <p14:creationId xmlns:p14="http://schemas.microsoft.com/office/powerpoint/2010/main" val="954212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b="1" dirty="0"/>
              <a:t>Red Blood Cell Sensitization</a:t>
            </a:r>
            <a:r>
              <a:rPr lang="en-GB" dirty="0"/>
              <a:t>:</a:t>
            </a:r>
          </a:p>
          <a:p>
            <a:pPr rtl="0">
              <a:buFont typeface="Arial" panose="020B0604020202020204" pitchFamily="34" charset="0"/>
              <a:buNone/>
            </a:pPr>
            <a:r>
              <a:rPr lang="en-GB" dirty="0"/>
              <a:t>RBC sensitization occurs when a person is exposed to foreign antigens on erythrocytes (red blood cells) and responds by forming antibodies against these antigens. </a:t>
            </a:r>
            <a:br>
              <a:rPr lang="en-GB" dirty="0"/>
            </a:br>
            <a:r>
              <a:rPr lang="en-GB" b="1" dirty="0"/>
              <a:t>Red Blood Cell Alloimmunization</a:t>
            </a:r>
            <a:r>
              <a:rPr lang="en-GB" dirty="0"/>
              <a:t>:</a:t>
            </a:r>
          </a:p>
          <a:p>
            <a:pPr rtl="0">
              <a:buFont typeface="Arial" panose="020B0604020202020204" pitchFamily="34" charset="0"/>
              <a:buNone/>
            </a:pPr>
            <a:r>
              <a:rPr lang="en-GB" dirty="0"/>
              <a:t>Alloimmunization occurs when a person lacking a specific RBC antigen is exposed to that antigen during transfusion or pregnancy.</a:t>
            </a:r>
          </a:p>
          <a:p>
            <a:endParaRPr lang="en-CA" dirty="0"/>
          </a:p>
        </p:txBody>
      </p:sp>
      <p:sp>
        <p:nvSpPr>
          <p:cNvPr id="4" name="Slide Number Placeholder 3"/>
          <p:cNvSpPr>
            <a:spLocks noGrp="1"/>
          </p:cNvSpPr>
          <p:nvPr>
            <p:ph type="sldNum" sz="quarter" idx="5"/>
          </p:nvPr>
        </p:nvSpPr>
        <p:spPr/>
        <p:txBody>
          <a:bodyPr/>
          <a:lstStyle/>
          <a:p>
            <a:pPr>
              <a:defRPr/>
            </a:pPr>
            <a:fld id="{0BA8053F-3484-47C0-8374-939DAEFB1F61}" type="slidenum">
              <a:rPr lang="en-CA" smtClean="0"/>
              <a:pPr>
                <a:defRPr/>
              </a:pPr>
              <a:t>19</a:t>
            </a:fld>
            <a:endParaRPr lang="en-CA" dirty="0"/>
          </a:p>
        </p:txBody>
      </p:sp>
    </p:spTree>
    <p:extLst>
      <p:ext uri="{BB962C8B-B14F-4D97-AF65-F5344CB8AC3E}">
        <p14:creationId xmlns:p14="http://schemas.microsoft.com/office/powerpoint/2010/main" val="2919407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0BA8053F-3484-47C0-8374-939DAEFB1F61}" type="slidenum">
              <a:rPr lang="en-CA" smtClean="0"/>
              <a:pPr>
                <a:defRPr/>
              </a:pPr>
              <a:t>20</a:t>
            </a:fld>
            <a:endParaRPr lang="en-CA" dirty="0"/>
          </a:p>
        </p:txBody>
      </p:sp>
    </p:spTree>
    <p:extLst>
      <p:ext uri="{BB962C8B-B14F-4D97-AF65-F5344CB8AC3E}">
        <p14:creationId xmlns:p14="http://schemas.microsoft.com/office/powerpoint/2010/main" val="1417083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REVIEW Comment: include % of donor population compatible, how long to find compatible blood (hours, days), call TML if transfusion anticipated, if need more info </a:t>
            </a:r>
          </a:p>
        </p:txBody>
      </p:sp>
    </p:spTree>
    <p:extLst>
      <p:ext uri="{BB962C8B-B14F-4D97-AF65-F5344CB8AC3E}">
        <p14:creationId xmlns:p14="http://schemas.microsoft.com/office/powerpoint/2010/main" val="3471651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Phenotyping is used in TM in four main settings:</a:t>
            </a:r>
          </a:p>
          <a:p>
            <a:r>
              <a:rPr lang="en-GB" dirty="0"/>
              <a:t>• For blood donors, to determine compatibility for a patient with an alloantibody</a:t>
            </a:r>
          </a:p>
          <a:p>
            <a:r>
              <a:rPr lang="en-GB" dirty="0"/>
              <a:t>• For blood donors, to identify donors with uncommon phenotypes</a:t>
            </a:r>
          </a:p>
          <a:p>
            <a:r>
              <a:rPr lang="en-GB" dirty="0"/>
              <a:t>• For patients, to determine which antigens the patient lacks in order to prevent future antibody formation </a:t>
            </a:r>
          </a:p>
          <a:p>
            <a:r>
              <a:rPr lang="en-GB" dirty="0"/>
              <a:t>• For patients, to confirm that the patient is negative for an antigen to which he has formed an antibody</a:t>
            </a:r>
          </a:p>
          <a:p>
            <a:endParaRPr lang="en-CA" dirty="0"/>
          </a:p>
        </p:txBody>
      </p:sp>
    </p:spTree>
    <p:extLst>
      <p:ext uri="{BB962C8B-B14F-4D97-AF65-F5344CB8AC3E}">
        <p14:creationId xmlns:p14="http://schemas.microsoft.com/office/powerpoint/2010/main" val="3775785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38077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273206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861012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075350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821843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95367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63489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39638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What is the reason when transfusing plasma, other than the ABO antibodies, antibodies in the donor plasma are not considered Recipients/patients would have to be phenotyped to match. </a:t>
            </a:r>
            <a:br>
              <a:rPr lang="en-CA" sz="1800" kern="100" dirty="0">
                <a:effectLst/>
                <a:latin typeface="Aptos" panose="020B0004020202020204" pitchFamily="34" charset="0"/>
                <a:ea typeface="Aptos" panose="020B0004020202020204" pitchFamily="34" charset="0"/>
                <a:cs typeface="Times New Roman" panose="02020603050405020304" pitchFamily="18" charset="0"/>
              </a:rPr>
            </a:br>
            <a:r>
              <a:rPr lang="en-CA" sz="1800" kern="100" dirty="0">
                <a:effectLst/>
                <a:latin typeface="Aptos" panose="020B0004020202020204" pitchFamily="34" charset="0"/>
                <a:ea typeface="Aptos" panose="020B0004020202020204" pitchFamily="34" charset="0"/>
                <a:cs typeface="Times New Roman" panose="02020603050405020304" pitchFamily="18" charset="0"/>
              </a:rPr>
              <a:t>Also, antibodies in donor plasma could be of varying titres, so transfusion of 250ml reaction would be very mild if at all. NOW with SD &amp; pooled plasma, those antibodies would be moot as so low titre.</a:t>
            </a:r>
          </a:p>
          <a:p>
            <a:endParaRPr lang="en-CA" dirty="0"/>
          </a:p>
        </p:txBody>
      </p:sp>
    </p:spTree>
    <p:extLst>
      <p:ext uri="{BB962C8B-B14F-4D97-AF65-F5344CB8AC3E}">
        <p14:creationId xmlns:p14="http://schemas.microsoft.com/office/powerpoint/2010/main" val="3011668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781460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925009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3897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BE 5.1 p. 17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Female children and people of child-bearing age/potential who are Rh(D) negative should receive Rh immunoglobulin before, after or within 72 hours of receiving an Rh(D) positive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platelet component.</a:t>
            </a: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BE 5.1 p. 29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Each platelet unit contains less than 10x108 red blood cells. Each 120 ug of RhIG covers 12 mL whole blood (6 mL RBC) and lasts approximately 21 days.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RhIG is not recommended for males, and females of non-childbearing potential, because risk of immunization from platelets is low (about 1%) and passive anti-D complicates </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compatibility testing and may delay transfusion</a:t>
            </a: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endParaRPr lang="en-CA" dirty="0"/>
          </a:p>
        </p:txBody>
      </p:sp>
    </p:spTree>
    <p:extLst>
      <p:ext uri="{BB962C8B-B14F-4D97-AF65-F5344CB8AC3E}">
        <p14:creationId xmlns:p14="http://schemas.microsoft.com/office/powerpoint/2010/main" val="4196174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302459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59515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649384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From BEBA v3</a:t>
            </a:r>
          </a:p>
        </p:txBody>
      </p:sp>
    </p:spTree>
    <p:extLst>
      <p:ext uri="{BB962C8B-B14F-4D97-AF65-F5344CB8AC3E}">
        <p14:creationId xmlns:p14="http://schemas.microsoft.com/office/powerpoint/2010/main" val="3935686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715298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176542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11117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694578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474747"/>
                </a:solidFill>
                <a:effectLst/>
                <a:latin typeface="Google Sans"/>
              </a:rPr>
              <a:t>Responsibility refers to the obligation to perform the task or comply with the rule; accountability implies answerability for the outcome of the task or process. </a:t>
            </a:r>
            <a:r>
              <a:rPr lang="en-GB" b="0" i="0" dirty="0">
                <a:solidFill>
                  <a:srgbClr val="040C28"/>
                </a:solidFill>
                <a:effectLst/>
                <a:latin typeface="Google Sans"/>
              </a:rPr>
              <a:t>Responsibility is imposed whereas accountability is accepted</a:t>
            </a:r>
            <a:r>
              <a:rPr lang="en-GB" b="0" i="0" dirty="0">
                <a:solidFill>
                  <a:srgbClr val="474747"/>
                </a:solidFill>
                <a:effectLst/>
                <a:latin typeface="Google Sans"/>
              </a:rPr>
              <a:t>. Responsibility can be partially delegated, but it is impossible to delegate accountability.</a:t>
            </a:r>
            <a:endParaRPr lang="en-GB" sz="1200" b="1" i="0" u="sng" dirty="0">
              <a:solidFill>
                <a:srgbClr val="333333"/>
              </a:solidFill>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r>
              <a:rPr lang="en-GB" b="0" i="0" dirty="0">
                <a:solidFill>
                  <a:srgbClr val="000000"/>
                </a:solidFill>
                <a:effectLst/>
                <a:latin typeface="Times New Roman" panose="02020603050405020304" pitchFamily="18" charset="0"/>
              </a:rPr>
              <a:t>Hemolysis is the rupture and subsequent leakage of red blood cells (RBCs) into intravascular (in the circulation) or extravascular (in the reticuloendothelial system) spaces. These reactions can be immune-mediated or non–immune-mediated. Immune hemolytic transfusion reactions occur due to mismatch or incompatibility (ABO, Kell, Duffy) of the recipient with the donor products and are divided into acute versus delayed reactions. Extravascular hemolysis (thermal, osmotic, or mechanical injury to blood products) occurs when an antibody targeting an RBC antigen opsonizes the RBC, which leads to sequestration and phagocytosis by macrophages, dendritic cells, and neutrophils of the reticuloendothelial system, with primary involvement in the liver, spleen, and bone marrow. Macrophage activation also increases the production of proinflammatory cytokines that induce a systemic response, resulting in symptoms such as fever, chills, abdominal flank pain, and back pain. </a:t>
            </a:r>
            <a:r>
              <a:rPr lang="en-GB" b="0" i="0" dirty="0">
                <a:solidFill>
                  <a:srgbClr val="474747"/>
                </a:solidFill>
                <a:effectLst/>
                <a:latin typeface="Google Sans"/>
              </a:rPr>
              <a:t>The process at which opsonins (antibodies) bind to the surface of the antigen so that the antigen will be readily identified and engulfed by phagocytes for destruction. [StatPearls] </a:t>
            </a:r>
            <a:endParaRPr lang="en-GB" sz="1200" b="0" i="0" dirty="0">
              <a:solidFill>
                <a:srgbClr val="333333"/>
              </a:solidFill>
              <a:effectLst/>
            </a:endParaRPr>
          </a:p>
          <a:p>
            <a:endParaRPr lang="en-GB" dirty="0"/>
          </a:p>
          <a:p>
            <a:r>
              <a:rPr lang="en-GB" dirty="0"/>
              <a:t>Extent of hemolytic reaction depends on many variables: antigen immunogenicity (chemical nature, molecular size) &amp; dose (</a:t>
            </a:r>
            <a:r>
              <a:rPr lang="en-CA" sz="1800" b="0" i="0" u="none" strike="noStrike" baseline="0" dirty="0">
                <a:latin typeface="AdvROTIS-S"/>
              </a:rPr>
              <a:t>volume and frequency) &amp; the individual’s age, physiological state, capacity to respond) [ISBT book p.59]</a:t>
            </a:r>
            <a:br>
              <a:rPr lang="en-CA" sz="1800" b="0" i="0" u="none" strike="noStrike" baseline="0" dirty="0">
                <a:latin typeface="AdvROTIS-S"/>
              </a:rPr>
            </a:br>
            <a:endParaRPr lang="en-CA" sz="1800" b="0" i="0" u="none" strike="noStrike" baseline="0" dirty="0">
              <a:latin typeface="AdvROTIS-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rgbClr val="333333"/>
                </a:solidFill>
              </a:rPr>
              <a:t>Signs &amp; symptoms of an incompatible transfusion include anxiety (the ominous ‘sense of impending doom’), flushing followed by cyanosis, fever, rigors, pain at the infusion site, lumbar spine and flanks, nausea, vomiting and shock. Coagulopathy with diffuse bleeding and renal failure complete the ‘classic’ description [Mollison’s p. 459]</a:t>
            </a:r>
            <a:endParaRPr lang="en-GB" sz="1200" b="0" i="0" dirty="0">
              <a:solidFill>
                <a:srgbClr val="333333"/>
              </a:solidFill>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6E6969"/>
                </a:solidFill>
                <a:effectLst/>
                <a:latin typeface="Montserrat" panose="00000500000000000000" pitchFamily="2" charset="0"/>
              </a:rPr>
              <a:t>complement activation and result in shock, renal failure, disseminated intravascular coagulopathy (DIC).</a:t>
            </a:r>
          </a:p>
          <a:p>
            <a:endParaRPr lang="en-GB" dirty="0"/>
          </a:p>
          <a:p>
            <a:endParaRPr lang="en-CA" dirty="0"/>
          </a:p>
        </p:txBody>
      </p:sp>
    </p:spTree>
    <p:extLst>
      <p:ext uri="{BB962C8B-B14F-4D97-AF65-F5344CB8AC3E}">
        <p14:creationId xmlns:p14="http://schemas.microsoft.com/office/powerpoint/2010/main" val="2359096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i="0" u="sng" dirty="0">
                <a:solidFill>
                  <a:srgbClr val="333333"/>
                </a:solidFill>
                <a:effectLst/>
              </a:rPr>
              <a:t>ISBT</a:t>
            </a:r>
            <a:r>
              <a:rPr lang="en-GB" sz="1200" b="0" i="0" dirty="0">
                <a:solidFill>
                  <a:srgbClr val="333333"/>
                </a:solidFill>
                <a:effectLst/>
              </a:rPr>
              <a:t> As of July 2023, 45 acknowledged blood group systems which include 362 antigens.</a:t>
            </a:r>
            <a:r>
              <a:rPr lang="en-GB" sz="1200" b="0" i="0" u="none" strike="noStrike" baseline="0" dirty="0"/>
              <a:t> Each system signifies a single gene or a cluster of two or more closely linked </a:t>
            </a:r>
            <a:r>
              <a:rPr lang="en-CA" sz="1200" b="0" i="0" u="none" strike="noStrike" baseline="0" dirty="0"/>
              <a:t>homologous genes.</a:t>
            </a:r>
            <a:r>
              <a:rPr lang="en-GB" sz="1200" b="0" i="0" dirty="0">
                <a:solidFill>
                  <a:srgbClr val="333333"/>
                </a:solidFill>
                <a:effectLst/>
              </a:rPr>
              <a:t> </a:t>
            </a:r>
            <a:r>
              <a:rPr lang="en-GB" b="0" i="0" dirty="0">
                <a:solidFill>
                  <a:srgbClr val="1F1F1F"/>
                </a:solidFill>
                <a:effectLst/>
                <a:latin typeface="Google Sans"/>
              </a:rPr>
              <a:t>A homologous gene (or homolog) is </a:t>
            </a:r>
            <a:r>
              <a:rPr lang="en-GB" b="0" i="0" dirty="0">
                <a:solidFill>
                  <a:srgbClr val="040C28"/>
                </a:solidFill>
                <a:effectLst/>
                <a:latin typeface="Google Sans"/>
              </a:rPr>
              <a:t>a gene inherited in two species from a common ancestor</a:t>
            </a:r>
            <a:r>
              <a:rPr lang="en-GB" b="0" i="0" dirty="0">
                <a:solidFill>
                  <a:srgbClr val="1F1F1F"/>
                </a:solidFill>
                <a:effectLst/>
                <a:latin typeface="Google Sans"/>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r>
              <a:rPr lang="en-GB" sz="1200" b="0" i="0" dirty="0">
                <a:solidFill>
                  <a:srgbClr val="333333"/>
                </a:solidFill>
                <a:effectLst/>
              </a:rPr>
              <a:t>An antigen (i.e., ABO carbohydrates on glycoproteins or glycophospholipids) is a substance that can make your body’s immune system react. Think of an antigen as a marker (like a nametag) that identifies a substance in your body as belonging or not belonging</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474747"/>
                </a:solidFill>
                <a:effectLst/>
                <a:latin typeface="Google Sans"/>
              </a:rPr>
              <a:t>An antibody is a protein produced by your immune system to attack and fight off antigens recognized as foreign. </a:t>
            </a:r>
            <a:r>
              <a:rPr lang="en-GB" b="0" i="0" dirty="0">
                <a:solidFill>
                  <a:srgbClr val="6E6969"/>
                </a:solidFill>
                <a:effectLst/>
                <a:latin typeface="Montserrat" panose="00000500000000000000" pitchFamily="2" charset="0"/>
              </a:rPr>
              <a:t>Antibodies are formed following exposure to foreign red cell antigens during transfusion or pregnancy.</a:t>
            </a:r>
            <a:endParaRPr lang="en-GB" dirty="0"/>
          </a:p>
          <a:p>
            <a:endParaRPr lang="en-CA" dirty="0"/>
          </a:p>
        </p:txBody>
      </p:sp>
    </p:spTree>
    <p:extLst>
      <p:ext uri="{BB962C8B-B14F-4D97-AF65-F5344CB8AC3E}">
        <p14:creationId xmlns:p14="http://schemas.microsoft.com/office/powerpoint/2010/main" val="3797445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1200" b="0" i="0" u="none" strike="noStrike" kern="1200" cap="none" spc="0" normalizeH="0" baseline="0" noProof="0" dirty="0">
                <a:ln>
                  <a:noFill/>
                </a:ln>
                <a:solidFill>
                  <a:prstClr val="black"/>
                </a:solidFill>
                <a:effectLst/>
                <a:uLnTx/>
                <a:uFillTx/>
                <a:ea typeface="+mn-ea"/>
                <a:cs typeface="+mn-cs"/>
              </a:rPr>
              <a:t>ABO antibodies activate complement, cause immediate intravascular red cell destruction, can lead to severe &amp; fatal hemolytic transfusion reactions</a:t>
            </a:r>
          </a:p>
          <a:p>
            <a:r>
              <a:rPr kumimoji="0" lang="en-GB" sz="1200" b="0" i="0" u="none" strike="noStrike" kern="1200" cap="none" spc="0" normalizeH="0" baseline="0" noProof="0" dirty="0">
                <a:ln>
                  <a:noFill/>
                </a:ln>
                <a:solidFill>
                  <a:prstClr val="black"/>
                </a:solidFill>
                <a:effectLst/>
                <a:uLnTx/>
                <a:uFillTx/>
                <a:ea typeface="+mn-ea"/>
                <a:cs typeface="+mn-cs"/>
              </a:rPr>
              <a:t>A current group &amp; screen test </a:t>
            </a:r>
            <a:r>
              <a:rPr kumimoji="0" lang="en-GB" sz="1200" b="0" i="0" u="none" strike="noStrike" kern="1200" cap="none" spc="0" normalizeH="0" baseline="0" noProof="0" dirty="0">
                <a:ln>
                  <a:noFill/>
                </a:ln>
                <a:solidFill>
                  <a:prstClr val="black"/>
                </a:solidFill>
                <a:effectLst/>
                <a:uLnTx/>
                <a:uFillTx/>
                <a:latin typeface="Arial"/>
                <a:ea typeface="+mn-ea"/>
                <a:cs typeface="+mn-cs"/>
              </a:rPr>
              <a:t>is essential for transfusion of compatible blood components (incompatible [antigen/antibody] transfusion can lead to life threatening acute hemolysis)</a:t>
            </a:r>
            <a:br>
              <a:rPr kumimoji="0" lang="en-GB" sz="1200" b="0" i="0" u="none" strike="noStrike" kern="1200" cap="none" spc="0" normalizeH="0" baseline="0" noProof="0" dirty="0">
                <a:ln>
                  <a:noFill/>
                </a:ln>
                <a:solidFill>
                  <a:prstClr val="black"/>
                </a:solidFill>
                <a:effectLst/>
                <a:uLnTx/>
                <a:uFillTx/>
                <a:latin typeface="Arial"/>
                <a:ea typeface="+mn-ea"/>
                <a:cs typeface="+mn-cs"/>
              </a:rPr>
            </a:br>
            <a:r>
              <a:rPr lang="en-GB" sz="1200" dirty="0">
                <a:solidFill>
                  <a:prstClr val="black"/>
                </a:solidFill>
              </a:rPr>
              <a:t>Test p</a:t>
            </a:r>
            <a:r>
              <a:rPr lang="en-GB" sz="1200" kern="1200" dirty="0">
                <a:solidFill>
                  <a:prstClr val="black"/>
                </a:solidFill>
              </a:rPr>
              <a:t>atient sample: presence or absence of A and B antigens on the red blood cells</a:t>
            </a:r>
            <a:br>
              <a:rPr lang="en-GB" sz="1200" kern="1200" dirty="0">
                <a:solidFill>
                  <a:prstClr val="black"/>
                </a:solidFill>
              </a:rPr>
            </a:br>
            <a:r>
              <a:rPr lang="en-GB" sz="1200" kern="1200" dirty="0">
                <a:solidFill>
                  <a:prstClr val="black"/>
                </a:solidFill>
              </a:rPr>
              <a:t>                                 presence or absence of anti-A and anti-B antibodies in the plasma</a:t>
            </a:r>
            <a:endParaRPr lang="en-CA" dirty="0"/>
          </a:p>
        </p:txBody>
      </p:sp>
    </p:spTree>
    <p:extLst>
      <p:ext uri="{BB962C8B-B14F-4D97-AF65-F5344CB8AC3E}">
        <p14:creationId xmlns:p14="http://schemas.microsoft.com/office/powerpoint/2010/main" val="202368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recipient antibodies target and attack donor RBCs, this is referred to as "major incompatibility." Conversely, when donor antibodies attack recipient RBCs, it is termed "minor incompatibility" because fewer antibodies are involved [StatPearls]</a:t>
            </a:r>
            <a:endParaRPr lang="en-US" dirty="0"/>
          </a:p>
        </p:txBody>
      </p:sp>
      <p:sp>
        <p:nvSpPr>
          <p:cNvPr id="4" name="Slide Number Placeholder 3"/>
          <p:cNvSpPr>
            <a:spLocks noGrp="1"/>
          </p:cNvSpPr>
          <p:nvPr>
            <p:ph type="sldNum" sz="quarter" idx="10"/>
          </p:nvPr>
        </p:nvSpPr>
        <p:spPr/>
        <p:txBody>
          <a:bodyPr/>
          <a:lstStyle/>
          <a:p>
            <a:fld id="{4B270B75-A6BF-4D95-9390-CC7627CE2A92}" type="slidenum">
              <a:rPr lang="en-US" smtClean="0"/>
              <a:t>9</a:t>
            </a:fld>
            <a:endParaRPr lang="en-US" dirty="0"/>
          </a:p>
        </p:txBody>
      </p:sp>
    </p:spTree>
    <p:extLst>
      <p:ext uri="{BB962C8B-B14F-4D97-AF65-F5344CB8AC3E}">
        <p14:creationId xmlns:p14="http://schemas.microsoft.com/office/powerpoint/2010/main" val="1829666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1200" b="0" i="0" u="none" strike="noStrike" kern="1200" cap="none" spc="0" normalizeH="0" baseline="0" noProof="0" dirty="0">
                <a:ln>
                  <a:noFill/>
                </a:ln>
                <a:solidFill>
                  <a:prstClr val="black"/>
                </a:solidFill>
                <a:effectLst/>
                <a:uLnTx/>
                <a:uFillTx/>
                <a:ea typeface="+mn-ea"/>
                <a:cs typeface="+mn-cs"/>
              </a:rPr>
              <a:t>ABO antibodies activate complement, cause immediate intravascular red cell destruction, can lead to severe &amp; fatal hemolytic transfusion reactions</a:t>
            </a:r>
          </a:p>
          <a:p>
            <a:r>
              <a:rPr kumimoji="0" lang="en-GB" sz="1200" b="0" i="0" u="none" strike="noStrike" kern="1200" cap="none" spc="0" normalizeH="0" baseline="0" noProof="0" dirty="0">
                <a:ln>
                  <a:noFill/>
                </a:ln>
                <a:solidFill>
                  <a:prstClr val="black"/>
                </a:solidFill>
                <a:effectLst/>
                <a:uLnTx/>
                <a:uFillTx/>
                <a:ea typeface="+mn-ea"/>
                <a:cs typeface="+mn-cs"/>
              </a:rPr>
              <a:t>A current group &amp; screen test </a:t>
            </a:r>
            <a:r>
              <a:rPr kumimoji="0" lang="en-GB" sz="1200" b="0" i="0" u="none" strike="noStrike" kern="1200" cap="none" spc="0" normalizeH="0" baseline="0" noProof="0" dirty="0">
                <a:ln>
                  <a:noFill/>
                </a:ln>
                <a:solidFill>
                  <a:prstClr val="black"/>
                </a:solidFill>
                <a:effectLst/>
                <a:uLnTx/>
                <a:uFillTx/>
                <a:latin typeface="Arial"/>
                <a:ea typeface="+mn-ea"/>
                <a:cs typeface="+mn-cs"/>
              </a:rPr>
              <a:t>is essential for transfusion of compatible blood components (incompatible [antigen/antibody] transfusion can lead to life threatening acute hemolysis)</a:t>
            </a:r>
            <a:br>
              <a:rPr kumimoji="0" lang="en-GB" sz="1200" b="0" i="0" u="none" strike="noStrike" kern="1200" cap="none" spc="0" normalizeH="0" baseline="0" noProof="0" dirty="0">
                <a:ln>
                  <a:noFill/>
                </a:ln>
                <a:solidFill>
                  <a:prstClr val="black"/>
                </a:solidFill>
                <a:effectLst/>
                <a:uLnTx/>
                <a:uFillTx/>
                <a:latin typeface="Arial"/>
                <a:ea typeface="+mn-ea"/>
                <a:cs typeface="+mn-cs"/>
              </a:rPr>
            </a:br>
            <a:r>
              <a:rPr lang="en-GB" sz="1200" dirty="0">
                <a:solidFill>
                  <a:prstClr val="black"/>
                </a:solidFill>
              </a:rPr>
              <a:t>Test p</a:t>
            </a:r>
            <a:r>
              <a:rPr lang="en-GB" sz="1200" kern="1200" dirty="0">
                <a:solidFill>
                  <a:prstClr val="black"/>
                </a:solidFill>
              </a:rPr>
              <a:t>atient sample: presence or absence of A and B antigens on the red blood cells</a:t>
            </a:r>
            <a:br>
              <a:rPr lang="en-GB" sz="1200" kern="1200" dirty="0">
                <a:solidFill>
                  <a:prstClr val="black"/>
                </a:solidFill>
              </a:rPr>
            </a:br>
            <a:r>
              <a:rPr lang="en-GB" sz="1200" kern="1200" dirty="0">
                <a:solidFill>
                  <a:prstClr val="black"/>
                </a:solidFill>
              </a:rPr>
              <a:t>                                 presence or absence of anti-A and anti-B antibodies in the plasma</a:t>
            </a:r>
            <a:endParaRPr lang="en-CA" dirty="0"/>
          </a:p>
        </p:txBody>
      </p:sp>
    </p:spTree>
    <p:extLst>
      <p:ext uri="{BB962C8B-B14F-4D97-AF65-F5344CB8AC3E}">
        <p14:creationId xmlns:p14="http://schemas.microsoft.com/office/powerpoint/2010/main" val="2585190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4" descr="report_cover2011_header">
            <a:extLst>
              <a:ext uri="{FF2B5EF4-FFF2-40B4-BE49-F238E27FC236}">
                <a16:creationId xmlns:a16="http://schemas.microsoft.com/office/drawing/2014/main" id="{6452C755-7FD6-EA2D-AF82-C2D4566E04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ctrTitle"/>
          </p:nvPr>
        </p:nvSpPr>
        <p:spPr>
          <a:xfrm>
            <a:off x="685800" y="2130425"/>
            <a:ext cx="7772400" cy="1470025"/>
          </a:xfrm>
        </p:spPr>
        <p:txBody>
          <a:bodyPr/>
          <a:lstStyle>
            <a:lvl1pPr>
              <a:defRPr/>
            </a:lvl1pPr>
          </a:lstStyle>
          <a:p>
            <a:r>
              <a:rPr lang="en-CA"/>
              <a:t>Click to edit Master title style</a:t>
            </a:r>
          </a:p>
        </p:txBody>
      </p:sp>
      <p:sp>
        <p:nvSpPr>
          <p:cNvPr id="286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CA"/>
              <a:t>Click to edit Master subtitle style</a:t>
            </a:r>
          </a:p>
        </p:txBody>
      </p:sp>
    </p:spTree>
    <p:extLst>
      <p:ext uri="{BB962C8B-B14F-4D97-AF65-F5344CB8AC3E}">
        <p14:creationId xmlns:p14="http://schemas.microsoft.com/office/powerpoint/2010/main" val="1327996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2806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351565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report_cover2011_hea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ctrTitle"/>
          </p:nvPr>
        </p:nvSpPr>
        <p:spPr>
          <a:xfrm>
            <a:off x="685800" y="2130430"/>
            <a:ext cx="7772400" cy="1470025"/>
          </a:xfrm>
        </p:spPr>
        <p:txBody>
          <a:bodyPr/>
          <a:lstStyle>
            <a:lvl1pPr>
              <a:defRPr/>
            </a:lvl1pPr>
          </a:lstStyle>
          <a:p>
            <a:r>
              <a:rPr lang="en-US"/>
              <a:t>Click to edit Master title style</a:t>
            </a:r>
            <a:endParaRPr lang="en-CA"/>
          </a:p>
        </p:txBody>
      </p:sp>
      <p:sp>
        <p:nvSpPr>
          <p:cNvPr id="286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endParaRPr lang="en-CA"/>
          </a:p>
        </p:txBody>
      </p:sp>
    </p:spTree>
    <p:extLst>
      <p:ext uri="{BB962C8B-B14F-4D97-AF65-F5344CB8AC3E}">
        <p14:creationId xmlns:p14="http://schemas.microsoft.com/office/powerpoint/2010/main" val="2329724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9802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969190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2786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5"/>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30" y="1535115"/>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96567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378156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525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1"/>
          </a:xfrm>
        </p:spPr>
        <p:txBody>
          <a:bodyPr anchor="b"/>
          <a:lstStyle>
            <a:lvl1pPr algn="l">
              <a:defRPr sz="1500" b="1"/>
            </a:lvl1pPr>
          </a:lstStyle>
          <a:p>
            <a:r>
              <a:rPr lang="en-US"/>
              <a:t>Click to edit Master title style</a:t>
            </a:r>
            <a:endParaRPr lang="en-CA"/>
          </a:p>
        </p:txBody>
      </p:sp>
      <p:sp>
        <p:nvSpPr>
          <p:cNvPr id="3" name="Content Placeholder 2"/>
          <p:cNvSpPr>
            <a:spLocks noGrp="1"/>
          </p:cNvSpPr>
          <p:nvPr>
            <p:ph idx="1"/>
          </p:nvPr>
        </p:nvSpPr>
        <p:spPr>
          <a:xfrm>
            <a:off x="3575050" y="273055"/>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96537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88867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15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endParaRPr lang="en-CA" noProof="0" dirty="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369797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96917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5589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report_cover2011_header"/>
          <p:cNvPicPr>
            <a:picLocks noChangeAspect="1" noChangeArrowheads="1"/>
          </p:cNvPicPr>
          <p:nvPr/>
        </p:nvPicPr>
        <p:blipFill>
          <a:blip r:embed="rId2" cstate="print"/>
          <a:srcRect/>
          <a:stretch>
            <a:fillRect/>
          </a:stretch>
        </p:blipFill>
        <p:spPr bwMode="auto">
          <a:xfrm>
            <a:off x="0" y="3"/>
            <a:ext cx="9144000" cy="1484313"/>
          </a:xfrm>
          <a:prstGeom prst="rect">
            <a:avLst/>
          </a:prstGeom>
          <a:noFill/>
          <a:ln w="9525">
            <a:noFill/>
            <a:miter lim="800000"/>
            <a:headEnd/>
            <a:tailEnd/>
          </a:ln>
        </p:spPr>
      </p:pic>
      <p:sp>
        <p:nvSpPr>
          <p:cNvPr id="28674" name="Rectangle 2"/>
          <p:cNvSpPr>
            <a:spLocks noGrp="1" noChangeArrowheads="1"/>
          </p:cNvSpPr>
          <p:nvPr>
            <p:ph type="ctrTitle"/>
          </p:nvPr>
        </p:nvSpPr>
        <p:spPr>
          <a:xfrm>
            <a:off x="685800" y="2130491"/>
            <a:ext cx="7772400" cy="1470025"/>
          </a:xfrm>
        </p:spPr>
        <p:txBody>
          <a:bodyPr/>
          <a:lstStyle>
            <a:lvl1pPr>
              <a:defRPr/>
            </a:lvl1pPr>
          </a:lstStyle>
          <a:p>
            <a:r>
              <a:rPr lang="en-US"/>
              <a:t>Click to edit Master title style</a:t>
            </a:r>
            <a:endParaRPr lang="en-CA"/>
          </a:p>
        </p:txBody>
      </p:sp>
      <p:sp>
        <p:nvSpPr>
          <p:cNvPr id="286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endParaRPr lang="en-CA"/>
          </a:p>
        </p:txBody>
      </p:sp>
    </p:spTree>
    <p:extLst>
      <p:ext uri="{BB962C8B-B14F-4D97-AF65-F5344CB8AC3E}">
        <p14:creationId xmlns:p14="http://schemas.microsoft.com/office/powerpoint/2010/main" val="1040065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87653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66"/>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06454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34345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5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04630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99009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168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85058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08812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0428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960850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38849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report_cover2011_hea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eport_cover2011_head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ctrTitle"/>
          </p:nvPr>
        </p:nvSpPr>
        <p:spPr>
          <a:xfrm>
            <a:off x="685800" y="2130491"/>
            <a:ext cx="7772400" cy="1470025"/>
          </a:xfrm>
        </p:spPr>
        <p:txBody>
          <a:bodyPr/>
          <a:lstStyle>
            <a:lvl1pPr>
              <a:defRPr/>
            </a:lvl1pPr>
          </a:lstStyle>
          <a:p>
            <a:r>
              <a:rPr lang="en-US"/>
              <a:t>Click to edit Master title style</a:t>
            </a:r>
            <a:endParaRPr lang="en-CA"/>
          </a:p>
        </p:txBody>
      </p:sp>
      <p:sp>
        <p:nvSpPr>
          <p:cNvPr id="286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endParaRPr lang="en-CA"/>
          </a:p>
        </p:txBody>
      </p:sp>
    </p:spTree>
    <p:extLst>
      <p:ext uri="{BB962C8B-B14F-4D97-AF65-F5344CB8AC3E}">
        <p14:creationId xmlns:p14="http://schemas.microsoft.com/office/powerpoint/2010/main" val="3278752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00082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66"/>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11305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68795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5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315839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77474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953803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2135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83339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57617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379409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3067758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report_cover2011_hea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ctrTitle"/>
          </p:nvPr>
        </p:nvSpPr>
        <p:spPr>
          <a:xfrm>
            <a:off x="685800" y="2130430"/>
            <a:ext cx="7772400" cy="1470025"/>
          </a:xfrm>
        </p:spPr>
        <p:txBody>
          <a:bodyPr/>
          <a:lstStyle>
            <a:lvl1pPr>
              <a:defRPr/>
            </a:lvl1pPr>
          </a:lstStyle>
          <a:p>
            <a:r>
              <a:rPr lang="en-US"/>
              <a:t>Click to edit Master title style</a:t>
            </a:r>
            <a:endParaRPr lang="en-CA"/>
          </a:p>
        </p:txBody>
      </p:sp>
      <p:sp>
        <p:nvSpPr>
          <p:cNvPr id="286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endParaRPr lang="en-CA"/>
          </a:p>
        </p:txBody>
      </p:sp>
    </p:spTree>
    <p:extLst>
      <p:ext uri="{BB962C8B-B14F-4D97-AF65-F5344CB8AC3E}">
        <p14:creationId xmlns:p14="http://schemas.microsoft.com/office/powerpoint/2010/main" val="25460120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56385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15115606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389886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5"/>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30" y="1535115"/>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05340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1175466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7913016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673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1"/>
          </a:xfrm>
        </p:spPr>
        <p:txBody>
          <a:bodyPr anchor="b"/>
          <a:lstStyle>
            <a:lvl1pPr algn="l">
              <a:defRPr sz="1500" b="1"/>
            </a:lvl1pPr>
          </a:lstStyle>
          <a:p>
            <a:r>
              <a:rPr lang="en-US"/>
              <a:t>Click to edit Master title style</a:t>
            </a:r>
            <a:endParaRPr lang="en-CA"/>
          </a:p>
        </p:txBody>
      </p:sp>
      <p:sp>
        <p:nvSpPr>
          <p:cNvPr id="3" name="Content Placeholder 2"/>
          <p:cNvSpPr>
            <a:spLocks noGrp="1"/>
          </p:cNvSpPr>
          <p:nvPr>
            <p:ph idx="1"/>
          </p:nvPr>
        </p:nvSpPr>
        <p:spPr>
          <a:xfrm>
            <a:off x="3575050" y="273055"/>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0435019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15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endParaRPr lang="en-CA" noProof="0" dirty="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852034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363656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20804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13971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28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1038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42796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DA0830D-5FBC-E609-2B4B-CA9D08AFD91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027" name="Rectangle 3">
            <a:extLst>
              <a:ext uri="{FF2B5EF4-FFF2-40B4-BE49-F238E27FC236}">
                <a16:creationId xmlns:a16="http://schemas.microsoft.com/office/drawing/2014/main" id="{1EDA2DE9-B257-3986-0269-C23FCB9D1FE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Line 9">
            <a:extLst>
              <a:ext uri="{FF2B5EF4-FFF2-40B4-BE49-F238E27FC236}">
                <a16:creationId xmlns:a16="http://schemas.microsoft.com/office/drawing/2014/main" id="{AACE44FA-C702-1B9C-3B0D-DB255003E42D}"/>
              </a:ext>
            </a:extLst>
          </p:cNvPr>
          <p:cNvSpPr>
            <a:spLocks noChangeShapeType="1"/>
          </p:cNvSpPr>
          <p:nvPr userDrawn="1"/>
        </p:nvSpPr>
        <p:spPr bwMode="auto">
          <a:xfrm flipV="1">
            <a:off x="395288" y="1268413"/>
            <a:ext cx="8424862"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a:lstStyle/>
          <a:p>
            <a:endParaRPr lang="en-CA" dirty="0"/>
          </a:p>
        </p:txBody>
      </p:sp>
      <p:pic>
        <p:nvPicPr>
          <p:cNvPr id="1029" name="Picture 10" descr="report_cover2011_footer">
            <a:extLst>
              <a:ext uri="{FF2B5EF4-FFF2-40B4-BE49-F238E27FC236}">
                <a16:creationId xmlns:a16="http://schemas.microsoft.com/office/drawing/2014/main" id="{64960CC5-914F-81E4-E330-1CB54C348CD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6"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dt="0"/>
  <p:txStyles>
    <p:titleStyle>
      <a:lvl1pPr algn="ctr" rtl="0" eaLnBrk="0" fontAlgn="base" hangingPunct="0">
        <a:spcBef>
          <a:spcPct val="0"/>
        </a:spcBef>
        <a:spcAft>
          <a:spcPct val="0"/>
        </a:spcAft>
        <a:defRPr sz="4400">
          <a:solidFill>
            <a:srgbClr val="800000"/>
          </a:solidFill>
          <a:latin typeface="+mj-lt"/>
          <a:ea typeface="+mj-ea"/>
          <a:cs typeface="+mj-cs"/>
        </a:defRPr>
      </a:lvl1pPr>
      <a:lvl2pPr algn="ctr" rtl="0" eaLnBrk="0" fontAlgn="base" hangingPunct="0">
        <a:spcBef>
          <a:spcPct val="0"/>
        </a:spcBef>
        <a:spcAft>
          <a:spcPct val="0"/>
        </a:spcAft>
        <a:defRPr sz="4400">
          <a:solidFill>
            <a:srgbClr val="800000"/>
          </a:solidFill>
          <a:latin typeface="Arial" charset="0"/>
        </a:defRPr>
      </a:lvl2pPr>
      <a:lvl3pPr algn="ctr" rtl="0" eaLnBrk="0" fontAlgn="base" hangingPunct="0">
        <a:spcBef>
          <a:spcPct val="0"/>
        </a:spcBef>
        <a:spcAft>
          <a:spcPct val="0"/>
        </a:spcAft>
        <a:defRPr sz="4400">
          <a:solidFill>
            <a:srgbClr val="800000"/>
          </a:solidFill>
          <a:latin typeface="Arial" charset="0"/>
        </a:defRPr>
      </a:lvl3pPr>
      <a:lvl4pPr algn="ctr" rtl="0" eaLnBrk="0" fontAlgn="base" hangingPunct="0">
        <a:spcBef>
          <a:spcPct val="0"/>
        </a:spcBef>
        <a:spcAft>
          <a:spcPct val="0"/>
        </a:spcAft>
        <a:defRPr sz="4400">
          <a:solidFill>
            <a:srgbClr val="800000"/>
          </a:solidFill>
          <a:latin typeface="Arial" charset="0"/>
        </a:defRPr>
      </a:lvl4pPr>
      <a:lvl5pPr algn="ctr" rtl="0" eaLnBrk="0" fontAlgn="base" hangingPunct="0">
        <a:spcBef>
          <a:spcPct val="0"/>
        </a:spcBef>
        <a:spcAft>
          <a:spcPct val="0"/>
        </a:spcAft>
        <a:defRPr sz="4400">
          <a:solidFill>
            <a:srgbClr val="800000"/>
          </a:solidFill>
          <a:latin typeface="Arial" charset="0"/>
        </a:defRPr>
      </a:lvl5pPr>
      <a:lvl6pPr marL="457200" algn="ctr" rtl="0" fontAlgn="base">
        <a:spcBef>
          <a:spcPct val="0"/>
        </a:spcBef>
        <a:spcAft>
          <a:spcPct val="0"/>
        </a:spcAft>
        <a:defRPr sz="4400">
          <a:solidFill>
            <a:srgbClr val="800000"/>
          </a:solidFill>
          <a:latin typeface="Arial" charset="0"/>
        </a:defRPr>
      </a:lvl6pPr>
      <a:lvl7pPr marL="914400" algn="ctr" rtl="0" fontAlgn="base">
        <a:spcBef>
          <a:spcPct val="0"/>
        </a:spcBef>
        <a:spcAft>
          <a:spcPct val="0"/>
        </a:spcAft>
        <a:defRPr sz="4400">
          <a:solidFill>
            <a:srgbClr val="800000"/>
          </a:solidFill>
          <a:latin typeface="Arial" charset="0"/>
        </a:defRPr>
      </a:lvl7pPr>
      <a:lvl8pPr marL="1371600" algn="ctr" rtl="0" fontAlgn="base">
        <a:spcBef>
          <a:spcPct val="0"/>
        </a:spcBef>
        <a:spcAft>
          <a:spcPct val="0"/>
        </a:spcAft>
        <a:defRPr sz="4400">
          <a:solidFill>
            <a:srgbClr val="800000"/>
          </a:solidFill>
          <a:latin typeface="Arial" charset="0"/>
        </a:defRPr>
      </a:lvl8pPr>
      <a:lvl9pPr marL="1828800" algn="ctr" rtl="0" fontAlgn="base">
        <a:spcBef>
          <a:spcPct val="0"/>
        </a:spcBef>
        <a:spcAft>
          <a:spcPct val="0"/>
        </a:spcAft>
        <a:defRPr sz="4400">
          <a:solidFill>
            <a:srgbClr val="80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Rectangle 3"/>
          <p:cNvSpPr>
            <a:spLocks noGrp="1" noChangeArrowheads="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1028" name="Line 9"/>
          <p:cNvSpPr>
            <a:spLocks noChangeShapeType="1"/>
          </p:cNvSpPr>
          <p:nvPr/>
        </p:nvSpPr>
        <p:spPr bwMode="auto">
          <a:xfrm flipV="1">
            <a:off x="395289" y="1268413"/>
            <a:ext cx="8424862"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029" name="Picture 10" descr="report_cover2011_foot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308727"/>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59261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dt="0"/>
  <p:txStyles>
    <p:titleStyle>
      <a:lvl1pPr algn="ctr" rtl="0" eaLnBrk="0" fontAlgn="base" hangingPunct="0">
        <a:spcBef>
          <a:spcPct val="0"/>
        </a:spcBef>
        <a:spcAft>
          <a:spcPct val="0"/>
        </a:spcAft>
        <a:defRPr sz="3300">
          <a:solidFill>
            <a:srgbClr val="800000"/>
          </a:solidFill>
          <a:latin typeface="+mj-lt"/>
          <a:ea typeface="+mj-ea"/>
          <a:cs typeface="+mj-cs"/>
        </a:defRPr>
      </a:lvl1pPr>
      <a:lvl2pPr algn="ctr" rtl="0" eaLnBrk="0" fontAlgn="base" hangingPunct="0">
        <a:spcBef>
          <a:spcPct val="0"/>
        </a:spcBef>
        <a:spcAft>
          <a:spcPct val="0"/>
        </a:spcAft>
        <a:defRPr sz="3300">
          <a:solidFill>
            <a:srgbClr val="800000"/>
          </a:solidFill>
          <a:latin typeface="Arial" charset="0"/>
        </a:defRPr>
      </a:lvl2pPr>
      <a:lvl3pPr algn="ctr" rtl="0" eaLnBrk="0" fontAlgn="base" hangingPunct="0">
        <a:spcBef>
          <a:spcPct val="0"/>
        </a:spcBef>
        <a:spcAft>
          <a:spcPct val="0"/>
        </a:spcAft>
        <a:defRPr sz="3300">
          <a:solidFill>
            <a:srgbClr val="800000"/>
          </a:solidFill>
          <a:latin typeface="Arial" charset="0"/>
        </a:defRPr>
      </a:lvl3pPr>
      <a:lvl4pPr algn="ctr" rtl="0" eaLnBrk="0" fontAlgn="base" hangingPunct="0">
        <a:spcBef>
          <a:spcPct val="0"/>
        </a:spcBef>
        <a:spcAft>
          <a:spcPct val="0"/>
        </a:spcAft>
        <a:defRPr sz="3300">
          <a:solidFill>
            <a:srgbClr val="800000"/>
          </a:solidFill>
          <a:latin typeface="Arial" charset="0"/>
        </a:defRPr>
      </a:lvl4pPr>
      <a:lvl5pPr algn="ctr" rtl="0" eaLnBrk="0" fontAlgn="base" hangingPunct="0">
        <a:spcBef>
          <a:spcPct val="0"/>
        </a:spcBef>
        <a:spcAft>
          <a:spcPct val="0"/>
        </a:spcAft>
        <a:defRPr sz="3300">
          <a:solidFill>
            <a:srgbClr val="800000"/>
          </a:solidFill>
          <a:latin typeface="Arial" charset="0"/>
        </a:defRPr>
      </a:lvl5pPr>
      <a:lvl6pPr marL="342900" algn="ctr" rtl="0" eaLnBrk="1" fontAlgn="base" hangingPunct="1">
        <a:spcBef>
          <a:spcPct val="0"/>
        </a:spcBef>
        <a:spcAft>
          <a:spcPct val="0"/>
        </a:spcAft>
        <a:defRPr sz="3300">
          <a:solidFill>
            <a:srgbClr val="800000"/>
          </a:solidFill>
          <a:latin typeface="Arial" charset="0"/>
        </a:defRPr>
      </a:lvl6pPr>
      <a:lvl7pPr marL="685800" algn="ctr" rtl="0" eaLnBrk="1" fontAlgn="base" hangingPunct="1">
        <a:spcBef>
          <a:spcPct val="0"/>
        </a:spcBef>
        <a:spcAft>
          <a:spcPct val="0"/>
        </a:spcAft>
        <a:defRPr sz="3300">
          <a:solidFill>
            <a:srgbClr val="800000"/>
          </a:solidFill>
          <a:latin typeface="Arial" charset="0"/>
        </a:defRPr>
      </a:lvl7pPr>
      <a:lvl8pPr marL="1028700" algn="ctr" rtl="0" eaLnBrk="1" fontAlgn="base" hangingPunct="1">
        <a:spcBef>
          <a:spcPct val="0"/>
        </a:spcBef>
        <a:spcAft>
          <a:spcPct val="0"/>
        </a:spcAft>
        <a:defRPr sz="3300">
          <a:solidFill>
            <a:srgbClr val="800000"/>
          </a:solidFill>
          <a:latin typeface="Arial" charset="0"/>
        </a:defRPr>
      </a:lvl8pPr>
      <a:lvl9pPr marL="1371600" algn="ctr" rtl="0" eaLnBrk="1" fontAlgn="base" hangingPunct="1">
        <a:spcBef>
          <a:spcPct val="0"/>
        </a:spcBef>
        <a:spcAft>
          <a:spcPct val="0"/>
        </a:spcAft>
        <a:defRPr sz="3300">
          <a:solidFill>
            <a:srgbClr val="800000"/>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Rectangle 3"/>
          <p:cNvSpPr>
            <a:spLocks noGrp="1" noChangeArrowheads="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28" name="Line 9"/>
          <p:cNvSpPr>
            <a:spLocks noChangeShapeType="1"/>
          </p:cNvSpPr>
          <p:nvPr/>
        </p:nvSpPr>
        <p:spPr bwMode="auto">
          <a:xfrm flipV="1">
            <a:off x="395288" y="1268413"/>
            <a:ext cx="8424862" cy="0"/>
          </a:xfrm>
          <a:prstGeom prst="line">
            <a:avLst/>
          </a:prstGeom>
          <a:noFill/>
          <a:ln w="50800">
            <a:solidFill>
              <a:srgbClr val="000080"/>
            </a:solidFill>
            <a:round/>
            <a:headEnd/>
            <a:tailEnd/>
          </a:ln>
        </p:spPr>
        <p:txBody>
          <a:bodyPr/>
          <a:lstStyle/>
          <a:p>
            <a:pPr>
              <a:defRPr/>
            </a:pPr>
            <a:endParaRPr lang="en-CA" dirty="0">
              <a:solidFill>
                <a:srgbClr val="000000"/>
              </a:solidFill>
              <a:cs typeface="Arial" charset="0"/>
            </a:endParaRPr>
          </a:p>
        </p:txBody>
      </p:sp>
      <p:pic>
        <p:nvPicPr>
          <p:cNvPr id="1029" name="Picture 10" descr="report_cover2011_footer"/>
          <p:cNvPicPr>
            <a:picLocks noChangeAspect="1" noChangeArrowheads="1"/>
          </p:cNvPicPr>
          <p:nvPr/>
        </p:nvPicPr>
        <p:blipFill>
          <a:blip r:embed="rId13" cstate="print"/>
          <a:srcRect/>
          <a:stretch>
            <a:fillRect/>
          </a:stretch>
        </p:blipFill>
        <p:spPr bwMode="auto">
          <a:xfrm>
            <a:off x="0" y="6308791"/>
            <a:ext cx="9144000" cy="549275"/>
          </a:xfrm>
          <a:prstGeom prst="rect">
            <a:avLst/>
          </a:prstGeom>
          <a:noFill/>
          <a:ln w="9525">
            <a:noFill/>
            <a:miter lim="800000"/>
            <a:headEnd/>
            <a:tailEnd/>
          </a:ln>
        </p:spPr>
      </p:pic>
    </p:spTree>
    <p:extLst>
      <p:ext uri="{BB962C8B-B14F-4D97-AF65-F5344CB8AC3E}">
        <p14:creationId xmlns:p14="http://schemas.microsoft.com/office/powerpoint/2010/main" val="339595465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dt="0"/>
  <p:txStyles>
    <p:titleStyle>
      <a:lvl1pPr algn="ctr" rtl="0" fontAlgn="base">
        <a:spcBef>
          <a:spcPct val="0"/>
        </a:spcBef>
        <a:spcAft>
          <a:spcPct val="0"/>
        </a:spcAft>
        <a:defRPr sz="4400">
          <a:solidFill>
            <a:srgbClr val="800000"/>
          </a:solidFill>
          <a:latin typeface="+mj-lt"/>
          <a:ea typeface="+mj-ea"/>
          <a:cs typeface="+mj-cs"/>
        </a:defRPr>
      </a:lvl1pPr>
      <a:lvl2pPr algn="ctr" rtl="0" fontAlgn="base">
        <a:spcBef>
          <a:spcPct val="0"/>
        </a:spcBef>
        <a:spcAft>
          <a:spcPct val="0"/>
        </a:spcAft>
        <a:defRPr sz="4400">
          <a:solidFill>
            <a:srgbClr val="800000"/>
          </a:solidFill>
          <a:latin typeface="Arial" charset="0"/>
        </a:defRPr>
      </a:lvl2pPr>
      <a:lvl3pPr algn="ctr" rtl="0" fontAlgn="base">
        <a:spcBef>
          <a:spcPct val="0"/>
        </a:spcBef>
        <a:spcAft>
          <a:spcPct val="0"/>
        </a:spcAft>
        <a:defRPr sz="4400">
          <a:solidFill>
            <a:srgbClr val="800000"/>
          </a:solidFill>
          <a:latin typeface="Arial" charset="0"/>
        </a:defRPr>
      </a:lvl3pPr>
      <a:lvl4pPr algn="ctr" rtl="0" fontAlgn="base">
        <a:spcBef>
          <a:spcPct val="0"/>
        </a:spcBef>
        <a:spcAft>
          <a:spcPct val="0"/>
        </a:spcAft>
        <a:defRPr sz="4400">
          <a:solidFill>
            <a:srgbClr val="800000"/>
          </a:solidFill>
          <a:latin typeface="Arial" charset="0"/>
        </a:defRPr>
      </a:lvl4pPr>
      <a:lvl5pPr algn="ctr" rtl="0" fontAlgn="base">
        <a:spcBef>
          <a:spcPct val="0"/>
        </a:spcBef>
        <a:spcAft>
          <a:spcPct val="0"/>
        </a:spcAft>
        <a:defRPr sz="4400">
          <a:solidFill>
            <a:srgbClr val="800000"/>
          </a:solidFill>
          <a:latin typeface="Arial" charset="0"/>
        </a:defRPr>
      </a:lvl5pPr>
      <a:lvl6pPr marL="457200" algn="ctr" rtl="0" eaLnBrk="1" fontAlgn="base" hangingPunct="1">
        <a:spcBef>
          <a:spcPct val="0"/>
        </a:spcBef>
        <a:spcAft>
          <a:spcPct val="0"/>
        </a:spcAft>
        <a:defRPr sz="4400">
          <a:solidFill>
            <a:srgbClr val="800000"/>
          </a:solidFill>
          <a:latin typeface="Arial" charset="0"/>
        </a:defRPr>
      </a:lvl6pPr>
      <a:lvl7pPr marL="914400" algn="ctr" rtl="0" eaLnBrk="1" fontAlgn="base" hangingPunct="1">
        <a:spcBef>
          <a:spcPct val="0"/>
        </a:spcBef>
        <a:spcAft>
          <a:spcPct val="0"/>
        </a:spcAft>
        <a:defRPr sz="4400">
          <a:solidFill>
            <a:srgbClr val="800000"/>
          </a:solidFill>
          <a:latin typeface="Arial" charset="0"/>
        </a:defRPr>
      </a:lvl7pPr>
      <a:lvl8pPr marL="1371600" algn="ctr" rtl="0" eaLnBrk="1" fontAlgn="base" hangingPunct="1">
        <a:spcBef>
          <a:spcPct val="0"/>
        </a:spcBef>
        <a:spcAft>
          <a:spcPct val="0"/>
        </a:spcAft>
        <a:defRPr sz="4400">
          <a:solidFill>
            <a:srgbClr val="800000"/>
          </a:solidFill>
          <a:latin typeface="Arial" charset="0"/>
        </a:defRPr>
      </a:lvl8pPr>
      <a:lvl9pPr marL="1828800" algn="ctr" rtl="0" eaLnBrk="1" fontAlgn="base" hangingPunct="1">
        <a:spcBef>
          <a:spcPct val="0"/>
        </a:spcBef>
        <a:spcAft>
          <a:spcPct val="0"/>
        </a:spcAft>
        <a:defRPr sz="4400">
          <a:solidFill>
            <a:srgbClr val="800000"/>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2051"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2052" name="Line 9"/>
          <p:cNvSpPr>
            <a:spLocks noChangeShapeType="1"/>
          </p:cNvSpPr>
          <p:nvPr/>
        </p:nvSpPr>
        <p:spPr bwMode="auto">
          <a:xfrm flipV="1">
            <a:off x="395288" y="1268413"/>
            <a:ext cx="8424862"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CA" dirty="0">
              <a:solidFill>
                <a:srgbClr val="000000"/>
              </a:solidFill>
              <a:cs typeface="Arial" pitchFamily="34" charset="0"/>
            </a:endParaRPr>
          </a:p>
        </p:txBody>
      </p:sp>
      <p:pic>
        <p:nvPicPr>
          <p:cNvPr id="2053" name="Picture 10" descr="report_cover2011_foot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308791"/>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Line 9"/>
          <p:cNvSpPr>
            <a:spLocks noChangeShapeType="1"/>
          </p:cNvSpPr>
          <p:nvPr/>
        </p:nvSpPr>
        <p:spPr bwMode="auto">
          <a:xfrm flipV="1">
            <a:off x="395288" y="1268413"/>
            <a:ext cx="8424862"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CA" dirty="0">
              <a:solidFill>
                <a:srgbClr val="000000"/>
              </a:solidFill>
              <a:cs typeface="Arial" pitchFamily="34" charset="0"/>
            </a:endParaRPr>
          </a:p>
        </p:txBody>
      </p:sp>
      <p:pic>
        <p:nvPicPr>
          <p:cNvPr id="2055" name="Picture 10" descr="report_cover2011_foot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308791"/>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26314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dt="0"/>
  <p:txStyles>
    <p:titleStyle>
      <a:lvl1pPr algn="ctr" rtl="0" eaLnBrk="0" fontAlgn="base" hangingPunct="0">
        <a:spcBef>
          <a:spcPct val="0"/>
        </a:spcBef>
        <a:spcAft>
          <a:spcPct val="0"/>
        </a:spcAft>
        <a:defRPr sz="4400">
          <a:solidFill>
            <a:srgbClr val="800000"/>
          </a:solidFill>
          <a:latin typeface="+mj-lt"/>
          <a:ea typeface="+mj-ea"/>
          <a:cs typeface="+mj-cs"/>
        </a:defRPr>
      </a:lvl1pPr>
      <a:lvl2pPr algn="ctr" rtl="0" eaLnBrk="0" fontAlgn="base" hangingPunct="0">
        <a:spcBef>
          <a:spcPct val="0"/>
        </a:spcBef>
        <a:spcAft>
          <a:spcPct val="0"/>
        </a:spcAft>
        <a:defRPr sz="4400">
          <a:solidFill>
            <a:srgbClr val="800000"/>
          </a:solidFill>
          <a:latin typeface="Arial" charset="0"/>
        </a:defRPr>
      </a:lvl2pPr>
      <a:lvl3pPr algn="ctr" rtl="0" eaLnBrk="0" fontAlgn="base" hangingPunct="0">
        <a:spcBef>
          <a:spcPct val="0"/>
        </a:spcBef>
        <a:spcAft>
          <a:spcPct val="0"/>
        </a:spcAft>
        <a:defRPr sz="4400">
          <a:solidFill>
            <a:srgbClr val="800000"/>
          </a:solidFill>
          <a:latin typeface="Arial" charset="0"/>
        </a:defRPr>
      </a:lvl3pPr>
      <a:lvl4pPr algn="ctr" rtl="0" eaLnBrk="0" fontAlgn="base" hangingPunct="0">
        <a:spcBef>
          <a:spcPct val="0"/>
        </a:spcBef>
        <a:spcAft>
          <a:spcPct val="0"/>
        </a:spcAft>
        <a:defRPr sz="4400">
          <a:solidFill>
            <a:srgbClr val="800000"/>
          </a:solidFill>
          <a:latin typeface="Arial" charset="0"/>
        </a:defRPr>
      </a:lvl4pPr>
      <a:lvl5pPr algn="ctr" rtl="0" eaLnBrk="0" fontAlgn="base" hangingPunct="0">
        <a:spcBef>
          <a:spcPct val="0"/>
        </a:spcBef>
        <a:spcAft>
          <a:spcPct val="0"/>
        </a:spcAft>
        <a:defRPr sz="4400">
          <a:solidFill>
            <a:srgbClr val="800000"/>
          </a:solidFill>
          <a:latin typeface="Arial" charset="0"/>
        </a:defRPr>
      </a:lvl5pPr>
      <a:lvl6pPr marL="457200" algn="ctr" rtl="0" eaLnBrk="1" fontAlgn="base" hangingPunct="1">
        <a:spcBef>
          <a:spcPct val="0"/>
        </a:spcBef>
        <a:spcAft>
          <a:spcPct val="0"/>
        </a:spcAft>
        <a:defRPr sz="4400">
          <a:solidFill>
            <a:srgbClr val="800000"/>
          </a:solidFill>
          <a:latin typeface="Arial" charset="0"/>
        </a:defRPr>
      </a:lvl6pPr>
      <a:lvl7pPr marL="914400" algn="ctr" rtl="0" eaLnBrk="1" fontAlgn="base" hangingPunct="1">
        <a:spcBef>
          <a:spcPct val="0"/>
        </a:spcBef>
        <a:spcAft>
          <a:spcPct val="0"/>
        </a:spcAft>
        <a:defRPr sz="4400">
          <a:solidFill>
            <a:srgbClr val="800000"/>
          </a:solidFill>
          <a:latin typeface="Arial" charset="0"/>
        </a:defRPr>
      </a:lvl7pPr>
      <a:lvl8pPr marL="1371600" algn="ctr" rtl="0" eaLnBrk="1" fontAlgn="base" hangingPunct="1">
        <a:spcBef>
          <a:spcPct val="0"/>
        </a:spcBef>
        <a:spcAft>
          <a:spcPct val="0"/>
        </a:spcAft>
        <a:defRPr sz="4400">
          <a:solidFill>
            <a:srgbClr val="800000"/>
          </a:solidFill>
          <a:latin typeface="Arial" charset="0"/>
        </a:defRPr>
      </a:lvl8pPr>
      <a:lvl9pPr marL="1828800" algn="ctr" rtl="0" eaLnBrk="1" fontAlgn="base" hangingPunct="1">
        <a:spcBef>
          <a:spcPct val="0"/>
        </a:spcBef>
        <a:spcAft>
          <a:spcPct val="0"/>
        </a:spcAft>
        <a:defRPr sz="4400">
          <a:solidFill>
            <a:srgbClr val="80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Rectangle 3"/>
          <p:cNvSpPr>
            <a:spLocks noGrp="1" noChangeArrowheads="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1028" name="Line 9"/>
          <p:cNvSpPr>
            <a:spLocks noChangeShapeType="1"/>
          </p:cNvSpPr>
          <p:nvPr/>
        </p:nvSpPr>
        <p:spPr bwMode="auto">
          <a:xfrm flipV="1">
            <a:off x="395289" y="1268413"/>
            <a:ext cx="8424862"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029" name="Picture 10" descr="report_cover2011_foot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308727"/>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42133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hdr="0" dt="0"/>
  <p:txStyles>
    <p:titleStyle>
      <a:lvl1pPr algn="ctr" rtl="0" eaLnBrk="0" fontAlgn="base" hangingPunct="0">
        <a:spcBef>
          <a:spcPct val="0"/>
        </a:spcBef>
        <a:spcAft>
          <a:spcPct val="0"/>
        </a:spcAft>
        <a:defRPr sz="3300">
          <a:solidFill>
            <a:srgbClr val="800000"/>
          </a:solidFill>
          <a:latin typeface="+mj-lt"/>
          <a:ea typeface="+mj-ea"/>
          <a:cs typeface="+mj-cs"/>
        </a:defRPr>
      </a:lvl1pPr>
      <a:lvl2pPr algn="ctr" rtl="0" eaLnBrk="0" fontAlgn="base" hangingPunct="0">
        <a:spcBef>
          <a:spcPct val="0"/>
        </a:spcBef>
        <a:spcAft>
          <a:spcPct val="0"/>
        </a:spcAft>
        <a:defRPr sz="3300">
          <a:solidFill>
            <a:srgbClr val="800000"/>
          </a:solidFill>
          <a:latin typeface="Arial" charset="0"/>
        </a:defRPr>
      </a:lvl2pPr>
      <a:lvl3pPr algn="ctr" rtl="0" eaLnBrk="0" fontAlgn="base" hangingPunct="0">
        <a:spcBef>
          <a:spcPct val="0"/>
        </a:spcBef>
        <a:spcAft>
          <a:spcPct val="0"/>
        </a:spcAft>
        <a:defRPr sz="3300">
          <a:solidFill>
            <a:srgbClr val="800000"/>
          </a:solidFill>
          <a:latin typeface="Arial" charset="0"/>
        </a:defRPr>
      </a:lvl3pPr>
      <a:lvl4pPr algn="ctr" rtl="0" eaLnBrk="0" fontAlgn="base" hangingPunct="0">
        <a:spcBef>
          <a:spcPct val="0"/>
        </a:spcBef>
        <a:spcAft>
          <a:spcPct val="0"/>
        </a:spcAft>
        <a:defRPr sz="3300">
          <a:solidFill>
            <a:srgbClr val="800000"/>
          </a:solidFill>
          <a:latin typeface="Arial" charset="0"/>
        </a:defRPr>
      </a:lvl4pPr>
      <a:lvl5pPr algn="ctr" rtl="0" eaLnBrk="0" fontAlgn="base" hangingPunct="0">
        <a:spcBef>
          <a:spcPct val="0"/>
        </a:spcBef>
        <a:spcAft>
          <a:spcPct val="0"/>
        </a:spcAft>
        <a:defRPr sz="3300">
          <a:solidFill>
            <a:srgbClr val="800000"/>
          </a:solidFill>
          <a:latin typeface="Arial" charset="0"/>
        </a:defRPr>
      </a:lvl5pPr>
      <a:lvl6pPr marL="342900" algn="ctr" rtl="0" eaLnBrk="1" fontAlgn="base" hangingPunct="1">
        <a:spcBef>
          <a:spcPct val="0"/>
        </a:spcBef>
        <a:spcAft>
          <a:spcPct val="0"/>
        </a:spcAft>
        <a:defRPr sz="3300">
          <a:solidFill>
            <a:srgbClr val="800000"/>
          </a:solidFill>
          <a:latin typeface="Arial" charset="0"/>
        </a:defRPr>
      </a:lvl6pPr>
      <a:lvl7pPr marL="685800" algn="ctr" rtl="0" eaLnBrk="1" fontAlgn="base" hangingPunct="1">
        <a:spcBef>
          <a:spcPct val="0"/>
        </a:spcBef>
        <a:spcAft>
          <a:spcPct val="0"/>
        </a:spcAft>
        <a:defRPr sz="3300">
          <a:solidFill>
            <a:srgbClr val="800000"/>
          </a:solidFill>
          <a:latin typeface="Arial" charset="0"/>
        </a:defRPr>
      </a:lvl7pPr>
      <a:lvl8pPr marL="1028700" algn="ctr" rtl="0" eaLnBrk="1" fontAlgn="base" hangingPunct="1">
        <a:spcBef>
          <a:spcPct val="0"/>
        </a:spcBef>
        <a:spcAft>
          <a:spcPct val="0"/>
        </a:spcAft>
        <a:defRPr sz="3300">
          <a:solidFill>
            <a:srgbClr val="800000"/>
          </a:solidFill>
          <a:latin typeface="Arial" charset="0"/>
        </a:defRPr>
      </a:lvl8pPr>
      <a:lvl9pPr marL="1371600" algn="ctr" rtl="0" eaLnBrk="1" fontAlgn="base" hangingPunct="1">
        <a:spcBef>
          <a:spcPct val="0"/>
        </a:spcBef>
        <a:spcAft>
          <a:spcPct val="0"/>
        </a:spcAft>
        <a:defRPr sz="3300">
          <a:solidFill>
            <a:srgbClr val="800000"/>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13.tmp"/><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14.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7.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2.tmp"/></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4.tmp"/><Relationship Id="rId7"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hyperlink" Target="https://doi.org/10.1111/voxs.12588" TargetMode="External"/><Relationship Id="rId3" Type="http://schemas.openxmlformats.org/officeDocument/2006/relationships/hyperlink" Target="https://transfusionontario.org/en/category/bloody-easy-e-tools-publications/bloody-easy-for-healthcare-professionals/" TargetMode="External"/><Relationship Id="rId7" Type="http://schemas.openxmlformats.org/officeDocument/2006/relationships/hyperlink" Target="https://professionaleducation.blood.ca/en/transfusion/clinical-guide/donor-selection-donor-testing-and-pathogen-reduction"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hyperlink" Target="https://doi-org.libaccess.lib.mcmaster.ca/10.1002/9781119129431.ch3" TargetMode="External"/><Relationship Id="rId5" Type="http://schemas.openxmlformats.org/officeDocument/2006/relationships/hyperlink" Target="http://www.transfusion.ca/Resources/Standards" TargetMode="External"/><Relationship Id="rId4" Type="http://schemas.openxmlformats.org/officeDocument/2006/relationships/hyperlink" Target="https://www.blood.ca/en/hospital-services/products/component-types/circular-information"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transfusionontario.org/en/category/bloody-easy-e-tools-publications/bloody-easy-blood-administration/" TargetMode="External"/><Relationship Id="rId7" Type="http://schemas.openxmlformats.org/officeDocument/2006/relationships/hyperlink" Target="https://ashpublications.org/blood/article/133/17/1821/275904/Transfusion-related-red-blood-cell-alloantibodies" TargetMode="External"/><Relationship Id="rId2" Type="http://schemas.openxmlformats.org/officeDocument/2006/relationships/hyperlink" Target="https://doi-org.libaccess.lib.mcmaster.ca/10.1002/9781118689943.ch11" TargetMode="External"/><Relationship Id="rId1" Type="http://schemas.openxmlformats.org/officeDocument/2006/relationships/slideLayout" Target="../slideLayouts/slideLayout13.xml"/><Relationship Id="rId6" Type="http://schemas.openxmlformats.org/officeDocument/2006/relationships/hyperlink" Target="http://resolver.scholarsportal.info.libaccess.lib.mcmaster.ca/resolve/08877963/v35i0004/118_roapfnc.xml" TargetMode="External"/><Relationship Id="rId5" Type="http://schemas.openxmlformats.org/officeDocument/2006/relationships/hyperlink" Target="https://www.ncbi.nlm.nih.gov/books/NBK448158/" TargetMode="External"/><Relationship Id="rId4" Type="http://schemas.openxmlformats.org/officeDocument/2006/relationships/hyperlink" Target="https://transfusionontario.org/wp-content/uploads/2023/02/MHP_Toolkit_v2.pdf"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AD05F87-A8C8-CBB3-CFBB-922722BEA235}"/>
              </a:ext>
            </a:extLst>
          </p:cNvPr>
          <p:cNvSpPr>
            <a:spLocks noGrp="1" noChangeArrowheads="1"/>
          </p:cNvSpPr>
          <p:nvPr>
            <p:ph type="ctrTitle"/>
          </p:nvPr>
        </p:nvSpPr>
        <p:spPr>
          <a:xfrm>
            <a:off x="0" y="1556792"/>
            <a:ext cx="9144000" cy="2952328"/>
          </a:xfrm>
        </p:spPr>
        <p:txBody>
          <a:bodyPr/>
          <a:lstStyle/>
          <a:p>
            <a:pPr eaLnBrk="1" hangingPunct="1"/>
            <a:br>
              <a:rPr lang="en-US" sz="3200" b="1" dirty="0">
                <a:solidFill>
                  <a:srgbClr val="B32017"/>
                </a:solidFill>
                <a:latin typeface="Arial" panose="020B0604020202020204" pitchFamily="34" charset="0"/>
                <a:ea typeface="Times New Roman" panose="02020603050405020304" pitchFamily="18" charset="0"/>
                <a:cs typeface="Times New Roman" panose="02020603050405020304" pitchFamily="18" charset="0"/>
              </a:rPr>
            </a:br>
            <a:r>
              <a:rPr lang="en-CA" sz="3200" b="1" dirty="0">
                <a:solidFill>
                  <a:srgbClr val="B32017"/>
                </a:solidFill>
                <a:effectLst/>
                <a:ea typeface="Calibri" panose="020F0502020204030204" pitchFamily="34" charset="0"/>
                <a:cs typeface="Times New Roman" panose="02020603050405020304" pitchFamily="18" charset="0"/>
              </a:rPr>
              <a:t>The Elephant in the Transfusionist’s Skill Set: </a:t>
            </a:r>
            <a:br>
              <a:rPr lang="en-CA" sz="3200" b="1" dirty="0">
                <a:solidFill>
                  <a:srgbClr val="B32017"/>
                </a:solidFill>
                <a:effectLst/>
                <a:ea typeface="Calibri" panose="020F0502020204030204" pitchFamily="34" charset="0"/>
                <a:cs typeface="Times New Roman" panose="02020603050405020304" pitchFamily="18" charset="0"/>
              </a:rPr>
            </a:br>
            <a:r>
              <a:rPr lang="en-CA" sz="3200" b="1" dirty="0">
                <a:solidFill>
                  <a:srgbClr val="B32017"/>
                </a:solidFill>
                <a:effectLst/>
                <a:ea typeface="Calibri" panose="020F0502020204030204" pitchFamily="34" charset="0"/>
                <a:cs typeface="Times New Roman" panose="02020603050405020304" pitchFamily="18" charset="0"/>
              </a:rPr>
              <a:t>Understanding </a:t>
            </a:r>
            <a:r>
              <a:rPr lang="en-US" sz="3200" b="1" dirty="0">
                <a:solidFill>
                  <a:srgbClr val="B32017"/>
                </a:solidFill>
                <a:effectLst/>
                <a:ea typeface="Calibri" panose="020F0502020204030204" pitchFamily="34" charset="0"/>
                <a:cs typeface="Times New Roman" panose="02020603050405020304" pitchFamily="18" charset="0"/>
              </a:rPr>
              <a:t>Compatibility </a:t>
            </a:r>
            <a:br>
              <a:rPr lang="en-US" sz="3200" b="1" dirty="0">
                <a:solidFill>
                  <a:srgbClr val="B32017"/>
                </a:solidFill>
                <a:effectLst/>
                <a:ea typeface="Calibri" panose="020F0502020204030204" pitchFamily="34" charset="0"/>
                <a:cs typeface="Times New Roman" panose="02020603050405020304" pitchFamily="18" charset="0"/>
              </a:rPr>
            </a:br>
            <a:r>
              <a:rPr lang="en-US" sz="3200" b="1" dirty="0">
                <a:solidFill>
                  <a:srgbClr val="B32017"/>
                </a:solidFill>
                <a:effectLst/>
                <a:ea typeface="Calibri" panose="020F0502020204030204" pitchFamily="34" charset="0"/>
                <a:cs typeface="Times New Roman" panose="02020603050405020304" pitchFamily="18" charset="0"/>
              </a:rPr>
              <a:t>for Transfusion Safety</a:t>
            </a:r>
            <a:r>
              <a:rPr lang="en-US" sz="3200" dirty="0">
                <a:effectLst/>
                <a:ea typeface="Calibri" panose="020F0502020204030204" pitchFamily="34" charset="0"/>
                <a:cs typeface="Times New Roman" panose="02020603050405020304" pitchFamily="18" charset="0"/>
              </a:rPr>
              <a:t> </a:t>
            </a:r>
            <a:br>
              <a:rPr lang="en-US" sz="3200" dirty="0">
                <a:effectLst/>
                <a:ea typeface="Calibri" panose="020F0502020204030204" pitchFamily="34" charset="0"/>
                <a:cs typeface="Times New Roman" panose="02020603050405020304" pitchFamily="18" charset="0"/>
              </a:rPr>
            </a:br>
            <a:br>
              <a:rPr lang="en-US" sz="3200" b="1" dirty="0">
                <a:solidFill>
                  <a:srgbClr val="B32017"/>
                </a:solidFill>
                <a:ea typeface="Times New Roman" panose="02020603050405020304" pitchFamily="18" charset="0"/>
                <a:cs typeface="Times New Roman" panose="02020603050405020304" pitchFamily="18" charset="0"/>
              </a:rPr>
            </a:br>
            <a:endParaRPr lang="en-CA" altLang="en-US" sz="3200" b="1" dirty="0">
              <a:solidFill>
                <a:srgbClr val="B32017"/>
              </a:solidFill>
            </a:endParaRPr>
          </a:p>
        </p:txBody>
      </p:sp>
      <p:sp>
        <p:nvSpPr>
          <p:cNvPr id="4099" name="Rectangle 3">
            <a:extLst>
              <a:ext uri="{FF2B5EF4-FFF2-40B4-BE49-F238E27FC236}">
                <a16:creationId xmlns:a16="http://schemas.microsoft.com/office/drawing/2014/main" id="{683E9091-22F7-1B38-18DF-1AF39DB7F3DC}"/>
              </a:ext>
            </a:extLst>
          </p:cNvPr>
          <p:cNvSpPr>
            <a:spLocks noGrp="1" noChangeArrowheads="1"/>
          </p:cNvSpPr>
          <p:nvPr>
            <p:ph type="subTitle" idx="1"/>
          </p:nvPr>
        </p:nvSpPr>
        <p:spPr>
          <a:xfrm>
            <a:off x="1262062" y="5157192"/>
            <a:ext cx="6619875" cy="1546225"/>
          </a:xfrm>
          <a:noFill/>
        </p:spPr>
        <p:txBody>
          <a:bodyPr/>
          <a:lstStyle/>
          <a:p>
            <a:pPr eaLnBrk="1" hangingPunct="1"/>
            <a:r>
              <a:rPr lang="en-CA" altLang="en-US" sz="1600" dirty="0"/>
              <a:t>Donna Berta RN, BScN</a:t>
            </a:r>
          </a:p>
          <a:p>
            <a:pPr eaLnBrk="1" hangingPunct="1"/>
            <a:r>
              <a:rPr lang="en-CA" altLang="en-US" sz="1600" dirty="0"/>
              <a:t>Clinical Project Coordinator – Nursing</a:t>
            </a:r>
          </a:p>
          <a:p>
            <a:pPr eaLnBrk="1" hangingPunct="1"/>
            <a:r>
              <a:rPr lang="en-CA" altLang="en-US" sz="1600" dirty="0"/>
              <a:t>Ontario Regional Blood Coordinating Network (ORBCoN)</a:t>
            </a:r>
          </a:p>
          <a:p>
            <a:pPr eaLnBrk="1" hangingPunct="1"/>
            <a:endParaRPr lang="en-CA" altLang="en-US" sz="1600" dirty="0"/>
          </a:p>
          <a:p>
            <a:pPr eaLnBrk="1" hangingPunct="1"/>
            <a:r>
              <a:rPr lang="en-CA" altLang="en-US" sz="1600" dirty="0"/>
              <a:t>March 27,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64BBFF-0B4C-43C8-9F0D-B298B521761A}"/>
              </a:ext>
            </a:extLst>
          </p:cNvPr>
          <p:cNvSpPr>
            <a:spLocks noGrp="1"/>
          </p:cNvSpPr>
          <p:nvPr>
            <p:ph idx="1"/>
          </p:nvPr>
        </p:nvSpPr>
        <p:spPr>
          <a:xfrm>
            <a:off x="251520" y="1301330"/>
            <a:ext cx="8748972" cy="4867564"/>
          </a:xfrm>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ea typeface="+mn-ea"/>
                <a:cs typeface="+mn-cs"/>
              </a:rPr>
              <a:t>  </a:t>
            </a:r>
            <a:br>
              <a:rPr kumimoji="0" lang="en-GB" sz="2000" b="0" i="0" u="none" strike="noStrike" kern="1200" cap="none" spc="0" normalizeH="0" baseline="0" noProof="0" dirty="0">
                <a:ln>
                  <a:noFill/>
                </a:ln>
                <a:solidFill>
                  <a:prstClr val="black"/>
                </a:solidFill>
                <a:effectLst/>
                <a:uLnTx/>
                <a:uFillTx/>
                <a:ea typeface="+mn-ea"/>
                <a:cs typeface="+mn-cs"/>
              </a:rPr>
            </a:br>
            <a:r>
              <a:rPr kumimoji="0" lang="en-GB" sz="2000" b="0" i="0" u="none" strike="noStrike" kern="1200" cap="none" spc="0" normalizeH="0" baseline="0" noProof="0" dirty="0">
                <a:ln>
                  <a:noFill/>
                </a:ln>
                <a:solidFill>
                  <a:prstClr val="black"/>
                </a:solidFill>
                <a:effectLst/>
                <a:uLnTx/>
                <a:uFillTx/>
                <a:ea typeface="+mn-ea"/>
                <a:cs typeface="+mn-cs"/>
              </a:rPr>
              <a:t>           </a:t>
            </a:r>
            <a:br>
              <a:rPr kumimoji="0" lang="en-GB" sz="2000" b="0" i="0" u="none" strike="noStrike" kern="1200" cap="none" spc="0" normalizeH="0" baseline="0" noProof="0" dirty="0">
                <a:ln>
                  <a:noFill/>
                </a:ln>
                <a:solidFill>
                  <a:prstClr val="black"/>
                </a:solidFill>
                <a:effectLst/>
                <a:uLnTx/>
                <a:uFillTx/>
                <a:ea typeface="+mn-ea"/>
                <a:cs typeface="+mn-cs"/>
              </a:rPr>
            </a:br>
            <a:endParaRPr lang="en-CA" sz="1800" dirty="0"/>
          </a:p>
        </p:txBody>
      </p:sp>
      <p:sp>
        <p:nvSpPr>
          <p:cNvPr id="8" name="Text Box 20">
            <a:extLst>
              <a:ext uri="{FF2B5EF4-FFF2-40B4-BE49-F238E27FC236}">
                <a16:creationId xmlns:a16="http://schemas.microsoft.com/office/drawing/2014/main" id="{DF7C47BB-1981-4B4F-A5A0-536CA47AC9AF}"/>
              </a:ext>
            </a:extLst>
          </p:cNvPr>
          <p:cNvSpPr txBox="1">
            <a:spLocks noChangeArrowheads="1"/>
          </p:cNvSpPr>
          <p:nvPr/>
        </p:nvSpPr>
        <p:spPr bwMode="auto">
          <a:xfrm>
            <a:off x="1805134" y="1848259"/>
            <a:ext cx="1368000" cy="288000"/>
          </a:xfrm>
          <a:prstGeom prst="rect">
            <a:avLst/>
          </a:prstGeom>
          <a:solidFill>
            <a:srgbClr val="FFFFFF"/>
          </a:solidFill>
          <a:ln w="9525">
            <a:solidFill>
              <a:srgbClr val="000000"/>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83459"/>
                </a:solidFill>
                <a:effectLst/>
                <a:uLnTx/>
                <a:uFillTx/>
                <a:latin typeface="Arial" panose="020B0604020202020204" pitchFamily="34" charset="0"/>
                <a:cs typeface="Arial" panose="020B0604020202020204" pitchFamily="34" charset="0"/>
              </a:rPr>
              <a:t>GROUP AB</a:t>
            </a:r>
          </a:p>
        </p:txBody>
      </p:sp>
      <p:sp>
        <p:nvSpPr>
          <p:cNvPr id="9" name="Text Box 21">
            <a:extLst>
              <a:ext uri="{FF2B5EF4-FFF2-40B4-BE49-F238E27FC236}">
                <a16:creationId xmlns:a16="http://schemas.microsoft.com/office/drawing/2014/main" id="{267A0FB8-8AF0-4A36-84C6-3E332CE07401}"/>
              </a:ext>
            </a:extLst>
          </p:cNvPr>
          <p:cNvSpPr txBox="1">
            <a:spLocks noChangeArrowheads="1"/>
          </p:cNvSpPr>
          <p:nvPr/>
        </p:nvSpPr>
        <p:spPr bwMode="auto">
          <a:xfrm>
            <a:off x="5970866" y="1848259"/>
            <a:ext cx="1368000" cy="288000"/>
          </a:xfrm>
          <a:prstGeom prst="rect">
            <a:avLst/>
          </a:prstGeom>
          <a:solidFill>
            <a:srgbClr val="FFFFFF"/>
          </a:solidFill>
          <a:ln w="9525">
            <a:solidFill>
              <a:srgbClr val="000000"/>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53917E"/>
                </a:solidFill>
                <a:effectLst/>
                <a:uLnTx/>
                <a:uFillTx/>
                <a:latin typeface="Arial" panose="020B0604020202020204" pitchFamily="34" charset="0"/>
                <a:cs typeface="Arial" panose="020B0604020202020204" pitchFamily="34" charset="0"/>
              </a:rPr>
              <a:t>GROUP A</a:t>
            </a:r>
          </a:p>
        </p:txBody>
      </p:sp>
      <p:sp>
        <p:nvSpPr>
          <p:cNvPr id="10" name="Text Box 22">
            <a:extLst>
              <a:ext uri="{FF2B5EF4-FFF2-40B4-BE49-F238E27FC236}">
                <a16:creationId xmlns:a16="http://schemas.microsoft.com/office/drawing/2014/main" id="{C780F8B4-F28F-4E89-AB9A-16EE3D561367}"/>
              </a:ext>
            </a:extLst>
          </p:cNvPr>
          <p:cNvSpPr txBox="1">
            <a:spLocks noChangeArrowheads="1"/>
          </p:cNvSpPr>
          <p:nvPr/>
        </p:nvSpPr>
        <p:spPr bwMode="auto">
          <a:xfrm>
            <a:off x="1822428" y="3369776"/>
            <a:ext cx="1368000" cy="288000"/>
          </a:xfrm>
          <a:prstGeom prst="rect">
            <a:avLst/>
          </a:prstGeom>
          <a:solidFill>
            <a:srgbClr val="FFFFFF"/>
          </a:solidFill>
          <a:ln w="9525">
            <a:solidFill>
              <a:srgbClr val="000000"/>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B32017"/>
                </a:solidFill>
                <a:effectLst/>
                <a:uLnTx/>
                <a:uFillTx/>
                <a:latin typeface="Arial" panose="020B0604020202020204" pitchFamily="34" charset="0"/>
                <a:cs typeface="Arial" panose="020B0604020202020204" pitchFamily="34" charset="0"/>
              </a:rPr>
              <a:t>GROUP B</a:t>
            </a:r>
          </a:p>
        </p:txBody>
      </p:sp>
      <p:sp>
        <p:nvSpPr>
          <p:cNvPr id="11" name="Text Box 19">
            <a:extLst>
              <a:ext uri="{FF2B5EF4-FFF2-40B4-BE49-F238E27FC236}">
                <a16:creationId xmlns:a16="http://schemas.microsoft.com/office/drawing/2014/main" id="{D5C5FD01-4963-4D90-95FA-B3D29562DC65}"/>
              </a:ext>
            </a:extLst>
          </p:cNvPr>
          <p:cNvSpPr txBox="1">
            <a:spLocks noChangeArrowheads="1"/>
          </p:cNvSpPr>
          <p:nvPr/>
        </p:nvSpPr>
        <p:spPr bwMode="auto">
          <a:xfrm>
            <a:off x="6023968" y="3348265"/>
            <a:ext cx="1368000" cy="288000"/>
          </a:xfrm>
          <a:prstGeom prst="rect">
            <a:avLst/>
          </a:prstGeom>
          <a:solidFill>
            <a:srgbClr val="FFFFFF"/>
          </a:solidFill>
          <a:ln w="9525">
            <a:solidFill>
              <a:srgbClr val="000000"/>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GROUP O</a:t>
            </a:r>
          </a:p>
        </p:txBody>
      </p:sp>
      <p:pic>
        <p:nvPicPr>
          <p:cNvPr id="12" name="Picture 4" descr="blood ab">
            <a:extLst>
              <a:ext uri="{FF2B5EF4-FFF2-40B4-BE49-F238E27FC236}">
                <a16:creationId xmlns:a16="http://schemas.microsoft.com/office/drawing/2014/main" id="{42EAAB8F-1CBF-40D4-BAF3-D2FE654C4E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753" y="1374888"/>
            <a:ext cx="574232"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blood a">
            <a:extLst>
              <a:ext uri="{FF2B5EF4-FFF2-40B4-BE49-F238E27FC236}">
                <a16:creationId xmlns:a16="http://schemas.microsoft.com/office/drawing/2014/main" id="{83772998-DBCC-4A97-B90B-E5D4BCA5B9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7363" y="1338667"/>
            <a:ext cx="573786"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blood ab">
            <a:extLst>
              <a:ext uri="{FF2B5EF4-FFF2-40B4-BE49-F238E27FC236}">
                <a16:creationId xmlns:a16="http://schemas.microsoft.com/office/drawing/2014/main" id="{47D7F974-A949-417F-997D-9339F2BC34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6711" y="1324896"/>
            <a:ext cx="574232"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blood a">
            <a:extLst>
              <a:ext uri="{FF2B5EF4-FFF2-40B4-BE49-F238E27FC236}">
                <a16:creationId xmlns:a16="http://schemas.microsoft.com/office/drawing/2014/main" id="{22C7F428-0BF5-4048-A1F8-2B98E39DD7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9759" y="1333460"/>
            <a:ext cx="573786"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blood b">
            <a:extLst>
              <a:ext uri="{FF2B5EF4-FFF2-40B4-BE49-F238E27FC236}">
                <a16:creationId xmlns:a16="http://schemas.microsoft.com/office/drawing/2014/main" id="{47BE4D64-EFA0-4DE6-9C64-BA86148D3C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1270" y="2746455"/>
            <a:ext cx="573469"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blood b">
            <a:extLst>
              <a:ext uri="{FF2B5EF4-FFF2-40B4-BE49-F238E27FC236}">
                <a16:creationId xmlns:a16="http://schemas.microsoft.com/office/drawing/2014/main" id="{5A615111-5B33-4797-B35E-5092D456D7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0073" y="2752632"/>
            <a:ext cx="573469"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blood o">
            <a:extLst>
              <a:ext uri="{FF2B5EF4-FFF2-40B4-BE49-F238E27FC236}">
                <a16:creationId xmlns:a16="http://schemas.microsoft.com/office/drawing/2014/main" id="{0CA2F1BE-BCD7-479B-AFAD-FDB855F7D1E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7530612" y="2752632"/>
            <a:ext cx="547287" cy="93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 name="Picture 9" descr="blood o">
            <a:extLst>
              <a:ext uri="{FF2B5EF4-FFF2-40B4-BE49-F238E27FC236}">
                <a16:creationId xmlns:a16="http://schemas.microsoft.com/office/drawing/2014/main" id="{E07D011A-39E4-4BA7-9831-C591D810916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5155842" y="2782064"/>
            <a:ext cx="547287" cy="93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 name="Picture 13" descr="anti b">
            <a:extLst>
              <a:ext uri="{FF2B5EF4-FFF2-40B4-BE49-F238E27FC236}">
                <a16:creationId xmlns:a16="http://schemas.microsoft.com/office/drawing/2014/main" id="{ED6BD81A-4CA0-4409-A85D-FDEDCD93D1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6094" y="2168178"/>
            <a:ext cx="499353" cy="813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3" descr="anti b">
            <a:extLst>
              <a:ext uri="{FF2B5EF4-FFF2-40B4-BE49-F238E27FC236}">
                <a16:creationId xmlns:a16="http://schemas.microsoft.com/office/drawing/2014/main" id="{E3EBA85C-62AC-40F0-B220-426D12F709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29912" y="2168178"/>
            <a:ext cx="499353" cy="813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3" descr="anti b">
            <a:extLst>
              <a:ext uri="{FF2B5EF4-FFF2-40B4-BE49-F238E27FC236}">
                <a16:creationId xmlns:a16="http://schemas.microsoft.com/office/drawing/2014/main" id="{484E1DF6-8A30-41E7-9155-77D71C3FC18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2129" y="3653992"/>
            <a:ext cx="499353" cy="813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anti a">
            <a:extLst>
              <a:ext uri="{FF2B5EF4-FFF2-40B4-BE49-F238E27FC236}">
                <a16:creationId xmlns:a16="http://schemas.microsoft.com/office/drawing/2014/main" id="{BD95A1DC-4B7B-4B45-8420-E609DFDFC23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6451" y="3689143"/>
            <a:ext cx="498095" cy="8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8" descr="anti a">
            <a:extLst>
              <a:ext uri="{FF2B5EF4-FFF2-40B4-BE49-F238E27FC236}">
                <a16:creationId xmlns:a16="http://schemas.microsoft.com/office/drawing/2014/main" id="{B3210774-1668-4B86-A78D-1E80DDC5B11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90199" y="3663343"/>
            <a:ext cx="498095" cy="8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3" descr="anti b">
            <a:extLst>
              <a:ext uri="{FF2B5EF4-FFF2-40B4-BE49-F238E27FC236}">
                <a16:creationId xmlns:a16="http://schemas.microsoft.com/office/drawing/2014/main" id="{3F0C2351-CC55-4A5F-B05E-F1CF9F18268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0888" y="3655073"/>
            <a:ext cx="499353" cy="8136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anti a">
            <a:extLst>
              <a:ext uri="{FF2B5EF4-FFF2-40B4-BE49-F238E27FC236}">
                <a16:creationId xmlns:a16="http://schemas.microsoft.com/office/drawing/2014/main" id="{A972E822-F78F-4965-B041-6EB14941BCE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1109" y="3698995"/>
            <a:ext cx="498095" cy="8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ontent Placeholder 2">
            <a:extLst>
              <a:ext uri="{FF2B5EF4-FFF2-40B4-BE49-F238E27FC236}">
                <a16:creationId xmlns:a16="http://schemas.microsoft.com/office/drawing/2014/main" id="{F22F909D-887B-43F1-9343-FC76A7DBDACF}"/>
              </a:ext>
            </a:extLst>
          </p:cNvPr>
          <p:cNvSpPr txBox="1">
            <a:spLocks/>
          </p:cNvSpPr>
          <p:nvPr/>
        </p:nvSpPr>
        <p:spPr bwMode="auto">
          <a:xfrm>
            <a:off x="35543" y="4441291"/>
            <a:ext cx="8964996" cy="221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GB" sz="1800" dirty="0">
                <a:solidFill>
                  <a:prstClr val="black"/>
                </a:solidFill>
              </a:rPr>
              <a:t>ABO Antibodies </a:t>
            </a:r>
          </a:p>
          <a:p>
            <a:pPr>
              <a:spcBef>
                <a:spcPct val="0"/>
              </a:spcBef>
              <a:buFont typeface="Arial" panose="020B0604020202020204" pitchFamily="34" charset="0"/>
              <a:buChar char="•"/>
              <a:defRPr/>
            </a:pPr>
            <a:r>
              <a:rPr lang="en-GB" sz="1600" dirty="0">
                <a:solidFill>
                  <a:prstClr val="black"/>
                </a:solidFill>
              </a:rPr>
              <a:t>are naturally acquired, starting at 4 months of age.</a:t>
            </a:r>
            <a:br>
              <a:rPr lang="en-GB" sz="1600" dirty="0">
                <a:solidFill>
                  <a:prstClr val="black"/>
                </a:solidFill>
              </a:rPr>
            </a:br>
            <a:r>
              <a:rPr lang="en-GB" sz="1600" dirty="0">
                <a:solidFill>
                  <a:prstClr val="black"/>
                </a:solidFill>
              </a:rPr>
              <a:t>                    </a:t>
            </a:r>
            <a:r>
              <a:rPr lang="en-US" sz="1600" dirty="0">
                <a:solidFill>
                  <a:srgbClr val="000000"/>
                </a:solidFill>
                <a:cs typeface="Arial" panose="020B0604020202020204" pitchFamily="34" charset="0"/>
              </a:rPr>
              <a:t>If, the </a:t>
            </a:r>
            <a:r>
              <a:rPr lang="en-US" sz="1600" u="sng" dirty="0">
                <a:solidFill>
                  <a:srgbClr val="000000"/>
                </a:solidFill>
                <a:cs typeface="Arial" panose="020B0604020202020204" pitchFamily="34" charset="0"/>
              </a:rPr>
              <a:t>antigen is present</a:t>
            </a:r>
            <a:r>
              <a:rPr lang="en-US" sz="1600" dirty="0">
                <a:solidFill>
                  <a:srgbClr val="000000"/>
                </a:solidFill>
                <a:cs typeface="Arial" panose="020B0604020202020204" pitchFamily="34" charset="0"/>
              </a:rPr>
              <a:t> on the surface of the red blood cells,                                                        </a:t>
            </a:r>
            <a:br>
              <a:rPr lang="en-US" sz="1600" dirty="0">
                <a:solidFill>
                  <a:srgbClr val="000000"/>
                </a:solidFill>
                <a:cs typeface="Arial" panose="020B0604020202020204" pitchFamily="34" charset="0"/>
              </a:rPr>
            </a:br>
            <a:r>
              <a:rPr lang="en-US" sz="1600" dirty="0">
                <a:solidFill>
                  <a:srgbClr val="000000"/>
                </a:solidFill>
                <a:cs typeface="Arial" panose="020B0604020202020204" pitchFamily="34" charset="0"/>
              </a:rPr>
              <a:t>                    then the </a:t>
            </a:r>
            <a:r>
              <a:rPr lang="en-US" sz="1600" u="sng" dirty="0">
                <a:solidFill>
                  <a:srgbClr val="000000"/>
                </a:solidFill>
                <a:cs typeface="Arial" panose="020B0604020202020204" pitchFamily="34" charset="0"/>
              </a:rPr>
              <a:t>corresponding antibody will NOT</a:t>
            </a:r>
            <a:r>
              <a:rPr lang="en-US" sz="1600" dirty="0">
                <a:solidFill>
                  <a:srgbClr val="000000"/>
                </a:solidFill>
                <a:cs typeface="Arial" panose="020B0604020202020204" pitchFamily="34" charset="0"/>
              </a:rPr>
              <a:t> be in the plasma.</a:t>
            </a:r>
          </a:p>
          <a:p>
            <a:pPr marL="457200" lvl="1" indent="0">
              <a:spcBef>
                <a:spcPct val="0"/>
              </a:spcBef>
              <a:buNone/>
              <a:defRPr/>
            </a:pPr>
            <a:r>
              <a:rPr lang="en-US" sz="1600" dirty="0">
                <a:solidFill>
                  <a:srgbClr val="000000"/>
                </a:solidFill>
                <a:cs typeface="Arial" panose="020B0604020202020204" pitchFamily="34" charset="0"/>
              </a:rPr>
              <a:t>                  If, the </a:t>
            </a:r>
            <a:r>
              <a:rPr lang="en-US" sz="1600" u="sng" dirty="0">
                <a:solidFill>
                  <a:srgbClr val="000000"/>
                </a:solidFill>
                <a:cs typeface="Arial" panose="020B0604020202020204" pitchFamily="34" charset="0"/>
              </a:rPr>
              <a:t>antigen is NOT present</a:t>
            </a:r>
            <a:r>
              <a:rPr lang="en-US" sz="1600" dirty="0">
                <a:solidFill>
                  <a:srgbClr val="000000"/>
                </a:solidFill>
                <a:cs typeface="Arial" panose="020B0604020202020204" pitchFamily="34" charset="0"/>
              </a:rPr>
              <a:t> on the surface of the red blood cells,                                                              </a:t>
            </a:r>
            <a:br>
              <a:rPr lang="en-US" sz="1600" dirty="0">
                <a:solidFill>
                  <a:srgbClr val="000000"/>
                </a:solidFill>
                <a:cs typeface="Arial" panose="020B0604020202020204" pitchFamily="34" charset="0"/>
              </a:rPr>
            </a:br>
            <a:r>
              <a:rPr lang="en-US" sz="1600" dirty="0">
                <a:solidFill>
                  <a:srgbClr val="000000"/>
                </a:solidFill>
                <a:cs typeface="Arial" panose="020B0604020202020204" pitchFamily="34" charset="0"/>
              </a:rPr>
              <a:t>                  then the </a:t>
            </a:r>
            <a:r>
              <a:rPr lang="en-US" sz="1600" u="sng" dirty="0">
                <a:solidFill>
                  <a:srgbClr val="000000"/>
                </a:solidFill>
                <a:cs typeface="Arial" panose="020B0604020202020204" pitchFamily="34" charset="0"/>
              </a:rPr>
              <a:t>corresponding antibody will</a:t>
            </a:r>
            <a:r>
              <a:rPr lang="en-US" sz="1600" dirty="0">
                <a:solidFill>
                  <a:srgbClr val="000000"/>
                </a:solidFill>
                <a:cs typeface="Arial" panose="020B0604020202020204" pitchFamily="34" charset="0"/>
              </a:rPr>
              <a:t> be in the plasma.</a:t>
            </a:r>
            <a:endParaRPr lang="en-GB" sz="1600" dirty="0">
              <a:solidFill>
                <a:prstClr val="black"/>
              </a:solidFill>
            </a:endParaRPr>
          </a:p>
        </p:txBody>
      </p:sp>
      <p:pic>
        <p:nvPicPr>
          <p:cNvPr id="4" name="Picture 18" descr="anti a">
            <a:extLst>
              <a:ext uri="{FF2B5EF4-FFF2-40B4-BE49-F238E27FC236}">
                <a16:creationId xmlns:a16="http://schemas.microsoft.com/office/drawing/2014/main" id="{5C09CBF0-9CAF-0F8E-BA24-E1D741AF239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48269" y="3668430"/>
            <a:ext cx="498095" cy="8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D61861B-4CA4-B69F-1742-525661847566}"/>
              </a:ext>
            </a:extLst>
          </p:cNvPr>
          <p:cNvSpPr>
            <a:spLocks noGrp="1"/>
          </p:cNvSpPr>
          <p:nvPr>
            <p:ph type="title"/>
          </p:nvPr>
        </p:nvSpPr>
        <p:spPr>
          <a:xfrm>
            <a:off x="41564" y="67105"/>
            <a:ext cx="9000000" cy="1296000"/>
          </a:xfrm>
        </p:spPr>
        <p:txBody>
          <a:bodyPr/>
          <a:lstStyle/>
          <a:p>
            <a:r>
              <a:rPr lang="en-CA" sz="3000" b="1" dirty="0"/>
              <a:t>ABO Blood Group System (1)</a:t>
            </a:r>
          </a:p>
        </p:txBody>
      </p:sp>
    </p:spTree>
    <p:extLst>
      <p:ext uri="{BB962C8B-B14F-4D97-AF65-F5344CB8AC3E}">
        <p14:creationId xmlns:p14="http://schemas.microsoft.com/office/powerpoint/2010/main" val="1059855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13994" y="1617426"/>
            <a:ext cx="8406478" cy="88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Lucida Sans Unicode" pitchFamily="34" charset="0"/>
                <a:ea typeface="ＭＳ Ｐゴシック" pitchFamily="-84" charset="-128"/>
              </a:defRPr>
            </a:lvl2pPr>
            <a:lvl3pPr algn="l" rtl="0" fontAlgn="base">
              <a:spcBef>
                <a:spcPct val="0"/>
              </a:spcBef>
              <a:spcAft>
                <a:spcPct val="0"/>
              </a:spcAft>
              <a:defRPr sz="3600" b="1">
                <a:solidFill>
                  <a:schemeClr val="tx2"/>
                </a:solidFill>
                <a:latin typeface="Lucida Sans Unicode" pitchFamily="34" charset="0"/>
                <a:ea typeface="ＭＳ Ｐゴシック" pitchFamily="-84" charset="-128"/>
              </a:defRPr>
            </a:lvl3pPr>
            <a:lvl4pPr algn="l" rtl="0" fontAlgn="base">
              <a:spcBef>
                <a:spcPct val="0"/>
              </a:spcBef>
              <a:spcAft>
                <a:spcPct val="0"/>
              </a:spcAft>
              <a:defRPr sz="3600" b="1">
                <a:solidFill>
                  <a:schemeClr val="tx2"/>
                </a:solidFill>
                <a:latin typeface="Lucida Sans Unicode" pitchFamily="34" charset="0"/>
                <a:ea typeface="ＭＳ Ｐゴシック" pitchFamily="-84" charset="-128"/>
              </a:defRPr>
            </a:lvl4pPr>
            <a:lvl5pPr algn="l" rtl="0" fontAlgn="base">
              <a:spcBef>
                <a:spcPct val="0"/>
              </a:spcBef>
              <a:spcAft>
                <a:spcPct val="0"/>
              </a:spcAft>
              <a:defRPr sz="3600" b="1">
                <a:solidFill>
                  <a:schemeClr val="tx2"/>
                </a:solidFill>
                <a:latin typeface="Lucida Sans Unicode" pitchFamily="34" charset="0"/>
                <a:ea typeface="ＭＳ Ｐゴシック" pitchFamily="-84" charset="-128"/>
              </a:defRPr>
            </a:lvl5pPr>
            <a:lvl6pPr marL="457200" algn="l" rtl="0" fontAlgn="base">
              <a:spcBef>
                <a:spcPct val="0"/>
              </a:spcBef>
              <a:spcAft>
                <a:spcPct val="0"/>
              </a:spcAft>
              <a:defRPr sz="3600" b="1">
                <a:solidFill>
                  <a:schemeClr val="tx2"/>
                </a:solidFill>
                <a:latin typeface="Lucida Sans Unicode" pitchFamily="34" charset="0"/>
                <a:ea typeface="ＭＳ Ｐゴシック" pitchFamily="-84" charset="-128"/>
              </a:defRPr>
            </a:lvl6pPr>
            <a:lvl7pPr marL="914400" algn="l" rtl="0" fontAlgn="base">
              <a:spcBef>
                <a:spcPct val="0"/>
              </a:spcBef>
              <a:spcAft>
                <a:spcPct val="0"/>
              </a:spcAft>
              <a:defRPr sz="3600" b="1">
                <a:solidFill>
                  <a:schemeClr val="tx2"/>
                </a:solidFill>
                <a:latin typeface="Lucida Sans Unicode" pitchFamily="34" charset="0"/>
                <a:ea typeface="ＭＳ Ｐゴシック" pitchFamily="-84" charset="-128"/>
              </a:defRPr>
            </a:lvl7pPr>
            <a:lvl8pPr marL="1371600" algn="l" rtl="0" fontAlgn="base">
              <a:spcBef>
                <a:spcPct val="0"/>
              </a:spcBef>
              <a:spcAft>
                <a:spcPct val="0"/>
              </a:spcAft>
              <a:defRPr sz="3600" b="1">
                <a:solidFill>
                  <a:schemeClr val="tx2"/>
                </a:solidFill>
                <a:latin typeface="Lucida Sans Unicode" pitchFamily="34" charset="0"/>
                <a:ea typeface="ＭＳ Ｐゴシック" pitchFamily="-84" charset="-128"/>
              </a:defRPr>
            </a:lvl8pPr>
            <a:lvl9pPr marL="1828800" algn="l" rtl="0" fontAlgn="base">
              <a:spcBef>
                <a:spcPct val="0"/>
              </a:spcBef>
              <a:spcAft>
                <a:spcPct val="0"/>
              </a:spcAft>
              <a:defRPr sz="3600" b="1">
                <a:solidFill>
                  <a:schemeClr val="tx2"/>
                </a:solidFill>
                <a:latin typeface="Lucida Sans Unicode" pitchFamily="34" charset="0"/>
                <a:ea typeface="ＭＳ Ｐゴシック" pitchFamily="-84" charset="-128"/>
              </a:defRPr>
            </a:lvl9pPr>
          </a:lstStyle>
          <a:p>
            <a:r>
              <a:rPr lang="en-US" sz="2200" b="0" dirty="0">
                <a:solidFill>
                  <a:schemeClr val="tx1"/>
                </a:solidFill>
                <a:latin typeface="+mn-lt"/>
              </a:rPr>
              <a:t>For blood group AB, antigens A and B are </a:t>
            </a:r>
            <a:r>
              <a:rPr lang="en-GB" sz="2200" b="0" dirty="0">
                <a:solidFill>
                  <a:schemeClr val="tx1"/>
                </a:solidFill>
                <a:latin typeface="+mn-lt"/>
              </a:rPr>
              <a:t>on the exterior surface of red blood cells. What antibody(ies) will be </a:t>
            </a:r>
            <a:r>
              <a:rPr lang="en-US" sz="2200" b="0" dirty="0">
                <a:solidFill>
                  <a:schemeClr val="tx1"/>
                </a:solidFill>
                <a:latin typeface="+mn-lt"/>
              </a:rPr>
              <a:t>in the plasma?</a:t>
            </a:r>
            <a:endParaRPr lang="en-US" sz="2200" b="0" kern="0" dirty="0">
              <a:solidFill>
                <a:schemeClr val="tx1"/>
              </a:solidFill>
              <a:latin typeface="+mn-lt"/>
            </a:endParaRPr>
          </a:p>
        </p:txBody>
      </p:sp>
      <p:sp>
        <p:nvSpPr>
          <p:cNvPr id="8" name="Rectangle 2"/>
          <p:cNvSpPr txBox="1">
            <a:spLocks noChangeArrowheads="1"/>
          </p:cNvSpPr>
          <p:nvPr/>
        </p:nvSpPr>
        <p:spPr bwMode="auto">
          <a:xfrm>
            <a:off x="516430" y="4077072"/>
            <a:ext cx="862757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Lucida Sans Unicode" pitchFamily="34" charset="0"/>
                <a:ea typeface="ＭＳ Ｐゴシック" pitchFamily="-84" charset="-128"/>
              </a:defRPr>
            </a:lvl2pPr>
            <a:lvl3pPr algn="l" rtl="0" fontAlgn="base">
              <a:spcBef>
                <a:spcPct val="0"/>
              </a:spcBef>
              <a:spcAft>
                <a:spcPct val="0"/>
              </a:spcAft>
              <a:defRPr sz="3600" b="1">
                <a:solidFill>
                  <a:schemeClr val="tx2"/>
                </a:solidFill>
                <a:latin typeface="Lucida Sans Unicode" pitchFamily="34" charset="0"/>
                <a:ea typeface="ＭＳ Ｐゴシック" pitchFamily="-84" charset="-128"/>
              </a:defRPr>
            </a:lvl3pPr>
            <a:lvl4pPr algn="l" rtl="0" fontAlgn="base">
              <a:spcBef>
                <a:spcPct val="0"/>
              </a:spcBef>
              <a:spcAft>
                <a:spcPct val="0"/>
              </a:spcAft>
              <a:defRPr sz="3600" b="1">
                <a:solidFill>
                  <a:schemeClr val="tx2"/>
                </a:solidFill>
                <a:latin typeface="Lucida Sans Unicode" pitchFamily="34" charset="0"/>
                <a:ea typeface="ＭＳ Ｐゴシック" pitchFamily="-84" charset="-128"/>
              </a:defRPr>
            </a:lvl4pPr>
            <a:lvl5pPr algn="l" rtl="0" fontAlgn="base">
              <a:spcBef>
                <a:spcPct val="0"/>
              </a:spcBef>
              <a:spcAft>
                <a:spcPct val="0"/>
              </a:spcAft>
              <a:defRPr sz="3600" b="1">
                <a:solidFill>
                  <a:schemeClr val="tx2"/>
                </a:solidFill>
                <a:latin typeface="Lucida Sans Unicode" pitchFamily="34" charset="0"/>
                <a:ea typeface="ＭＳ Ｐゴシック" pitchFamily="-84" charset="-128"/>
              </a:defRPr>
            </a:lvl5pPr>
            <a:lvl6pPr marL="457200" algn="l" rtl="0" fontAlgn="base">
              <a:spcBef>
                <a:spcPct val="0"/>
              </a:spcBef>
              <a:spcAft>
                <a:spcPct val="0"/>
              </a:spcAft>
              <a:defRPr sz="3600" b="1">
                <a:solidFill>
                  <a:schemeClr val="tx2"/>
                </a:solidFill>
                <a:latin typeface="Lucida Sans Unicode" pitchFamily="34" charset="0"/>
                <a:ea typeface="ＭＳ Ｐゴシック" pitchFamily="-84" charset="-128"/>
              </a:defRPr>
            </a:lvl6pPr>
            <a:lvl7pPr marL="914400" algn="l" rtl="0" fontAlgn="base">
              <a:spcBef>
                <a:spcPct val="0"/>
              </a:spcBef>
              <a:spcAft>
                <a:spcPct val="0"/>
              </a:spcAft>
              <a:defRPr sz="3600" b="1">
                <a:solidFill>
                  <a:schemeClr val="tx2"/>
                </a:solidFill>
                <a:latin typeface="Lucida Sans Unicode" pitchFamily="34" charset="0"/>
                <a:ea typeface="ＭＳ Ｐゴシック" pitchFamily="-84" charset="-128"/>
              </a:defRPr>
            </a:lvl7pPr>
            <a:lvl8pPr marL="1371600" algn="l" rtl="0" fontAlgn="base">
              <a:spcBef>
                <a:spcPct val="0"/>
              </a:spcBef>
              <a:spcAft>
                <a:spcPct val="0"/>
              </a:spcAft>
              <a:defRPr sz="3600" b="1">
                <a:solidFill>
                  <a:schemeClr val="tx2"/>
                </a:solidFill>
                <a:latin typeface="Lucida Sans Unicode" pitchFamily="34" charset="0"/>
                <a:ea typeface="ＭＳ Ｐゴシック" pitchFamily="-84" charset="-128"/>
              </a:defRPr>
            </a:lvl8pPr>
            <a:lvl9pPr marL="1828800" algn="l" rtl="0" fontAlgn="base">
              <a:spcBef>
                <a:spcPct val="0"/>
              </a:spcBef>
              <a:spcAft>
                <a:spcPct val="0"/>
              </a:spcAft>
              <a:defRPr sz="3600" b="1">
                <a:solidFill>
                  <a:schemeClr val="tx2"/>
                </a:solidFill>
                <a:latin typeface="Lucida Sans Unicode" pitchFamily="34" charset="0"/>
                <a:ea typeface="ＭＳ Ｐゴシック" pitchFamily="-84" charset="-128"/>
              </a:defRPr>
            </a:lvl9pPr>
          </a:lstStyle>
          <a:p>
            <a:pPr marL="457200" indent="-457200">
              <a:buAutoNum type="alphaLcParenR"/>
            </a:pPr>
            <a:r>
              <a:rPr lang="en-US" sz="2200" b="0" kern="0" dirty="0">
                <a:solidFill>
                  <a:schemeClr val="tx1"/>
                </a:solidFill>
                <a:latin typeface="+mn-lt"/>
              </a:rPr>
              <a:t>Anti-A antibody.</a:t>
            </a:r>
          </a:p>
          <a:p>
            <a:pPr marL="457200" indent="-457200">
              <a:buAutoNum type="alphaLcParenR"/>
            </a:pPr>
            <a:r>
              <a:rPr lang="en-US" sz="2200" b="0" kern="0" dirty="0">
                <a:solidFill>
                  <a:schemeClr val="tx1"/>
                </a:solidFill>
                <a:latin typeface="+mn-lt"/>
              </a:rPr>
              <a:t>Anti-B antibody.</a:t>
            </a:r>
          </a:p>
          <a:p>
            <a:pPr marL="457200" indent="-457200">
              <a:buAutoNum type="alphaLcParenR"/>
            </a:pPr>
            <a:r>
              <a:rPr lang="en-US" sz="2200" b="0" kern="0" dirty="0">
                <a:solidFill>
                  <a:schemeClr val="tx1"/>
                </a:solidFill>
                <a:latin typeface="+mn-lt"/>
              </a:rPr>
              <a:t>Both anti-A and anti-B antibodies.</a:t>
            </a:r>
          </a:p>
          <a:p>
            <a:pPr marL="457200" indent="-457200">
              <a:buAutoNum type="alphaLcParenR"/>
            </a:pPr>
            <a:r>
              <a:rPr lang="en-US" sz="2200" b="0" kern="0" dirty="0">
                <a:solidFill>
                  <a:schemeClr val="tx1"/>
                </a:solidFill>
                <a:latin typeface="+mn-lt"/>
              </a:rPr>
              <a:t>No antibodies. </a:t>
            </a:r>
          </a:p>
        </p:txBody>
      </p:sp>
      <p:sp>
        <p:nvSpPr>
          <p:cNvPr id="3" name="Title 1">
            <a:extLst>
              <a:ext uri="{FF2B5EF4-FFF2-40B4-BE49-F238E27FC236}">
                <a16:creationId xmlns:a16="http://schemas.microsoft.com/office/drawing/2014/main" id="{522096CA-D73C-5E25-B1BD-6AB5C1366920}"/>
              </a:ext>
            </a:extLst>
          </p:cNvPr>
          <p:cNvSpPr>
            <a:spLocks noGrp="1"/>
          </p:cNvSpPr>
          <p:nvPr>
            <p:ph type="title"/>
          </p:nvPr>
        </p:nvSpPr>
        <p:spPr>
          <a:xfrm>
            <a:off x="144000" y="90482"/>
            <a:ext cx="9000000" cy="1296000"/>
          </a:xfrm>
        </p:spPr>
        <p:txBody>
          <a:bodyPr/>
          <a:lstStyle/>
          <a:p>
            <a:r>
              <a:rPr lang="en-CA" sz="3000" b="1" dirty="0"/>
              <a:t>Learning Review 2</a:t>
            </a:r>
          </a:p>
        </p:txBody>
      </p:sp>
      <p:pic>
        <p:nvPicPr>
          <p:cNvPr id="10" name="Picture 9">
            <a:extLst>
              <a:ext uri="{FF2B5EF4-FFF2-40B4-BE49-F238E27FC236}">
                <a16:creationId xmlns:a16="http://schemas.microsoft.com/office/drawing/2014/main" id="{B211599F-8E83-0110-11BD-8E2C7DE85B3C}"/>
              </a:ext>
            </a:extLst>
          </p:cNvPr>
          <p:cNvPicPr>
            <a:picLocks noChangeAspect="1"/>
          </p:cNvPicPr>
          <p:nvPr/>
        </p:nvPicPr>
        <p:blipFill>
          <a:blip r:embed="rId4"/>
          <a:stretch>
            <a:fillRect/>
          </a:stretch>
        </p:blipFill>
        <p:spPr>
          <a:xfrm>
            <a:off x="2915816" y="2636912"/>
            <a:ext cx="3097036" cy="981541"/>
          </a:xfrm>
          <a:prstGeom prst="rect">
            <a:avLst/>
          </a:prstGeom>
        </p:spPr>
      </p:pic>
    </p:spTree>
    <p:custDataLst>
      <p:tags r:id="rId1"/>
    </p:custDataLst>
    <p:extLst>
      <p:ext uri="{BB962C8B-B14F-4D97-AF65-F5344CB8AC3E}">
        <p14:creationId xmlns:p14="http://schemas.microsoft.com/office/powerpoint/2010/main" val="171450803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64BBFF-0B4C-43C8-9F0D-B298B521761A}"/>
              </a:ext>
            </a:extLst>
          </p:cNvPr>
          <p:cNvSpPr>
            <a:spLocks noGrp="1"/>
          </p:cNvSpPr>
          <p:nvPr>
            <p:ph idx="1"/>
          </p:nvPr>
        </p:nvSpPr>
        <p:spPr>
          <a:xfrm>
            <a:off x="251520" y="1301330"/>
            <a:ext cx="8748972" cy="4867564"/>
          </a:xfrm>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ea typeface="+mn-ea"/>
                <a:cs typeface="+mn-cs"/>
              </a:rPr>
              <a:t>  </a:t>
            </a:r>
            <a:br>
              <a:rPr kumimoji="0" lang="en-GB" sz="2000" b="0" i="0" u="none" strike="noStrike" kern="1200" cap="none" spc="0" normalizeH="0" baseline="0" noProof="0" dirty="0">
                <a:ln>
                  <a:noFill/>
                </a:ln>
                <a:solidFill>
                  <a:prstClr val="black"/>
                </a:solidFill>
                <a:effectLst/>
                <a:uLnTx/>
                <a:uFillTx/>
                <a:ea typeface="+mn-ea"/>
                <a:cs typeface="+mn-cs"/>
              </a:rPr>
            </a:br>
            <a:r>
              <a:rPr kumimoji="0" lang="en-GB" sz="2000" b="0" i="0" u="none" strike="noStrike" kern="1200" cap="none" spc="0" normalizeH="0" baseline="0" noProof="0" dirty="0">
                <a:ln>
                  <a:noFill/>
                </a:ln>
                <a:solidFill>
                  <a:prstClr val="black"/>
                </a:solidFill>
                <a:effectLst/>
                <a:uLnTx/>
                <a:uFillTx/>
                <a:ea typeface="+mn-ea"/>
                <a:cs typeface="+mn-cs"/>
              </a:rPr>
              <a:t>           </a:t>
            </a:r>
            <a:br>
              <a:rPr kumimoji="0" lang="en-GB" sz="2000" b="0" i="0" u="none" strike="noStrike" kern="1200" cap="none" spc="0" normalizeH="0" baseline="0" noProof="0" dirty="0">
                <a:ln>
                  <a:noFill/>
                </a:ln>
                <a:solidFill>
                  <a:prstClr val="black"/>
                </a:solidFill>
                <a:effectLst/>
                <a:uLnTx/>
                <a:uFillTx/>
                <a:ea typeface="+mn-ea"/>
                <a:cs typeface="+mn-cs"/>
              </a:rPr>
            </a:br>
            <a:endParaRPr lang="en-CA" sz="1800" dirty="0"/>
          </a:p>
        </p:txBody>
      </p:sp>
      <p:sp>
        <p:nvSpPr>
          <p:cNvPr id="8" name="Text Box 20">
            <a:extLst>
              <a:ext uri="{FF2B5EF4-FFF2-40B4-BE49-F238E27FC236}">
                <a16:creationId xmlns:a16="http://schemas.microsoft.com/office/drawing/2014/main" id="{DF7C47BB-1981-4B4F-A5A0-536CA47AC9AF}"/>
              </a:ext>
            </a:extLst>
          </p:cNvPr>
          <p:cNvSpPr txBox="1">
            <a:spLocks noChangeArrowheads="1"/>
          </p:cNvSpPr>
          <p:nvPr/>
        </p:nvSpPr>
        <p:spPr bwMode="auto">
          <a:xfrm>
            <a:off x="1805134" y="1848259"/>
            <a:ext cx="1368000" cy="288000"/>
          </a:xfrm>
          <a:prstGeom prst="rect">
            <a:avLst/>
          </a:prstGeom>
          <a:solidFill>
            <a:srgbClr val="FFFFFF"/>
          </a:solidFill>
          <a:ln w="9525">
            <a:solidFill>
              <a:srgbClr val="000000"/>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83459"/>
                </a:solidFill>
                <a:effectLst/>
                <a:uLnTx/>
                <a:uFillTx/>
                <a:latin typeface="Arial" panose="020B0604020202020204" pitchFamily="34" charset="0"/>
                <a:cs typeface="Arial" panose="020B0604020202020204" pitchFamily="34" charset="0"/>
              </a:rPr>
              <a:t>GROUP AB</a:t>
            </a:r>
          </a:p>
        </p:txBody>
      </p:sp>
      <p:sp>
        <p:nvSpPr>
          <p:cNvPr id="9" name="Text Box 21">
            <a:extLst>
              <a:ext uri="{FF2B5EF4-FFF2-40B4-BE49-F238E27FC236}">
                <a16:creationId xmlns:a16="http://schemas.microsoft.com/office/drawing/2014/main" id="{267A0FB8-8AF0-4A36-84C6-3E332CE07401}"/>
              </a:ext>
            </a:extLst>
          </p:cNvPr>
          <p:cNvSpPr txBox="1">
            <a:spLocks noChangeArrowheads="1"/>
          </p:cNvSpPr>
          <p:nvPr/>
        </p:nvSpPr>
        <p:spPr bwMode="auto">
          <a:xfrm>
            <a:off x="5970866" y="1848259"/>
            <a:ext cx="1368000" cy="288000"/>
          </a:xfrm>
          <a:prstGeom prst="rect">
            <a:avLst/>
          </a:prstGeom>
          <a:solidFill>
            <a:srgbClr val="FFFFFF"/>
          </a:solidFill>
          <a:ln w="9525">
            <a:solidFill>
              <a:srgbClr val="000000"/>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53917E"/>
                </a:solidFill>
                <a:effectLst/>
                <a:uLnTx/>
                <a:uFillTx/>
                <a:latin typeface="Arial" panose="020B0604020202020204" pitchFamily="34" charset="0"/>
                <a:cs typeface="Arial" panose="020B0604020202020204" pitchFamily="34" charset="0"/>
              </a:rPr>
              <a:t>GROUP A</a:t>
            </a:r>
          </a:p>
        </p:txBody>
      </p:sp>
      <p:sp>
        <p:nvSpPr>
          <p:cNvPr id="10" name="Text Box 22">
            <a:extLst>
              <a:ext uri="{FF2B5EF4-FFF2-40B4-BE49-F238E27FC236}">
                <a16:creationId xmlns:a16="http://schemas.microsoft.com/office/drawing/2014/main" id="{C780F8B4-F28F-4E89-AB9A-16EE3D561367}"/>
              </a:ext>
            </a:extLst>
          </p:cNvPr>
          <p:cNvSpPr txBox="1">
            <a:spLocks noChangeArrowheads="1"/>
          </p:cNvSpPr>
          <p:nvPr/>
        </p:nvSpPr>
        <p:spPr bwMode="auto">
          <a:xfrm>
            <a:off x="1822428" y="3369776"/>
            <a:ext cx="1368000" cy="288000"/>
          </a:xfrm>
          <a:prstGeom prst="rect">
            <a:avLst/>
          </a:prstGeom>
          <a:solidFill>
            <a:srgbClr val="FFFFFF"/>
          </a:solidFill>
          <a:ln w="9525">
            <a:solidFill>
              <a:srgbClr val="000000"/>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B32017"/>
                </a:solidFill>
                <a:effectLst/>
                <a:uLnTx/>
                <a:uFillTx/>
                <a:latin typeface="Arial" panose="020B0604020202020204" pitchFamily="34" charset="0"/>
                <a:cs typeface="Arial" panose="020B0604020202020204" pitchFamily="34" charset="0"/>
              </a:rPr>
              <a:t>GROUP B</a:t>
            </a:r>
          </a:p>
        </p:txBody>
      </p:sp>
      <p:sp>
        <p:nvSpPr>
          <p:cNvPr id="11" name="Text Box 19">
            <a:extLst>
              <a:ext uri="{FF2B5EF4-FFF2-40B4-BE49-F238E27FC236}">
                <a16:creationId xmlns:a16="http://schemas.microsoft.com/office/drawing/2014/main" id="{D5C5FD01-4963-4D90-95FA-B3D29562DC65}"/>
              </a:ext>
            </a:extLst>
          </p:cNvPr>
          <p:cNvSpPr txBox="1">
            <a:spLocks noChangeArrowheads="1"/>
          </p:cNvSpPr>
          <p:nvPr/>
        </p:nvSpPr>
        <p:spPr bwMode="auto">
          <a:xfrm>
            <a:off x="6023968" y="3348265"/>
            <a:ext cx="1368000" cy="288000"/>
          </a:xfrm>
          <a:prstGeom prst="rect">
            <a:avLst/>
          </a:prstGeom>
          <a:solidFill>
            <a:srgbClr val="FFFFFF"/>
          </a:solidFill>
          <a:ln w="9525">
            <a:solidFill>
              <a:srgbClr val="000000"/>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GROUP O</a:t>
            </a:r>
          </a:p>
        </p:txBody>
      </p:sp>
      <p:pic>
        <p:nvPicPr>
          <p:cNvPr id="12" name="Picture 4" descr="blood ab">
            <a:extLst>
              <a:ext uri="{FF2B5EF4-FFF2-40B4-BE49-F238E27FC236}">
                <a16:creationId xmlns:a16="http://schemas.microsoft.com/office/drawing/2014/main" id="{42EAAB8F-1CBF-40D4-BAF3-D2FE654C4E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753" y="1374888"/>
            <a:ext cx="574232"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blood a">
            <a:extLst>
              <a:ext uri="{FF2B5EF4-FFF2-40B4-BE49-F238E27FC236}">
                <a16:creationId xmlns:a16="http://schemas.microsoft.com/office/drawing/2014/main" id="{83772998-DBCC-4A97-B90B-E5D4BCA5B9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7363" y="1338667"/>
            <a:ext cx="573786"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blood ab">
            <a:extLst>
              <a:ext uri="{FF2B5EF4-FFF2-40B4-BE49-F238E27FC236}">
                <a16:creationId xmlns:a16="http://schemas.microsoft.com/office/drawing/2014/main" id="{47D7F974-A949-417F-997D-9339F2BC34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6711" y="1324896"/>
            <a:ext cx="574232"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blood a">
            <a:extLst>
              <a:ext uri="{FF2B5EF4-FFF2-40B4-BE49-F238E27FC236}">
                <a16:creationId xmlns:a16="http://schemas.microsoft.com/office/drawing/2014/main" id="{22C7F428-0BF5-4048-A1F8-2B98E39DD7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9759" y="1333460"/>
            <a:ext cx="573786"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blood b">
            <a:extLst>
              <a:ext uri="{FF2B5EF4-FFF2-40B4-BE49-F238E27FC236}">
                <a16:creationId xmlns:a16="http://schemas.microsoft.com/office/drawing/2014/main" id="{47BE4D64-EFA0-4DE6-9C64-BA86148D3C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1270" y="2746455"/>
            <a:ext cx="573469"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blood b">
            <a:extLst>
              <a:ext uri="{FF2B5EF4-FFF2-40B4-BE49-F238E27FC236}">
                <a16:creationId xmlns:a16="http://schemas.microsoft.com/office/drawing/2014/main" id="{5A615111-5B33-4797-B35E-5092D456D7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0073" y="2752632"/>
            <a:ext cx="573469"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blood o">
            <a:extLst>
              <a:ext uri="{FF2B5EF4-FFF2-40B4-BE49-F238E27FC236}">
                <a16:creationId xmlns:a16="http://schemas.microsoft.com/office/drawing/2014/main" id="{0CA2F1BE-BCD7-479B-AFAD-FDB855F7D1E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7530612" y="2752632"/>
            <a:ext cx="547287" cy="93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 name="Picture 9" descr="blood o">
            <a:extLst>
              <a:ext uri="{FF2B5EF4-FFF2-40B4-BE49-F238E27FC236}">
                <a16:creationId xmlns:a16="http://schemas.microsoft.com/office/drawing/2014/main" id="{E07D011A-39E4-4BA7-9831-C591D810916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5155842" y="2782064"/>
            <a:ext cx="547287" cy="93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 name="Picture 19" descr="A picture containing text, table&#10;&#10;Description automatically generated">
            <a:extLst>
              <a:ext uri="{FF2B5EF4-FFF2-40B4-BE49-F238E27FC236}">
                <a16:creationId xmlns:a16="http://schemas.microsoft.com/office/drawing/2014/main" id="{355FED2B-65AA-4DAA-ADA7-1362FA57BAAC}"/>
              </a:ext>
            </a:extLst>
          </p:cNvPr>
          <p:cNvPicPr/>
          <p:nvPr/>
        </p:nvPicPr>
        <p:blipFill rotWithShape="1">
          <a:blip r:embed="rId7">
            <a:extLst>
              <a:ext uri="{28A0092B-C50C-407E-A947-70E740481C1C}">
                <a14:useLocalDpi xmlns:a14="http://schemas.microsoft.com/office/drawing/2010/main" val="0"/>
              </a:ext>
            </a:extLst>
          </a:blip>
          <a:srcRect l="7575" t="5710"/>
          <a:stretch/>
        </p:blipFill>
        <p:spPr bwMode="auto">
          <a:xfrm>
            <a:off x="1828546" y="2187305"/>
            <a:ext cx="576000" cy="814666"/>
          </a:xfrm>
          <a:prstGeom prst="rect">
            <a:avLst/>
          </a:prstGeom>
          <a:ln>
            <a:noFill/>
          </a:ln>
          <a:extLst>
            <a:ext uri="{53640926-AAD7-44D8-BBD7-CCE9431645EC}">
              <a14:shadowObscured xmlns:a14="http://schemas.microsoft.com/office/drawing/2010/main"/>
            </a:ext>
          </a:extLst>
        </p:spPr>
      </p:pic>
      <p:pic>
        <p:nvPicPr>
          <p:cNvPr id="21" name="Picture 20" descr="A picture containing text, table&#10;&#10;Description automatically generated">
            <a:extLst>
              <a:ext uri="{FF2B5EF4-FFF2-40B4-BE49-F238E27FC236}">
                <a16:creationId xmlns:a16="http://schemas.microsoft.com/office/drawing/2014/main" id="{74DA9ABB-EC39-47D0-B148-240A60433C48}"/>
              </a:ext>
            </a:extLst>
          </p:cNvPr>
          <p:cNvPicPr/>
          <p:nvPr/>
        </p:nvPicPr>
        <p:blipFill rotWithShape="1">
          <a:blip r:embed="rId7">
            <a:extLst>
              <a:ext uri="{28A0092B-C50C-407E-A947-70E740481C1C}">
                <a14:useLocalDpi xmlns:a14="http://schemas.microsoft.com/office/drawing/2010/main" val="0"/>
              </a:ext>
            </a:extLst>
          </a:blip>
          <a:srcRect l="7575" t="5710"/>
          <a:stretch/>
        </p:blipFill>
        <p:spPr bwMode="auto">
          <a:xfrm>
            <a:off x="2572771" y="2184406"/>
            <a:ext cx="576000" cy="814666"/>
          </a:xfrm>
          <a:prstGeom prst="rect">
            <a:avLst/>
          </a:prstGeom>
          <a:ln>
            <a:noFill/>
          </a:ln>
          <a:extLst>
            <a:ext uri="{53640926-AAD7-44D8-BBD7-CCE9431645EC}">
              <a14:shadowObscured xmlns:a14="http://schemas.microsoft.com/office/drawing/2010/main"/>
            </a:ext>
          </a:extLst>
        </p:spPr>
      </p:pic>
      <p:pic>
        <p:nvPicPr>
          <p:cNvPr id="22" name="Picture 13" descr="anti b">
            <a:extLst>
              <a:ext uri="{FF2B5EF4-FFF2-40B4-BE49-F238E27FC236}">
                <a16:creationId xmlns:a16="http://schemas.microsoft.com/office/drawing/2014/main" id="{ED6BD81A-4CA0-4409-A85D-FDEDCD93D14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46094" y="2168178"/>
            <a:ext cx="499353" cy="813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3" descr="anti b">
            <a:extLst>
              <a:ext uri="{FF2B5EF4-FFF2-40B4-BE49-F238E27FC236}">
                <a16:creationId xmlns:a16="http://schemas.microsoft.com/office/drawing/2014/main" id="{E3EBA85C-62AC-40F0-B220-426D12F709B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29912" y="2168178"/>
            <a:ext cx="499353" cy="813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3" descr="anti b">
            <a:extLst>
              <a:ext uri="{FF2B5EF4-FFF2-40B4-BE49-F238E27FC236}">
                <a16:creationId xmlns:a16="http://schemas.microsoft.com/office/drawing/2014/main" id="{484E1DF6-8A30-41E7-9155-77D71C3FC18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2129" y="3653992"/>
            <a:ext cx="499353" cy="813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anti a">
            <a:extLst>
              <a:ext uri="{FF2B5EF4-FFF2-40B4-BE49-F238E27FC236}">
                <a16:creationId xmlns:a16="http://schemas.microsoft.com/office/drawing/2014/main" id="{BD95A1DC-4B7B-4B45-8420-E609DFDFC23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06451" y="3689143"/>
            <a:ext cx="498095" cy="8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8" descr="anti a">
            <a:extLst>
              <a:ext uri="{FF2B5EF4-FFF2-40B4-BE49-F238E27FC236}">
                <a16:creationId xmlns:a16="http://schemas.microsoft.com/office/drawing/2014/main" id="{B3210774-1668-4B86-A78D-1E80DDC5B11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6727" y="3657776"/>
            <a:ext cx="498095" cy="8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3" descr="anti b">
            <a:extLst>
              <a:ext uri="{FF2B5EF4-FFF2-40B4-BE49-F238E27FC236}">
                <a16:creationId xmlns:a16="http://schemas.microsoft.com/office/drawing/2014/main" id="{3F0C2351-CC55-4A5F-B05E-F1CF9F18268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9452" y="3648319"/>
            <a:ext cx="499353" cy="8136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anti a">
            <a:extLst>
              <a:ext uri="{FF2B5EF4-FFF2-40B4-BE49-F238E27FC236}">
                <a16:creationId xmlns:a16="http://schemas.microsoft.com/office/drawing/2014/main" id="{A972E822-F78F-4965-B041-6EB14941BCE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91109" y="3698995"/>
            <a:ext cx="498095" cy="8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ontent Placeholder 2">
            <a:extLst>
              <a:ext uri="{FF2B5EF4-FFF2-40B4-BE49-F238E27FC236}">
                <a16:creationId xmlns:a16="http://schemas.microsoft.com/office/drawing/2014/main" id="{F22F909D-887B-43F1-9343-FC76A7DBDACF}"/>
              </a:ext>
            </a:extLst>
          </p:cNvPr>
          <p:cNvSpPr txBox="1">
            <a:spLocks/>
          </p:cNvSpPr>
          <p:nvPr/>
        </p:nvSpPr>
        <p:spPr bwMode="auto">
          <a:xfrm>
            <a:off x="35543" y="4441291"/>
            <a:ext cx="8964996" cy="221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GB" sz="1800" dirty="0">
                <a:solidFill>
                  <a:prstClr val="black"/>
                </a:solidFill>
              </a:rPr>
              <a:t>ABO Antibodies </a:t>
            </a:r>
          </a:p>
          <a:p>
            <a:pPr>
              <a:spcBef>
                <a:spcPct val="0"/>
              </a:spcBef>
              <a:buFont typeface="Arial" panose="020B0604020202020204" pitchFamily="34" charset="0"/>
              <a:buChar char="•"/>
              <a:defRPr/>
            </a:pPr>
            <a:r>
              <a:rPr lang="en-GB" sz="1600" dirty="0">
                <a:solidFill>
                  <a:prstClr val="black"/>
                </a:solidFill>
              </a:rPr>
              <a:t>are naturally acquired, starting at 4 months of age.</a:t>
            </a:r>
            <a:br>
              <a:rPr lang="en-GB" sz="1600" dirty="0">
                <a:solidFill>
                  <a:prstClr val="black"/>
                </a:solidFill>
              </a:rPr>
            </a:br>
            <a:r>
              <a:rPr lang="en-GB" sz="1600" dirty="0">
                <a:solidFill>
                  <a:prstClr val="black"/>
                </a:solidFill>
              </a:rPr>
              <a:t>                    </a:t>
            </a:r>
            <a:r>
              <a:rPr lang="en-US" sz="1600" dirty="0">
                <a:solidFill>
                  <a:srgbClr val="000000"/>
                </a:solidFill>
                <a:cs typeface="Arial" panose="020B0604020202020204" pitchFamily="34" charset="0"/>
              </a:rPr>
              <a:t>If, the </a:t>
            </a:r>
            <a:r>
              <a:rPr lang="en-US" sz="1600" u="sng" dirty="0">
                <a:solidFill>
                  <a:srgbClr val="000000"/>
                </a:solidFill>
                <a:cs typeface="Arial" panose="020B0604020202020204" pitchFamily="34" charset="0"/>
              </a:rPr>
              <a:t>antigen is present</a:t>
            </a:r>
            <a:r>
              <a:rPr lang="en-US" sz="1600" dirty="0">
                <a:solidFill>
                  <a:srgbClr val="000000"/>
                </a:solidFill>
                <a:cs typeface="Arial" panose="020B0604020202020204" pitchFamily="34" charset="0"/>
              </a:rPr>
              <a:t> on the surface of the red blood cells,                                                        </a:t>
            </a:r>
            <a:br>
              <a:rPr lang="en-US" sz="1600" dirty="0">
                <a:solidFill>
                  <a:srgbClr val="000000"/>
                </a:solidFill>
                <a:cs typeface="Arial" panose="020B0604020202020204" pitchFamily="34" charset="0"/>
              </a:rPr>
            </a:br>
            <a:r>
              <a:rPr lang="en-US" sz="1600" dirty="0">
                <a:solidFill>
                  <a:srgbClr val="000000"/>
                </a:solidFill>
                <a:cs typeface="Arial" panose="020B0604020202020204" pitchFamily="34" charset="0"/>
              </a:rPr>
              <a:t>                    then the </a:t>
            </a:r>
            <a:r>
              <a:rPr lang="en-US" sz="1600" u="sng" dirty="0">
                <a:solidFill>
                  <a:srgbClr val="000000"/>
                </a:solidFill>
                <a:cs typeface="Arial" panose="020B0604020202020204" pitchFamily="34" charset="0"/>
              </a:rPr>
              <a:t>corresponding antibody will NOT</a:t>
            </a:r>
            <a:r>
              <a:rPr lang="en-US" sz="1600" dirty="0">
                <a:solidFill>
                  <a:srgbClr val="000000"/>
                </a:solidFill>
                <a:cs typeface="Arial" panose="020B0604020202020204" pitchFamily="34" charset="0"/>
              </a:rPr>
              <a:t> be in the plasma.</a:t>
            </a:r>
          </a:p>
          <a:p>
            <a:pPr marL="457200" lvl="1" indent="0">
              <a:spcBef>
                <a:spcPct val="0"/>
              </a:spcBef>
              <a:buNone/>
              <a:defRPr/>
            </a:pPr>
            <a:r>
              <a:rPr lang="en-US" sz="1600" dirty="0">
                <a:solidFill>
                  <a:srgbClr val="000000"/>
                </a:solidFill>
                <a:cs typeface="Arial" panose="020B0604020202020204" pitchFamily="34" charset="0"/>
              </a:rPr>
              <a:t>                  If, the </a:t>
            </a:r>
            <a:r>
              <a:rPr lang="en-US" sz="1600" u="sng" dirty="0">
                <a:solidFill>
                  <a:srgbClr val="000000"/>
                </a:solidFill>
                <a:cs typeface="Arial" panose="020B0604020202020204" pitchFamily="34" charset="0"/>
              </a:rPr>
              <a:t>antigen is NOT present</a:t>
            </a:r>
            <a:r>
              <a:rPr lang="en-US" sz="1600" dirty="0">
                <a:solidFill>
                  <a:srgbClr val="000000"/>
                </a:solidFill>
                <a:cs typeface="Arial" panose="020B0604020202020204" pitchFamily="34" charset="0"/>
              </a:rPr>
              <a:t> on the surface of the red blood cells,                                                              </a:t>
            </a:r>
            <a:br>
              <a:rPr lang="en-US" sz="1600" dirty="0">
                <a:solidFill>
                  <a:srgbClr val="000000"/>
                </a:solidFill>
                <a:cs typeface="Arial" panose="020B0604020202020204" pitchFamily="34" charset="0"/>
              </a:rPr>
            </a:br>
            <a:r>
              <a:rPr lang="en-US" sz="1600" dirty="0">
                <a:solidFill>
                  <a:srgbClr val="000000"/>
                </a:solidFill>
                <a:cs typeface="Arial" panose="020B0604020202020204" pitchFamily="34" charset="0"/>
              </a:rPr>
              <a:t>                  then the </a:t>
            </a:r>
            <a:r>
              <a:rPr lang="en-US" sz="1600" u="sng" dirty="0">
                <a:solidFill>
                  <a:srgbClr val="000000"/>
                </a:solidFill>
                <a:cs typeface="Arial" panose="020B0604020202020204" pitchFamily="34" charset="0"/>
              </a:rPr>
              <a:t>corresponding antibody will</a:t>
            </a:r>
            <a:r>
              <a:rPr lang="en-US" sz="1600" dirty="0">
                <a:solidFill>
                  <a:srgbClr val="000000"/>
                </a:solidFill>
                <a:cs typeface="Arial" panose="020B0604020202020204" pitchFamily="34" charset="0"/>
              </a:rPr>
              <a:t> be in the plasma.</a:t>
            </a:r>
            <a:endParaRPr lang="en-GB" sz="1600" dirty="0">
              <a:solidFill>
                <a:prstClr val="black"/>
              </a:solidFill>
            </a:endParaRPr>
          </a:p>
          <a:p>
            <a:pPr>
              <a:buFont typeface="Arial" panose="020B0604020202020204" pitchFamily="34" charset="0"/>
              <a:buChar char="•"/>
            </a:pPr>
            <a:r>
              <a:rPr lang="en-GB" sz="1600" dirty="0">
                <a:solidFill>
                  <a:prstClr val="black"/>
                </a:solidFill>
              </a:rPr>
              <a:t>cause immediate intravascular red blood cell destruction, may lead to severe/fatal hemolysis. </a:t>
            </a:r>
            <a:endParaRPr lang="en-CA" sz="1600" kern="0" dirty="0"/>
          </a:p>
        </p:txBody>
      </p:sp>
      <p:pic>
        <p:nvPicPr>
          <p:cNvPr id="4" name="Picture 18" descr="anti a">
            <a:extLst>
              <a:ext uri="{FF2B5EF4-FFF2-40B4-BE49-F238E27FC236}">
                <a16:creationId xmlns:a16="http://schemas.microsoft.com/office/drawing/2014/main" id="{5C09CBF0-9CAF-0F8E-BA24-E1D741AF239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64037" y="3653992"/>
            <a:ext cx="498095" cy="8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D61861B-4CA4-B69F-1742-525661847566}"/>
              </a:ext>
            </a:extLst>
          </p:cNvPr>
          <p:cNvSpPr>
            <a:spLocks noGrp="1"/>
          </p:cNvSpPr>
          <p:nvPr>
            <p:ph type="title"/>
          </p:nvPr>
        </p:nvSpPr>
        <p:spPr>
          <a:xfrm>
            <a:off x="41564" y="67105"/>
            <a:ext cx="9000000" cy="1296000"/>
          </a:xfrm>
        </p:spPr>
        <p:txBody>
          <a:bodyPr/>
          <a:lstStyle/>
          <a:p>
            <a:r>
              <a:rPr lang="en-CA" sz="3000" b="1" dirty="0"/>
              <a:t>ABO Blood Group System (1)</a:t>
            </a:r>
          </a:p>
        </p:txBody>
      </p:sp>
    </p:spTree>
    <p:extLst>
      <p:ext uri="{BB962C8B-B14F-4D97-AF65-F5344CB8AC3E}">
        <p14:creationId xmlns:p14="http://schemas.microsoft.com/office/powerpoint/2010/main" val="74985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3" end="3"/>
                                            </p:txEl>
                                          </p:spTgt>
                                        </p:tgtEl>
                                        <p:attrNameLst>
                                          <p:attrName>style.visibility</p:attrName>
                                        </p:attrNameLst>
                                      </p:cBhvr>
                                      <p:to>
                                        <p:strVal val="visible"/>
                                      </p:to>
                                    </p:set>
                                    <p:animEffect transition="in" filter="fade">
                                      <p:cBhvr>
                                        <p:cTn id="7"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6" descr="blood a"/>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951499" y="2110810"/>
            <a:ext cx="789709" cy="129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anti 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258" y="2109003"/>
            <a:ext cx="762000" cy="12415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2112593" y="2291620"/>
            <a:ext cx="252028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Lucida Sans Unicode" pitchFamily="34" charset="0"/>
                <a:ea typeface="ＭＳ Ｐゴシック" pitchFamily="-84" charset="-128"/>
              </a:defRPr>
            </a:lvl2pPr>
            <a:lvl3pPr algn="l" rtl="0" fontAlgn="base">
              <a:spcBef>
                <a:spcPct val="0"/>
              </a:spcBef>
              <a:spcAft>
                <a:spcPct val="0"/>
              </a:spcAft>
              <a:defRPr sz="3600" b="1">
                <a:solidFill>
                  <a:schemeClr val="tx2"/>
                </a:solidFill>
                <a:latin typeface="Lucida Sans Unicode" pitchFamily="34" charset="0"/>
                <a:ea typeface="ＭＳ Ｐゴシック" pitchFamily="-84" charset="-128"/>
              </a:defRPr>
            </a:lvl3pPr>
            <a:lvl4pPr algn="l" rtl="0" fontAlgn="base">
              <a:spcBef>
                <a:spcPct val="0"/>
              </a:spcBef>
              <a:spcAft>
                <a:spcPct val="0"/>
              </a:spcAft>
              <a:defRPr sz="3600" b="1">
                <a:solidFill>
                  <a:schemeClr val="tx2"/>
                </a:solidFill>
                <a:latin typeface="Lucida Sans Unicode" pitchFamily="34" charset="0"/>
                <a:ea typeface="ＭＳ Ｐゴシック" pitchFamily="-84" charset="-128"/>
              </a:defRPr>
            </a:lvl4pPr>
            <a:lvl5pPr algn="l" rtl="0" fontAlgn="base">
              <a:spcBef>
                <a:spcPct val="0"/>
              </a:spcBef>
              <a:spcAft>
                <a:spcPct val="0"/>
              </a:spcAft>
              <a:defRPr sz="3600" b="1">
                <a:solidFill>
                  <a:schemeClr val="tx2"/>
                </a:solidFill>
                <a:latin typeface="Lucida Sans Unicode" pitchFamily="34" charset="0"/>
                <a:ea typeface="ＭＳ Ｐゴシック" pitchFamily="-84" charset="-128"/>
              </a:defRPr>
            </a:lvl5pPr>
            <a:lvl6pPr marL="457200" algn="l" rtl="0" fontAlgn="base">
              <a:spcBef>
                <a:spcPct val="0"/>
              </a:spcBef>
              <a:spcAft>
                <a:spcPct val="0"/>
              </a:spcAft>
              <a:defRPr sz="3600" b="1">
                <a:solidFill>
                  <a:schemeClr val="tx2"/>
                </a:solidFill>
                <a:latin typeface="Lucida Sans Unicode" pitchFamily="34" charset="0"/>
                <a:ea typeface="ＭＳ Ｐゴシック" pitchFamily="-84" charset="-128"/>
              </a:defRPr>
            </a:lvl6pPr>
            <a:lvl7pPr marL="914400" algn="l" rtl="0" fontAlgn="base">
              <a:spcBef>
                <a:spcPct val="0"/>
              </a:spcBef>
              <a:spcAft>
                <a:spcPct val="0"/>
              </a:spcAft>
              <a:defRPr sz="3600" b="1">
                <a:solidFill>
                  <a:schemeClr val="tx2"/>
                </a:solidFill>
                <a:latin typeface="Lucida Sans Unicode" pitchFamily="34" charset="0"/>
                <a:ea typeface="ＭＳ Ｐゴシック" pitchFamily="-84" charset="-128"/>
              </a:defRPr>
            </a:lvl7pPr>
            <a:lvl8pPr marL="1371600" algn="l" rtl="0" fontAlgn="base">
              <a:spcBef>
                <a:spcPct val="0"/>
              </a:spcBef>
              <a:spcAft>
                <a:spcPct val="0"/>
              </a:spcAft>
              <a:defRPr sz="3600" b="1">
                <a:solidFill>
                  <a:schemeClr val="tx2"/>
                </a:solidFill>
                <a:latin typeface="Lucida Sans Unicode" pitchFamily="34" charset="0"/>
                <a:ea typeface="ＭＳ Ｐゴシック" pitchFamily="-84" charset="-128"/>
              </a:defRPr>
            </a:lvl8pPr>
            <a:lvl9pPr marL="1828800" algn="l" rtl="0" fontAlgn="base">
              <a:spcBef>
                <a:spcPct val="0"/>
              </a:spcBef>
              <a:spcAft>
                <a:spcPct val="0"/>
              </a:spcAft>
              <a:defRPr sz="3600" b="1">
                <a:solidFill>
                  <a:schemeClr val="tx2"/>
                </a:solidFill>
                <a:latin typeface="Lucida Sans Unicode" pitchFamily="34" charset="0"/>
                <a:ea typeface="ＭＳ Ｐゴシック" pitchFamily="-84" charset="-128"/>
              </a:defRPr>
            </a:lvl9pPr>
          </a:lstStyle>
          <a:p>
            <a:r>
              <a:rPr lang="en-US" sz="2000" b="0" kern="0" dirty="0">
                <a:solidFill>
                  <a:schemeClr val="tx1"/>
                </a:solidFill>
                <a:latin typeface="+mn-lt"/>
              </a:rPr>
              <a:t>Red blood cells:</a:t>
            </a:r>
          </a:p>
          <a:p>
            <a:pPr lvl="0"/>
            <a:r>
              <a:rPr lang="en-US" sz="2000" b="0" kern="0" dirty="0">
                <a:solidFill>
                  <a:srgbClr val="000000"/>
                </a:solidFill>
                <a:ea typeface="+mn-ea"/>
                <a:cs typeface="+mn-cs"/>
              </a:rPr>
              <a:t>Antigen(s)</a:t>
            </a:r>
          </a:p>
          <a:p>
            <a:endParaRPr lang="en-US" sz="2000" b="0" kern="0" dirty="0">
              <a:solidFill>
                <a:schemeClr val="tx1"/>
              </a:solidFill>
              <a:latin typeface="+mn-lt"/>
            </a:endParaRPr>
          </a:p>
        </p:txBody>
      </p:sp>
      <p:sp>
        <p:nvSpPr>
          <p:cNvPr id="7" name="Rectangle 2"/>
          <p:cNvSpPr txBox="1">
            <a:spLocks noChangeArrowheads="1"/>
          </p:cNvSpPr>
          <p:nvPr/>
        </p:nvSpPr>
        <p:spPr bwMode="auto">
          <a:xfrm>
            <a:off x="6331472" y="2297067"/>
            <a:ext cx="1676400" cy="88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Lucida Sans Unicode" pitchFamily="34" charset="0"/>
                <a:ea typeface="ＭＳ Ｐゴシック" pitchFamily="-84" charset="-128"/>
              </a:defRPr>
            </a:lvl2pPr>
            <a:lvl3pPr algn="l" rtl="0" fontAlgn="base">
              <a:spcBef>
                <a:spcPct val="0"/>
              </a:spcBef>
              <a:spcAft>
                <a:spcPct val="0"/>
              </a:spcAft>
              <a:defRPr sz="3600" b="1">
                <a:solidFill>
                  <a:schemeClr val="tx2"/>
                </a:solidFill>
                <a:latin typeface="Lucida Sans Unicode" pitchFamily="34" charset="0"/>
                <a:ea typeface="ＭＳ Ｐゴシック" pitchFamily="-84" charset="-128"/>
              </a:defRPr>
            </a:lvl3pPr>
            <a:lvl4pPr algn="l" rtl="0" fontAlgn="base">
              <a:spcBef>
                <a:spcPct val="0"/>
              </a:spcBef>
              <a:spcAft>
                <a:spcPct val="0"/>
              </a:spcAft>
              <a:defRPr sz="3600" b="1">
                <a:solidFill>
                  <a:schemeClr val="tx2"/>
                </a:solidFill>
                <a:latin typeface="Lucida Sans Unicode" pitchFamily="34" charset="0"/>
                <a:ea typeface="ＭＳ Ｐゴシック" pitchFamily="-84" charset="-128"/>
              </a:defRPr>
            </a:lvl4pPr>
            <a:lvl5pPr algn="l" rtl="0" fontAlgn="base">
              <a:spcBef>
                <a:spcPct val="0"/>
              </a:spcBef>
              <a:spcAft>
                <a:spcPct val="0"/>
              </a:spcAft>
              <a:defRPr sz="3600" b="1">
                <a:solidFill>
                  <a:schemeClr val="tx2"/>
                </a:solidFill>
                <a:latin typeface="Lucida Sans Unicode" pitchFamily="34" charset="0"/>
                <a:ea typeface="ＭＳ Ｐゴシック" pitchFamily="-84" charset="-128"/>
              </a:defRPr>
            </a:lvl5pPr>
            <a:lvl6pPr marL="457200" algn="l" rtl="0" fontAlgn="base">
              <a:spcBef>
                <a:spcPct val="0"/>
              </a:spcBef>
              <a:spcAft>
                <a:spcPct val="0"/>
              </a:spcAft>
              <a:defRPr sz="3600" b="1">
                <a:solidFill>
                  <a:schemeClr val="tx2"/>
                </a:solidFill>
                <a:latin typeface="Lucida Sans Unicode" pitchFamily="34" charset="0"/>
                <a:ea typeface="ＭＳ Ｐゴシック" pitchFamily="-84" charset="-128"/>
              </a:defRPr>
            </a:lvl6pPr>
            <a:lvl7pPr marL="914400" algn="l" rtl="0" fontAlgn="base">
              <a:spcBef>
                <a:spcPct val="0"/>
              </a:spcBef>
              <a:spcAft>
                <a:spcPct val="0"/>
              </a:spcAft>
              <a:defRPr sz="3600" b="1">
                <a:solidFill>
                  <a:schemeClr val="tx2"/>
                </a:solidFill>
                <a:latin typeface="Lucida Sans Unicode" pitchFamily="34" charset="0"/>
                <a:ea typeface="ＭＳ Ｐゴシック" pitchFamily="-84" charset="-128"/>
              </a:defRPr>
            </a:lvl7pPr>
            <a:lvl8pPr marL="1371600" algn="l" rtl="0" fontAlgn="base">
              <a:spcBef>
                <a:spcPct val="0"/>
              </a:spcBef>
              <a:spcAft>
                <a:spcPct val="0"/>
              </a:spcAft>
              <a:defRPr sz="3600" b="1">
                <a:solidFill>
                  <a:schemeClr val="tx2"/>
                </a:solidFill>
                <a:latin typeface="Lucida Sans Unicode" pitchFamily="34" charset="0"/>
                <a:ea typeface="ＭＳ Ｐゴシック" pitchFamily="-84" charset="-128"/>
              </a:defRPr>
            </a:lvl8pPr>
            <a:lvl9pPr marL="1828800" algn="l" rtl="0" fontAlgn="base">
              <a:spcBef>
                <a:spcPct val="0"/>
              </a:spcBef>
              <a:spcAft>
                <a:spcPct val="0"/>
              </a:spcAft>
              <a:defRPr sz="3600" b="1">
                <a:solidFill>
                  <a:schemeClr val="tx2"/>
                </a:solidFill>
                <a:latin typeface="Lucida Sans Unicode" pitchFamily="34" charset="0"/>
                <a:ea typeface="ＭＳ Ｐゴシック" pitchFamily="-84" charset="-128"/>
              </a:defRPr>
            </a:lvl9pPr>
          </a:lstStyle>
          <a:p>
            <a:r>
              <a:rPr lang="en-US" sz="2000" b="0" dirty="0">
                <a:solidFill>
                  <a:schemeClr val="tx1"/>
                </a:solidFill>
                <a:latin typeface="+mn-lt"/>
              </a:rPr>
              <a:t>Plasma:</a:t>
            </a:r>
          </a:p>
          <a:p>
            <a:pPr lvl="0"/>
            <a:r>
              <a:rPr lang="en-US" sz="2000" b="0" dirty="0">
                <a:solidFill>
                  <a:srgbClr val="000000"/>
                </a:solidFill>
                <a:ea typeface="+mn-ea"/>
                <a:cs typeface="+mn-cs"/>
              </a:rPr>
              <a:t>Antibody(ies) </a:t>
            </a:r>
          </a:p>
          <a:p>
            <a:endParaRPr lang="en-US" sz="2000" b="0" kern="0" dirty="0">
              <a:solidFill>
                <a:schemeClr val="tx1"/>
              </a:solidFill>
              <a:latin typeface="+mn-lt"/>
            </a:endParaRPr>
          </a:p>
        </p:txBody>
      </p:sp>
      <p:sp>
        <p:nvSpPr>
          <p:cNvPr id="8" name="Rectangle 2"/>
          <p:cNvSpPr txBox="1">
            <a:spLocks noChangeArrowheads="1"/>
          </p:cNvSpPr>
          <p:nvPr/>
        </p:nvSpPr>
        <p:spPr bwMode="auto">
          <a:xfrm>
            <a:off x="413994" y="3715700"/>
            <a:ext cx="8627570" cy="259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Lucida Sans Unicode" pitchFamily="34" charset="0"/>
                <a:ea typeface="ＭＳ Ｐゴシック" pitchFamily="-84" charset="-128"/>
              </a:defRPr>
            </a:lvl2pPr>
            <a:lvl3pPr algn="l" rtl="0" fontAlgn="base">
              <a:spcBef>
                <a:spcPct val="0"/>
              </a:spcBef>
              <a:spcAft>
                <a:spcPct val="0"/>
              </a:spcAft>
              <a:defRPr sz="3600" b="1">
                <a:solidFill>
                  <a:schemeClr val="tx2"/>
                </a:solidFill>
                <a:latin typeface="Lucida Sans Unicode" pitchFamily="34" charset="0"/>
                <a:ea typeface="ＭＳ Ｐゴシック" pitchFamily="-84" charset="-128"/>
              </a:defRPr>
            </a:lvl3pPr>
            <a:lvl4pPr algn="l" rtl="0" fontAlgn="base">
              <a:spcBef>
                <a:spcPct val="0"/>
              </a:spcBef>
              <a:spcAft>
                <a:spcPct val="0"/>
              </a:spcAft>
              <a:defRPr sz="3600" b="1">
                <a:solidFill>
                  <a:schemeClr val="tx2"/>
                </a:solidFill>
                <a:latin typeface="Lucida Sans Unicode" pitchFamily="34" charset="0"/>
                <a:ea typeface="ＭＳ Ｐゴシック" pitchFamily="-84" charset="-128"/>
              </a:defRPr>
            </a:lvl4pPr>
            <a:lvl5pPr algn="l" rtl="0" fontAlgn="base">
              <a:spcBef>
                <a:spcPct val="0"/>
              </a:spcBef>
              <a:spcAft>
                <a:spcPct val="0"/>
              </a:spcAft>
              <a:defRPr sz="3600" b="1">
                <a:solidFill>
                  <a:schemeClr val="tx2"/>
                </a:solidFill>
                <a:latin typeface="Lucida Sans Unicode" pitchFamily="34" charset="0"/>
                <a:ea typeface="ＭＳ Ｐゴシック" pitchFamily="-84" charset="-128"/>
              </a:defRPr>
            </a:lvl5pPr>
            <a:lvl6pPr marL="457200" algn="l" rtl="0" fontAlgn="base">
              <a:spcBef>
                <a:spcPct val="0"/>
              </a:spcBef>
              <a:spcAft>
                <a:spcPct val="0"/>
              </a:spcAft>
              <a:defRPr sz="3600" b="1">
                <a:solidFill>
                  <a:schemeClr val="tx2"/>
                </a:solidFill>
                <a:latin typeface="Lucida Sans Unicode" pitchFamily="34" charset="0"/>
                <a:ea typeface="ＭＳ Ｐゴシック" pitchFamily="-84" charset="-128"/>
              </a:defRPr>
            </a:lvl6pPr>
            <a:lvl7pPr marL="914400" algn="l" rtl="0" fontAlgn="base">
              <a:spcBef>
                <a:spcPct val="0"/>
              </a:spcBef>
              <a:spcAft>
                <a:spcPct val="0"/>
              </a:spcAft>
              <a:defRPr sz="3600" b="1">
                <a:solidFill>
                  <a:schemeClr val="tx2"/>
                </a:solidFill>
                <a:latin typeface="Lucida Sans Unicode" pitchFamily="34" charset="0"/>
                <a:ea typeface="ＭＳ Ｐゴシック" pitchFamily="-84" charset="-128"/>
              </a:defRPr>
            </a:lvl7pPr>
            <a:lvl8pPr marL="1371600" algn="l" rtl="0" fontAlgn="base">
              <a:spcBef>
                <a:spcPct val="0"/>
              </a:spcBef>
              <a:spcAft>
                <a:spcPct val="0"/>
              </a:spcAft>
              <a:defRPr sz="3600" b="1">
                <a:solidFill>
                  <a:schemeClr val="tx2"/>
                </a:solidFill>
                <a:latin typeface="Lucida Sans Unicode" pitchFamily="34" charset="0"/>
                <a:ea typeface="ＭＳ Ｐゴシック" pitchFamily="-84" charset="-128"/>
              </a:defRPr>
            </a:lvl8pPr>
            <a:lvl9pPr marL="1828800" algn="l" rtl="0" fontAlgn="base">
              <a:spcBef>
                <a:spcPct val="0"/>
              </a:spcBef>
              <a:spcAft>
                <a:spcPct val="0"/>
              </a:spcAft>
              <a:defRPr sz="3600" b="1">
                <a:solidFill>
                  <a:schemeClr val="tx2"/>
                </a:solidFill>
                <a:latin typeface="Lucida Sans Unicode" pitchFamily="34" charset="0"/>
                <a:ea typeface="ＭＳ Ｐゴシック" pitchFamily="-84" charset="-128"/>
              </a:defRPr>
            </a:lvl9pPr>
          </a:lstStyle>
          <a:p>
            <a:pPr marL="342900" indent="-342900">
              <a:buFont typeface="Arial" panose="020B0604020202020204" pitchFamily="34" charset="0"/>
              <a:buChar char="•"/>
            </a:pPr>
            <a:r>
              <a:rPr lang="en-US" sz="2000" kern="0" dirty="0">
                <a:solidFill>
                  <a:schemeClr val="tx1"/>
                </a:solidFill>
                <a:latin typeface="+mn-lt"/>
              </a:rPr>
              <a:t>Transfusing</a:t>
            </a:r>
            <a:r>
              <a:rPr lang="en-US" sz="2000" b="0" kern="0" dirty="0">
                <a:solidFill>
                  <a:schemeClr val="tx1"/>
                </a:solidFill>
                <a:latin typeface="+mn-lt"/>
              </a:rPr>
              <a:t> </a:t>
            </a:r>
            <a:r>
              <a:rPr lang="en-US" sz="2000" kern="0" dirty="0">
                <a:solidFill>
                  <a:schemeClr val="tx1"/>
                </a:solidFill>
                <a:latin typeface="+mn-lt"/>
              </a:rPr>
              <a:t>RBC</a:t>
            </a:r>
            <a:r>
              <a:rPr lang="en-US" sz="2000" b="0" kern="0" dirty="0">
                <a:solidFill>
                  <a:schemeClr val="tx1"/>
                </a:solidFill>
                <a:latin typeface="+mn-lt"/>
              </a:rPr>
              <a:t>: ensure the patient’s plasma antibodies will not hemolyze the transfused RBC (the RBC unit’s red blood cells do not have corresponding antigen on their surface).</a:t>
            </a:r>
          </a:p>
          <a:p>
            <a:pPr marL="342900" indent="-342900">
              <a:buFont typeface="Arial" panose="020B0604020202020204" pitchFamily="34" charset="0"/>
              <a:buChar char="•"/>
            </a:pPr>
            <a:r>
              <a:rPr lang="en-US" sz="1800" kern="0" dirty="0">
                <a:solidFill>
                  <a:schemeClr val="tx1"/>
                </a:solidFill>
                <a:latin typeface="+mn-lt"/>
              </a:rPr>
              <a:t>Transfusing FP: </a:t>
            </a:r>
            <a:r>
              <a:rPr lang="en-US" sz="1800" b="0" kern="0" dirty="0">
                <a:solidFill>
                  <a:schemeClr val="tx1"/>
                </a:solidFill>
                <a:latin typeface="+mn-lt"/>
              </a:rPr>
              <a:t>ensure the antibodies in the FP will not hemolyse the patient’s red blood cells (patient’s red blood cells do not have the corresponding antigen on their surface).</a:t>
            </a:r>
          </a:p>
          <a:p>
            <a:pPr marL="342900" indent="-342900">
              <a:buFont typeface="Arial" panose="020B0604020202020204" pitchFamily="34" charset="0"/>
              <a:buChar char="•"/>
            </a:pPr>
            <a:r>
              <a:rPr lang="en-US" sz="1800" kern="0" dirty="0">
                <a:solidFill>
                  <a:schemeClr val="tx1"/>
                </a:solidFill>
                <a:latin typeface="+mn-lt"/>
              </a:rPr>
              <a:t>Transfused platelets: </a:t>
            </a:r>
            <a:r>
              <a:rPr lang="en-US" sz="1800" b="0" kern="0" dirty="0">
                <a:solidFill>
                  <a:schemeClr val="tx1"/>
                </a:solidFill>
                <a:latin typeface="+mn-lt"/>
              </a:rPr>
              <a:t>s</a:t>
            </a:r>
            <a:r>
              <a:rPr lang="en-GB" sz="1800" b="0" kern="0" dirty="0">
                <a:solidFill>
                  <a:schemeClr val="tx1"/>
                </a:solidFill>
                <a:latin typeface="+mn-lt"/>
              </a:rPr>
              <a:t>hould be ABO compatible with patient’s red blood cells (platelets are suspended in donor plasma &amp; also contain a few red blood cells).</a:t>
            </a:r>
            <a:br>
              <a:rPr lang="en-GB" sz="1800" b="0" kern="0" dirty="0">
                <a:solidFill>
                  <a:schemeClr val="tx1"/>
                </a:solidFill>
                <a:latin typeface="+mn-lt"/>
              </a:rPr>
            </a:br>
            <a:r>
              <a:rPr lang="en-GB" sz="1800" b="0" kern="0" dirty="0">
                <a:solidFill>
                  <a:schemeClr val="tx1"/>
                </a:solidFill>
                <a:latin typeface="+mn-lt"/>
              </a:rPr>
              <a:t>If platelets are in short supply, TML policy re: blood group substitution</a:t>
            </a:r>
            <a:r>
              <a:rPr lang="en-GB" sz="2000" b="0" kern="0" dirty="0">
                <a:solidFill>
                  <a:schemeClr val="tx1"/>
                </a:solidFill>
                <a:latin typeface="+mn-lt"/>
              </a:rPr>
              <a:t>.</a:t>
            </a:r>
          </a:p>
          <a:p>
            <a:endParaRPr lang="en-US" sz="2200" b="0" kern="0" dirty="0">
              <a:solidFill>
                <a:schemeClr val="tx1"/>
              </a:solidFill>
              <a:latin typeface="+mn-lt"/>
            </a:endParaRPr>
          </a:p>
        </p:txBody>
      </p:sp>
      <p:sp>
        <p:nvSpPr>
          <p:cNvPr id="3" name="Title 1">
            <a:extLst>
              <a:ext uri="{FF2B5EF4-FFF2-40B4-BE49-F238E27FC236}">
                <a16:creationId xmlns:a16="http://schemas.microsoft.com/office/drawing/2014/main" id="{522096CA-D73C-5E25-B1BD-6AB5C1366920}"/>
              </a:ext>
            </a:extLst>
          </p:cNvPr>
          <p:cNvSpPr>
            <a:spLocks noGrp="1"/>
          </p:cNvSpPr>
          <p:nvPr>
            <p:ph type="title"/>
          </p:nvPr>
        </p:nvSpPr>
        <p:spPr>
          <a:xfrm>
            <a:off x="41564" y="67105"/>
            <a:ext cx="9000000" cy="1296000"/>
          </a:xfrm>
        </p:spPr>
        <p:txBody>
          <a:bodyPr/>
          <a:lstStyle/>
          <a:p>
            <a:r>
              <a:rPr lang="en-CA" sz="3000" b="1" dirty="0"/>
              <a:t>ABO Blood Group System (2)</a:t>
            </a:r>
          </a:p>
        </p:txBody>
      </p:sp>
      <p:sp>
        <p:nvSpPr>
          <p:cNvPr id="9" name="Rectangle 2">
            <a:extLst>
              <a:ext uri="{FF2B5EF4-FFF2-40B4-BE49-F238E27FC236}">
                <a16:creationId xmlns:a16="http://schemas.microsoft.com/office/drawing/2014/main" id="{DBA54AB8-409A-2123-A4F7-737AB9EE0EA9}"/>
              </a:ext>
            </a:extLst>
          </p:cNvPr>
          <p:cNvSpPr txBox="1">
            <a:spLocks noChangeArrowheads="1"/>
          </p:cNvSpPr>
          <p:nvPr/>
        </p:nvSpPr>
        <p:spPr bwMode="auto">
          <a:xfrm>
            <a:off x="413994" y="1383083"/>
            <a:ext cx="8437758" cy="90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Lucida Sans Unicode" pitchFamily="34" charset="0"/>
                <a:ea typeface="ＭＳ Ｐゴシック" pitchFamily="-84" charset="-128"/>
              </a:defRPr>
            </a:lvl2pPr>
            <a:lvl3pPr algn="l" rtl="0" fontAlgn="base">
              <a:spcBef>
                <a:spcPct val="0"/>
              </a:spcBef>
              <a:spcAft>
                <a:spcPct val="0"/>
              </a:spcAft>
              <a:defRPr sz="3600" b="1">
                <a:solidFill>
                  <a:schemeClr val="tx2"/>
                </a:solidFill>
                <a:latin typeface="Lucida Sans Unicode" pitchFamily="34" charset="0"/>
                <a:ea typeface="ＭＳ Ｐゴシック" pitchFamily="-84" charset="-128"/>
              </a:defRPr>
            </a:lvl3pPr>
            <a:lvl4pPr algn="l" rtl="0" fontAlgn="base">
              <a:spcBef>
                <a:spcPct val="0"/>
              </a:spcBef>
              <a:spcAft>
                <a:spcPct val="0"/>
              </a:spcAft>
              <a:defRPr sz="3600" b="1">
                <a:solidFill>
                  <a:schemeClr val="tx2"/>
                </a:solidFill>
                <a:latin typeface="Lucida Sans Unicode" pitchFamily="34" charset="0"/>
                <a:ea typeface="ＭＳ Ｐゴシック" pitchFamily="-84" charset="-128"/>
              </a:defRPr>
            </a:lvl4pPr>
            <a:lvl5pPr algn="l" rtl="0" fontAlgn="base">
              <a:spcBef>
                <a:spcPct val="0"/>
              </a:spcBef>
              <a:spcAft>
                <a:spcPct val="0"/>
              </a:spcAft>
              <a:defRPr sz="3600" b="1">
                <a:solidFill>
                  <a:schemeClr val="tx2"/>
                </a:solidFill>
                <a:latin typeface="Lucida Sans Unicode" pitchFamily="34" charset="0"/>
                <a:ea typeface="ＭＳ Ｐゴシック" pitchFamily="-84" charset="-128"/>
              </a:defRPr>
            </a:lvl5pPr>
            <a:lvl6pPr marL="457200" algn="l" rtl="0" fontAlgn="base">
              <a:spcBef>
                <a:spcPct val="0"/>
              </a:spcBef>
              <a:spcAft>
                <a:spcPct val="0"/>
              </a:spcAft>
              <a:defRPr sz="3600" b="1">
                <a:solidFill>
                  <a:schemeClr val="tx2"/>
                </a:solidFill>
                <a:latin typeface="Lucida Sans Unicode" pitchFamily="34" charset="0"/>
                <a:ea typeface="ＭＳ Ｐゴシック" pitchFamily="-84" charset="-128"/>
              </a:defRPr>
            </a:lvl6pPr>
            <a:lvl7pPr marL="914400" algn="l" rtl="0" fontAlgn="base">
              <a:spcBef>
                <a:spcPct val="0"/>
              </a:spcBef>
              <a:spcAft>
                <a:spcPct val="0"/>
              </a:spcAft>
              <a:defRPr sz="3600" b="1">
                <a:solidFill>
                  <a:schemeClr val="tx2"/>
                </a:solidFill>
                <a:latin typeface="Lucida Sans Unicode" pitchFamily="34" charset="0"/>
                <a:ea typeface="ＭＳ Ｐゴシック" pitchFamily="-84" charset="-128"/>
              </a:defRPr>
            </a:lvl7pPr>
            <a:lvl8pPr marL="1371600" algn="l" rtl="0" fontAlgn="base">
              <a:spcBef>
                <a:spcPct val="0"/>
              </a:spcBef>
              <a:spcAft>
                <a:spcPct val="0"/>
              </a:spcAft>
              <a:defRPr sz="3600" b="1">
                <a:solidFill>
                  <a:schemeClr val="tx2"/>
                </a:solidFill>
                <a:latin typeface="Lucida Sans Unicode" pitchFamily="34" charset="0"/>
                <a:ea typeface="ＭＳ Ｐゴシック" pitchFamily="-84" charset="-128"/>
              </a:defRPr>
            </a:lvl8pPr>
            <a:lvl9pPr marL="1828800" algn="l" rtl="0" fontAlgn="base">
              <a:spcBef>
                <a:spcPct val="0"/>
              </a:spcBef>
              <a:spcAft>
                <a:spcPct val="0"/>
              </a:spcAft>
              <a:defRPr sz="3600" b="1">
                <a:solidFill>
                  <a:schemeClr val="tx2"/>
                </a:solidFill>
                <a:latin typeface="Lucida Sans Unicode" pitchFamily="34" charset="0"/>
                <a:ea typeface="ＭＳ Ｐゴシック" pitchFamily="-84" charset="-128"/>
              </a:defRPr>
            </a:lvl9pPr>
          </a:lstStyle>
          <a:p>
            <a:r>
              <a:rPr lang="en-GB" sz="2200" b="0" dirty="0">
                <a:solidFill>
                  <a:srgbClr val="333333"/>
                </a:solidFill>
              </a:rPr>
              <a:t>Compatibility is determined by the presence or absence of antigens &amp;</a:t>
            </a:r>
            <a:r>
              <a:rPr lang="en-GB" sz="2200" dirty="0">
                <a:solidFill>
                  <a:srgbClr val="333333"/>
                </a:solidFill>
              </a:rPr>
              <a:t> </a:t>
            </a:r>
            <a:r>
              <a:rPr lang="en-GB" sz="2200" b="0" dirty="0">
                <a:solidFill>
                  <a:srgbClr val="333333"/>
                </a:solidFill>
              </a:rPr>
              <a:t>antibodies (in the blood to be transfused &amp; the patient’s blood). </a:t>
            </a:r>
          </a:p>
          <a:p>
            <a:endParaRPr lang="en-US" sz="2200" b="0" kern="0" dirty="0">
              <a:solidFill>
                <a:schemeClr val="tx1"/>
              </a:solidFill>
              <a:latin typeface="+mn-lt"/>
            </a:endParaRPr>
          </a:p>
        </p:txBody>
      </p:sp>
    </p:spTree>
    <p:custDataLst>
      <p:tags r:id="rId1"/>
    </p:custDataLst>
    <p:extLst>
      <p:ext uri="{BB962C8B-B14F-4D97-AF65-F5344CB8AC3E}">
        <p14:creationId xmlns:p14="http://schemas.microsoft.com/office/powerpoint/2010/main" val="4312519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F0006"/>
          <p:cNvPicPr>
            <a:picLocks noChangeAspect="1" noChangeArrowheads="1"/>
          </p:cNvPicPr>
          <p:nvPr/>
        </p:nvPicPr>
        <p:blipFill rotWithShape="1">
          <a:blip r:embed="rId3" cstate="print">
            <a:lum contrast="30000"/>
            <a:extLst>
              <a:ext uri="{28A0092B-C50C-407E-A947-70E740481C1C}">
                <a14:useLocalDpi xmlns:a14="http://schemas.microsoft.com/office/drawing/2010/main" val="0"/>
              </a:ext>
            </a:extLst>
          </a:blip>
          <a:srcRect l="19354" t="14815" r="11290" b="-469"/>
          <a:stretch/>
        </p:blipFill>
        <p:spPr bwMode="auto">
          <a:xfrm>
            <a:off x="971600" y="4495451"/>
            <a:ext cx="1368000" cy="150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SCF0007"/>
          <p:cNvPicPr>
            <a:picLocks noChangeAspect="1" noChangeArrowheads="1"/>
          </p:cNvPicPr>
          <p:nvPr/>
        </p:nvPicPr>
        <p:blipFill>
          <a:blip r:embed="rId4" cstate="print">
            <a:lum contrast="30000"/>
            <a:extLst>
              <a:ext uri="{28A0092B-C50C-407E-A947-70E740481C1C}">
                <a14:useLocalDpi xmlns:a14="http://schemas.microsoft.com/office/drawing/2010/main" val="0"/>
              </a:ext>
            </a:extLst>
          </a:blip>
          <a:srcRect t="16072" r="10715"/>
          <a:stretch>
            <a:fillRect/>
          </a:stretch>
        </p:blipFill>
        <p:spPr bwMode="auto">
          <a:xfrm>
            <a:off x="971600" y="2118431"/>
            <a:ext cx="1368000" cy="150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36D5189-CCC1-BFBB-E37D-03452F6F58F4}"/>
              </a:ext>
            </a:extLst>
          </p:cNvPr>
          <p:cNvSpPr txBox="1"/>
          <p:nvPr/>
        </p:nvSpPr>
        <p:spPr>
          <a:xfrm>
            <a:off x="525481" y="1556102"/>
            <a:ext cx="8096186" cy="369332"/>
          </a:xfrm>
          <a:prstGeom prst="rect">
            <a:avLst/>
          </a:prstGeom>
          <a:noFill/>
        </p:spPr>
        <p:txBody>
          <a:bodyPr wrap="square">
            <a:spAutoFit/>
          </a:bodyPr>
          <a:lstStyle/>
          <a:p>
            <a:r>
              <a:rPr lang="en-US" sz="1800" dirty="0">
                <a:solidFill>
                  <a:schemeClr val="tx1"/>
                </a:solidFill>
                <a:latin typeface="+mn-lt"/>
              </a:rPr>
              <a:t>RBC unit Group A transfused to patient Group A (microscope, schematic) </a:t>
            </a:r>
            <a:endParaRPr lang="en-CA" dirty="0">
              <a:latin typeface="+mn-lt"/>
            </a:endParaRPr>
          </a:p>
        </p:txBody>
      </p:sp>
      <p:sp>
        <p:nvSpPr>
          <p:cNvPr id="10" name="TextBox 9">
            <a:extLst>
              <a:ext uri="{FF2B5EF4-FFF2-40B4-BE49-F238E27FC236}">
                <a16:creationId xmlns:a16="http://schemas.microsoft.com/office/drawing/2014/main" id="{1BDECF6C-D37A-400E-7395-BFFAA8A44EA2}"/>
              </a:ext>
            </a:extLst>
          </p:cNvPr>
          <p:cNvSpPr txBox="1"/>
          <p:nvPr/>
        </p:nvSpPr>
        <p:spPr>
          <a:xfrm>
            <a:off x="525480" y="3888664"/>
            <a:ext cx="8096186" cy="369332"/>
          </a:xfrm>
          <a:prstGeom prst="rect">
            <a:avLst/>
          </a:prstGeom>
          <a:noFill/>
        </p:spPr>
        <p:txBody>
          <a:bodyPr wrap="square">
            <a:spAutoFit/>
          </a:bodyPr>
          <a:lstStyle/>
          <a:p>
            <a:r>
              <a:rPr lang="en-US" sz="1800" dirty="0">
                <a:solidFill>
                  <a:schemeClr val="tx1"/>
                </a:solidFill>
                <a:latin typeface="+mn-lt"/>
              </a:rPr>
              <a:t>RBC unit Group B transfused to patient Group A (microscope, schematic) </a:t>
            </a:r>
            <a:endParaRPr lang="en-CA" dirty="0">
              <a:latin typeface="+mn-lt"/>
            </a:endParaRPr>
          </a:p>
        </p:txBody>
      </p:sp>
      <p:sp>
        <p:nvSpPr>
          <p:cNvPr id="6" name="Title 1">
            <a:extLst>
              <a:ext uri="{FF2B5EF4-FFF2-40B4-BE49-F238E27FC236}">
                <a16:creationId xmlns:a16="http://schemas.microsoft.com/office/drawing/2014/main" id="{556EF56C-D206-C68A-792A-FBC82728AD46}"/>
              </a:ext>
            </a:extLst>
          </p:cNvPr>
          <p:cNvSpPr>
            <a:spLocks noGrp="1"/>
          </p:cNvSpPr>
          <p:nvPr>
            <p:ph type="title"/>
          </p:nvPr>
        </p:nvSpPr>
        <p:spPr>
          <a:xfrm>
            <a:off x="41564" y="67105"/>
            <a:ext cx="9000000" cy="1296000"/>
          </a:xfrm>
        </p:spPr>
        <p:txBody>
          <a:bodyPr/>
          <a:lstStyle/>
          <a:p>
            <a:r>
              <a:rPr lang="en-CA" sz="3000" b="1" dirty="0"/>
              <a:t>ABO Blood Group System (3)</a:t>
            </a:r>
          </a:p>
        </p:txBody>
      </p:sp>
      <p:pic>
        <p:nvPicPr>
          <p:cNvPr id="13" name="Picture 12">
            <a:extLst>
              <a:ext uri="{FF2B5EF4-FFF2-40B4-BE49-F238E27FC236}">
                <a16:creationId xmlns:a16="http://schemas.microsoft.com/office/drawing/2014/main" id="{B9857257-5044-BB8A-5FFC-67A5C9AE78E6}"/>
              </a:ext>
            </a:extLst>
          </p:cNvPr>
          <p:cNvPicPr>
            <a:picLocks noChangeAspect="1"/>
          </p:cNvPicPr>
          <p:nvPr/>
        </p:nvPicPr>
        <p:blipFill>
          <a:blip r:embed="rId5"/>
          <a:stretch>
            <a:fillRect/>
          </a:stretch>
        </p:blipFill>
        <p:spPr>
          <a:xfrm>
            <a:off x="2636399" y="2297396"/>
            <a:ext cx="3810330" cy="1219306"/>
          </a:xfrm>
          <a:prstGeom prst="rect">
            <a:avLst/>
          </a:prstGeom>
        </p:spPr>
      </p:pic>
      <p:pic>
        <p:nvPicPr>
          <p:cNvPr id="14" name="Picture 13">
            <a:extLst>
              <a:ext uri="{FF2B5EF4-FFF2-40B4-BE49-F238E27FC236}">
                <a16:creationId xmlns:a16="http://schemas.microsoft.com/office/drawing/2014/main" id="{18EEC07E-C4F4-4D32-9D9F-BB71BF1B651F}"/>
              </a:ext>
            </a:extLst>
          </p:cNvPr>
          <p:cNvPicPr>
            <a:picLocks noChangeAspect="1"/>
          </p:cNvPicPr>
          <p:nvPr/>
        </p:nvPicPr>
        <p:blipFill>
          <a:blip r:embed="rId6"/>
          <a:stretch>
            <a:fillRect/>
          </a:stretch>
        </p:blipFill>
        <p:spPr>
          <a:xfrm>
            <a:off x="2654267" y="4683530"/>
            <a:ext cx="5352752" cy="1219306"/>
          </a:xfrm>
          <a:prstGeom prst="rect">
            <a:avLst/>
          </a:prstGeom>
        </p:spPr>
      </p:pic>
    </p:spTree>
    <p:custDataLst>
      <p:tags r:id="rId1"/>
    </p:custDataLst>
    <p:extLst>
      <p:ext uri="{BB962C8B-B14F-4D97-AF65-F5344CB8AC3E}">
        <p14:creationId xmlns:p14="http://schemas.microsoft.com/office/powerpoint/2010/main" val="149254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2">
            <a:extLst>
              <a:ext uri="{FF2B5EF4-FFF2-40B4-BE49-F238E27FC236}">
                <a16:creationId xmlns:a16="http://schemas.microsoft.com/office/drawing/2014/main" id="{70F9B355-224A-4051-B126-6DA952AF590F}"/>
              </a:ext>
            </a:extLst>
          </p:cNvPr>
          <p:cNvSpPr txBox="1">
            <a:spLocks noChangeArrowheads="1"/>
          </p:cNvSpPr>
          <p:nvPr/>
        </p:nvSpPr>
        <p:spPr bwMode="auto">
          <a:xfrm>
            <a:off x="1499799" y="3146014"/>
            <a:ext cx="1512000" cy="504000"/>
          </a:xfrm>
          <a:prstGeom prst="rect">
            <a:avLst/>
          </a:prstGeom>
          <a:solidFill>
            <a:srgbClr val="FFFFFF"/>
          </a:solidFill>
          <a:ln w="9525">
            <a:solidFill>
              <a:srgbClr val="000000"/>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83459"/>
                </a:solidFill>
                <a:effectLst/>
                <a:uLnTx/>
                <a:uFillTx/>
                <a:latin typeface="Arial" panose="020B0604020202020204" pitchFamily="34" charset="0"/>
                <a:cs typeface="Arial" panose="020B0604020202020204" pitchFamily="34" charset="0"/>
              </a:rPr>
              <a:t>GROUP Rh(D)</a:t>
            </a:r>
            <a:r>
              <a:rPr kumimoji="0" lang="en-US" sz="1400" b="1" i="0" u="none" strike="noStrike" kern="1200" cap="none" spc="0" normalizeH="0" noProof="0" dirty="0">
                <a:ln>
                  <a:noFill/>
                </a:ln>
                <a:solidFill>
                  <a:srgbClr val="083459"/>
                </a:solidFill>
                <a:effectLst/>
                <a:uLnTx/>
                <a:uFillTx/>
                <a:latin typeface="Arial" panose="020B0604020202020204" pitchFamily="34" charset="0"/>
                <a:cs typeface="Arial" panose="020B0604020202020204" pitchFamily="34" charset="0"/>
              </a:rPr>
              <a:t> POSITIVE</a:t>
            </a:r>
            <a:endParaRPr kumimoji="0" lang="en-US" sz="1400" b="1" i="0" u="none" strike="noStrike" kern="1200" cap="none" spc="0" normalizeH="0" baseline="0" noProof="0" dirty="0">
              <a:ln>
                <a:noFill/>
              </a:ln>
              <a:solidFill>
                <a:srgbClr val="083459"/>
              </a:solidFill>
              <a:effectLst/>
              <a:uLnTx/>
              <a:uFillTx/>
              <a:latin typeface="Arial" panose="020B0604020202020204" pitchFamily="34" charset="0"/>
              <a:cs typeface="Arial" panose="020B0604020202020204" pitchFamily="34" charset="0"/>
            </a:endParaRPr>
          </a:p>
        </p:txBody>
      </p:sp>
      <p:sp>
        <p:nvSpPr>
          <p:cNvPr id="9" name="Text Box 22">
            <a:extLst>
              <a:ext uri="{FF2B5EF4-FFF2-40B4-BE49-F238E27FC236}">
                <a16:creationId xmlns:a16="http://schemas.microsoft.com/office/drawing/2014/main" id="{1F290BCC-3D26-4565-BB1A-B46F85FC1D05}"/>
              </a:ext>
            </a:extLst>
          </p:cNvPr>
          <p:cNvSpPr txBox="1">
            <a:spLocks noChangeArrowheads="1"/>
          </p:cNvSpPr>
          <p:nvPr/>
        </p:nvSpPr>
        <p:spPr bwMode="auto">
          <a:xfrm>
            <a:off x="5915652" y="3146014"/>
            <a:ext cx="1512000" cy="504000"/>
          </a:xfrm>
          <a:prstGeom prst="rect">
            <a:avLst/>
          </a:prstGeom>
          <a:solidFill>
            <a:srgbClr val="FFFFFF"/>
          </a:solidFill>
          <a:ln w="9525">
            <a:solidFill>
              <a:srgbClr val="000000"/>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B32017"/>
                </a:solidFill>
                <a:effectLst/>
                <a:uLnTx/>
                <a:uFillTx/>
                <a:latin typeface="Arial" panose="020B0604020202020204" pitchFamily="34" charset="0"/>
                <a:cs typeface="Arial" panose="020B0604020202020204" pitchFamily="34" charset="0"/>
              </a:rPr>
              <a:t>GROUP Rh(D)</a:t>
            </a:r>
            <a:r>
              <a:rPr kumimoji="0" lang="en-US" sz="1400" b="1" i="0" u="none" strike="noStrike" kern="1200" cap="none" spc="0" normalizeH="0" noProof="0" dirty="0">
                <a:ln>
                  <a:noFill/>
                </a:ln>
                <a:solidFill>
                  <a:srgbClr val="B32017"/>
                </a:solidFill>
                <a:effectLst/>
                <a:uLnTx/>
                <a:uFillTx/>
                <a:latin typeface="Arial" panose="020B0604020202020204" pitchFamily="34" charset="0"/>
                <a:cs typeface="Arial" panose="020B0604020202020204" pitchFamily="34" charset="0"/>
              </a:rPr>
              <a:t> NEGATIVE</a:t>
            </a:r>
            <a:endParaRPr kumimoji="0" lang="en-US" sz="1400" b="1" i="0" u="none" strike="noStrike" kern="1200" cap="none" spc="0" normalizeH="0" baseline="0" noProof="0" dirty="0">
              <a:ln>
                <a:noFill/>
              </a:ln>
              <a:solidFill>
                <a:srgbClr val="B32017"/>
              </a:solidFill>
              <a:effectLst/>
              <a:uLnTx/>
              <a:uFillTx/>
              <a:latin typeface="Arial" panose="020B0604020202020204" pitchFamily="34" charset="0"/>
              <a:cs typeface="Arial" panose="020B0604020202020204" pitchFamily="34" charset="0"/>
            </a:endParaRPr>
          </a:p>
        </p:txBody>
      </p:sp>
      <p:pic>
        <p:nvPicPr>
          <p:cNvPr id="10" name="Picture 9" descr="Graphical user interface, application&#10;&#10;Description automatically generated">
            <a:extLst>
              <a:ext uri="{FF2B5EF4-FFF2-40B4-BE49-F238E27FC236}">
                <a16:creationId xmlns:a16="http://schemas.microsoft.com/office/drawing/2014/main" id="{2040A653-5731-4FE9-B5D7-9D6F5E68BD74}"/>
              </a:ext>
            </a:extLst>
          </p:cNvPr>
          <p:cNvPicPr>
            <a:picLocks noChangeAspect="1"/>
          </p:cNvPicPr>
          <p:nvPr/>
        </p:nvPicPr>
        <p:blipFill rotWithShape="1">
          <a:blip r:embed="rId2">
            <a:extLst>
              <a:ext uri="{28A0092B-C50C-407E-A947-70E740481C1C}">
                <a14:useLocalDpi xmlns:a14="http://schemas.microsoft.com/office/drawing/2010/main" val="0"/>
              </a:ext>
            </a:extLst>
          </a:blip>
          <a:srcRect l="33494" t="60971" r="59434" b="21693"/>
          <a:stretch/>
        </p:blipFill>
        <p:spPr>
          <a:xfrm>
            <a:off x="739472" y="3441882"/>
            <a:ext cx="760327" cy="1008000"/>
          </a:xfrm>
          <a:prstGeom prst="rect">
            <a:avLst/>
          </a:prstGeom>
        </p:spPr>
      </p:pic>
      <p:pic>
        <p:nvPicPr>
          <p:cNvPr id="17" name="Picture 16" descr="A picture containing diagram&#10;&#10;Description automatically generated">
            <a:extLst>
              <a:ext uri="{FF2B5EF4-FFF2-40B4-BE49-F238E27FC236}">
                <a16:creationId xmlns:a16="http://schemas.microsoft.com/office/drawing/2014/main" id="{5B68ED79-5CA9-EF02-5426-CB27C2E412E1}"/>
              </a:ext>
            </a:extLst>
          </p:cNvPr>
          <p:cNvPicPr/>
          <p:nvPr/>
        </p:nvPicPr>
        <p:blipFill rotWithShape="1">
          <a:blip r:embed="rId3">
            <a:extLst>
              <a:ext uri="{28A0092B-C50C-407E-A947-70E740481C1C}">
                <a14:useLocalDpi xmlns:a14="http://schemas.microsoft.com/office/drawing/2010/main" val="0"/>
              </a:ext>
            </a:extLst>
          </a:blip>
          <a:srcRect l="38764" t="7332" r="29776" b="66139"/>
          <a:stretch/>
        </p:blipFill>
        <p:spPr bwMode="auto">
          <a:xfrm>
            <a:off x="5180764" y="3479713"/>
            <a:ext cx="695580" cy="936000"/>
          </a:xfrm>
          <a:prstGeom prst="rect">
            <a:avLst/>
          </a:prstGeom>
          <a:ln>
            <a:noFill/>
          </a:ln>
          <a:extLst>
            <a:ext uri="{53640926-AAD7-44D8-BBD7-CCE9431645EC}">
              <a14:shadowObscured xmlns:a14="http://schemas.microsoft.com/office/drawing/2010/main"/>
            </a:ext>
          </a:extLst>
        </p:spPr>
      </p:pic>
      <p:pic>
        <p:nvPicPr>
          <p:cNvPr id="18" name="Picture 17" descr="Graphical user interface, application&#10;&#10;Description automatically generated">
            <a:extLst>
              <a:ext uri="{FF2B5EF4-FFF2-40B4-BE49-F238E27FC236}">
                <a16:creationId xmlns:a16="http://schemas.microsoft.com/office/drawing/2014/main" id="{4F942EE8-E024-ED79-D74C-AF4A08504960}"/>
              </a:ext>
            </a:extLst>
          </p:cNvPr>
          <p:cNvPicPr>
            <a:picLocks noChangeAspect="1"/>
          </p:cNvPicPr>
          <p:nvPr/>
        </p:nvPicPr>
        <p:blipFill rotWithShape="1">
          <a:blip r:embed="rId2">
            <a:extLst>
              <a:ext uri="{28A0092B-C50C-407E-A947-70E740481C1C}">
                <a14:useLocalDpi xmlns:a14="http://schemas.microsoft.com/office/drawing/2010/main" val="0"/>
              </a:ext>
            </a:extLst>
          </a:blip>
          <a:srcRect l="33494" t="60971" r="59434" b="21693"/>
          <a:stretch/>
        </p:blipFill>
        <p:spPr>
          <a:xfrm>
            <a:off x="3046811" y="3398014"/>
            <a:ext cx="760327" cy="1008000"/>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A2A544EB-7FEA-D62A-E9E2-DA528DE7DD70}"/>
              </a:ext>
            </a:extLst>
          </p:cNvPr>
          <p:cNvPicPr/>
          <p:nvPr/>
        </p:nvPicPr>
        <p:blipFill rotWithShape="1">
          <a:blip r:embed="rId3">
            <a:extLst>
              <a:ext uri="{28A0092B-C50C-407E-A947-70E740481C1C}">
                <a14:useLocalDpi xmlns:a14="http://schemas.microsoft.com/office/drawing/2010/main" val="0"/>
              </a:ext>
            </a:extLst>
          </a:blip>
          <a:srcRect l="38764" t="7332" r="29776" b="66139"/>
          <a:stretch/>
        </p:blipFill>
        <p:spPr bwMode="auto">
          <a:xfrm>
            <a:off x="7488103" y="3441882"/>
            <a:ext cx="695580" cy="936000"/>
          </a:xfrm>
          <a:prstGeom prst="rect">
            <a:avLst/>
          </a:prstGeom>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28AD57AF-157C-31C0-A0EA-A284EF0599F5}"/>
              </a:ext>
            </a:extLst>
          </p:cNvPr>
          <p:cNvSpPr>
            <a:spLocks noGrp="1"/>
          </p:cNvSpPr>
          <p:nvPr>
            <p:ph type="title"/>
          </p:nvPr>
        </p:nvSpPr>
        <p:spPr>
          <a:xfrm>
            <a:off x="41564" y="67105"/>
            <a:ext cx="9000000" cy="1296000"/>
          </a:xfrm>
        </p:spPr>
        <p:txBody>
          <a:bodyPr/>
          <a:lstStyle/>
          <a:p>
            <a:r>
              <a:rPr lang="en-CA" sz="3000" b="1" dirty="0"/>
              <a:t>Rh(D) Antigen, Rh Blood Group System (1)</a:t>
            </a:r>
          </a:p>
        </p:txBody>
      </p:sp>
      <p:sp>
        <p:nvSpPr>
          <p:cNvPr id="4" name="TextBox 3">
            <a:extLst>
              <a:ext uri="{FF2B5EF4-FFF2-40B4-BE49-F238E27FC236}">
                <a16:creationId xmlns:a16="http://schemas.microsoft.com/office/drawing/2014/main" id="{6D14BD77-95F7-2D70-ABFA-A2CDE7805425}"/>
              </a:ext>
            </a:extLst>
          </p:cNvPr>
          <p:cNvSpPr txBox="1"/>
          <p:nvPr/>
        </p:nvSpPr>
        <p:spPr>
          <a:xfrm>
            <a:off x="84180" y="1552628"/>
            <a:ext cx="9000000" cy="369332"/>
          </a:xfrm>
          <a:prstGeom prst="rect">
            <a:avLst/>
          </a:prstGeom>
          <a:noFill/>
        </p:spPr>
        <p:txBody>
          <a:bodyPr wrap="square">
            <a:spAutoFit/>
          </a:bodyPr>
          <a:lstStyle/>
          <a:p>
            <a:r>
              <a:rPr lang="en-US" dirty="0">
                <a:latin typeface="+mn-lt"/>
              </a:rPr>
              <a:t>Rh(D) is clinically the </a:t>
            </a:r>
            <a:r>
              <a:rPr lang="en-US" dirty="0"/>
              <a:t>most </a:t>
            </a:r>
            <a:r>
              <a:rPr lang="en-US" dirty="0">
                <a:latin typeface="+mn-lt"/>
              </a:rPr>
              <a:t>important of the 54 antigens in the Rh blood group system. </a:t>
            </a:r>
            <a:endParaRPr lang="en-CA" dirty="0">
              <a:latin typeface="+mn-lt"/>
            </a:endParaRPr>
          </a:p>
        </p:txBody>
      </p:sp>
    </p:spTree>
    <p:extLst>
      <p:ext uri="{BB962C8B-B14F-4D97-AF65-F5344CB8AC3E}">
        <p14:creationId xmlns:p14="http://schemas.microsoft.com/office/powerpoint/2010/main" val="1124158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93280EC5-7FA6-48D6-8553-689C62E206CB}"/>
              </a:ext>
            </a:extLst>
          </p:cNvPr>
          <p:cNvSpPr txBox="1">
            <a:spLocks/>
          </p:cNvSpPr>
          <p:nvPr/>
        </p:nvSpPr>
        <p:spPr bwMode="auto">
          <a:xfrm>
            <a:off x="311094" y="1268760"/>
            <a:ext cx="8791342"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GB" sz="2400" b="1" kern="1200" dirty="0">
                <a:solidFill>
                  <a:prstClr val="black"/>
                </a:solidFill>
              </a:rPr>
              <a:t>       Anti-D Antibody</a:t>
            </a:r>
          </a:p>
          <a:p>
            <a:pPr>
              <a:buFont typeface="Arial" panose="020B0604020202020204" pitchFamily="34" charset="0"/>
              <a:buChar char="•"/>
            </a:pPr>
            <a:r>
              <a:rPr lang="en-GB" sz="1800" dirty="0">
                <a:solidFill>
                  <a:prstClr val="black"/>
                </a:solidFill>
              </a:rPr>
              <a:t>A</a:t>
            </a:r>
            <a:r>
              <a:rPr lang="en-GB" sz="1800" kern="1200" dirty="0">
                <a:solidFill>
                  <a:prstClr val="black"/>
                </a:solidFill>
              </a:rPr>
              <a:t>nti-D antibody is </a:t>
            </a:r>
            <a:r>
              <a:rPr lang="en-GB" sz="1800" b="1" kern="1200" dirty="0">
                <a:solidFill>
                  <a:prstClr val="black"/>
                </a:solidFill>
              </a:rPr>
              <a:t>NOT</a:t>
            </a:r>
            <a:r>
              <a:rPr lang="en-GB" sz="1800" kern="1200" dirty="0">
                <a:solidFill>
                  <a:prstClr val="black"/>
                </a:solidFill>
              </a:rPr>
              <a:t> naturally occurring and is </a:t>
            </a:r>
            <a:r>
              <a:rPr lang="en-GB" sz="1800" b="1" kern="1200" dirty="0">
                <a:solidFill>
                  <a:prstClr val="black"/>
                </a:solidFill>
              </a:rPr>
              <a:t>NOT</a:t>
            </a:r>
            <a:r>
              <a:rPr lang="en-GB" sz="1800" kern="1200" dirty="0">
                <a:solidFill>
                  <a:prstClr val="black"/>
                </a:solidFill>
              </a:rPr>
              <a:t> in the plasma of: </a:t>
            </a:r>
          </a:p>
          <a:p>
            <a:pPr lvl="1">
              <a:buFont typeface="Courier New" panose="02070309020205020404" pitchFamily="49" charset="0"/>
              <a:buChar char="o"/>
            </a:pPr>
            <a:r>
              <a:rPr lang="en-GB" sz="1800" kern="1200" dirty="0">
                <a:solidFill>
                  <a:prstClr val="black"/>
                </a:solidFill>
              </a:rPr>
              <a:t>Rh(D) positive patients</a:t>
            </a:r>
          </a:p>
          <a:p>
            <a:pPr lvl="1">
              <a:buFont typeface="Courier New" panose="02070309020205020404" pitchFamily="49" charset="0"/>
              <a:buChar char="o"/>
            </a:pPr>
            <a:r>
              <a:rPr lang="en-GB" sz="1800" kern="1200" dirty="0">
                <a:solidFill>
                  <a:prstClr val="black"/>
                </a:solidFill>
              </a:rPr>
              <a:t>Rh(D) negative patients </a:t>
            </a:r>
            <a:r>
              <a:rPr lang="en-GB" sz="1800" b="1" i="1" u="sng" kern="1200" dirty="0">
                <a:solidFill>
                  <a:prstClr val="black"/>
                </a:solidFill>
              </a:rPr>
              <a:t>UNLESS</a:t>
            </a:r>
            <a:r>
              <a:rPr lang="en-GB" sz="1800" kern="1200" dirty="0">
                <a:solidFill>
                  <a:prstClr val="black"/>
                </a:solidFill>
              </a:rPr>
              <a:t> exposed to the D antigen, and then </a:t>
            </a:r>
            <a:br>
              <a:rPr lang="en-GB" sz="1800" kern="1200" dirty="0">
                <a:solidFill>
                  <a:prstClr val="black"/>
                </a:solidFill>
              </a:rPr>
            </a:br>
            <a:r>
              <a:rPr lang="en-GB" sz="1800" kern="1200" dirty="0">
                <a:solidFill>
                  <a:prstClr val="black"/>
                </a:solidFill>
              </a:rPr>
              <a:t>anti-D antibody may be produced. </a:t>
            </a:r>
          </a:p>
          <a:p>
            <a:pPr>
              <a:buFont typeface="Arial" panose="020B0604020202020204" pitchFamily="34" charset="0"/>
              <a:buChar char="•"/>
            </a:pPr>
            <a:r>
              <a:rPr lang="en-GB" sz="1800" kern="1200" dirty="0">
                <a:solidFill>
                  <a:prstClr val="black"/>
                </a:solidFill>
              </a:rPr>
              <a:t>Rh(D) negative individuals can be exposed to the D antigen (and then may produce anti-D antibody) through:</a:t>
            </a:r>
          </a:p>
          <a:p>
            <a:pPr lvl="1">
              <a:buFont typeface="Courier New" panose="02070309020205020404" pitchFamily="49" charset="0"/>
              <a:buChar char="o"/>
            </a:pPr>
            <a:r>
              <a:rPr lang="en-GB" sz="1800" kern="1200" dirty="0">
                <a:solidFill>
                  <a:prstClr val="black"/>
                </a:solidFill>
              </a:rPr>
              <a:t>Transfusion of Rh(D) positive RBC</a:t>
            </a:r>
          </a:p>
          <a:p>
            <a:pPr lvl="1">
              <a:buFont typeface="Courier New" panose="02070309020205020404" pitchFamily="49" charset="0"/>
              <a:buChar char="o"/>
            </a:pPr>
            <a:r>
              <a:rPr lang="en-GB" sz="1800" kern="1200" dirty="0">
                <a:solidFill>
                  <a:prstClr val="black"/>
                </a:solidFill>
              </a:rPr>
              <a:t>Transfusion of Rh(D) positive platelets (platelets contain small amounts of red blood cells) </a:t>
            </a:r>
          </a:p>
          <a:p>
            <a:pPr lvl="1">
              <a:buFont typeface="Courier New" panose="02070309020205020404" pitchFamily="49" charset="0"/>
              <a:buChar char="o"/>
            </a:pPr>
            <a:r>
              <a:rPr lang="en-GB" sz="1800" kern="1200" dirty="0">
                <a:solidFill>
                  <a:prstClr val="black"/>
                </a:solidFill>
              </a:rPr>
              <a:t>Pregnancy/delivery of an Rh(D) positive fetus</a:t>
            </a:r>
            <a:br>
              <a:rPr lang="en-GB" sz="1800" kern="1200" dirty="0">
                <a:solidFill>
                  <a:prstClr val="black"/>
                </a:solidFill>
              </a:rPr>
            </a:br>
            <a:endParaRPr lang="en-GB" sz="1800" dirty="0">
              <a:solidFill>
                <a:prstClr val="black"/>
              </a:solidFill>
            </a:endParaRPr>
          </a:p>
          <a:p>
            <a:pPr indent="-285750">
              <a:buFont typeface="Arial" panose="020B0604020202020204" pitchFamily="34" charset="0"/>
              <a:buChar char="•"/>
            </a:pPr>
            <a:r>
              <a:rPr lang="en-GB" sz="1800" dirty="0">
                <a:solidFill>
                  <a:prstClr val="black"/>
                </a:solidFill>
              </a:rPr>
              <a:t>Anti‐D antibody can cause severe immediate or delayed hemolysis.</a:t>
            </a:r>
          </a:p>
          <a:p>
            <a:pPr indent="-285750">
              <a:buFont typeface="Arial" panose="020B0604020202020204" pitchFamily="34" charset="0"/>
              <a:buChar char="•"/>
            </a:pPr>
            <a:r>
              <a:rPr lang="en-GB" sz="1800" dirty="0">
                <a:solidFill>
                  <a:prstClr val="black"/>
                </a:solidFill>
                <a:latin typeface="Arial" panose="020B0604020202020204" pitchFamily="34" charset="0"/>
              </a:rPr>
              <a:t>Rh(D) positive blood should not be transfused to a patient with anti‐D.</a:t>
            </a:r>
          </a:p>
          <a:p>
            <a:pPr indent="-285750">
              <a:buFont typeface="Arial" panose="020B0604020202020204" pitchFamily="34" charset="0"/>
              <a:buChar char="•"/>
            </a:pPr>
            <a:r>
              <a:rPr lang="en-GB" sz="1800" dirty="0">
                <a:solidFill>
                  <a:prstClr val="black"/>
                </a:solidFill>
              </a:rPr>
              <a:t>Anti-D: most common cause of severe Hemolytic Disease of the Fetus &amp; Newborn (HDFN). Rh immune globulin (RhIG) prophylaxis, used since late1960’s.  </a:t>
            </a:r>
          </a:p>
          <a:p>
            <a:pPr marL="0" indent="0">
              <a:buFontTx/>
              <a:buNone/>
            </a:pPr>
            <a:br>
              <a:rPr lang="en-GB" sz="1800" kern="1200" dirty="0">
                <a:solidFill>
                  <a:prstClr val="black"/>
                </a:solidFill>
              </a:rPr>
            </a:br>
            <a:endParaRPr lang="en-CA" sz="1800" kern="0" dirty="0"/>
          </a:p>
        </p:txBody>
      </p:sp>
      <p:pic>
        <p:nvPicPr>
          <p:cNvPr id="14" name="Picture 13" descr="Graphical user interface, application, Word&#10;&#10;Description automatically generated">
            <a:extLst>
              <a:ext uri="{FF2B5EF4-FFF2-40B4-BE49-F238E27FC236}">
                <a16:creationId xmlns:a16="http://schemas.microsoft.com/office/drawing/2014/main" id="{56EFFB00-666D-4150-BD7A-A6180EEE8E2C}"/>
              </a:ext>
            </a:extLst>
          </p:cNvPr>
          <p:cNvPicPr>
            <a:picLocks noChangeAspect="1"/>
          </p:cNvPicPr>
          <p:nvPr/>
        </p:nvPicPr>
        <p:blipFill rotWithShape="1">
          <a:blip r:embed="rId3">
            <a:extLst>
              <a:ext uri="{28A0092B-C50C-407E-A947-70E740481C1C}">
                <a14:useLocalDpi xmlns:a14="http://schemas.microsoft.com/office/drawing/2010/main" val="0"/>
              </a:ext>
            </a:extLst>
          </a:blip>
          <a:srcRect l="46996" t="24572" r="46995" b="63503"/>
          <a:stretch/>
        </p:blipFill>
        <p:spPr>
          <a:xfrm>
            <a:off x="311094" y="1305287"/>
            <a:ext cx="436775" cy="504000"/>
          </a:xfrm>
          <a:prstGeom prst="rect">
            <a:avLst/>
          </a:prstGeom>
        </p:spPr>
      </p:pic>
      <p:sp>
        <p:nvSpPr>
          <p:cNvPr id="3" name="Title 1">
            <a:extLst>
              <a:ext uri="{FF2B5EF4-FFF2-40B4-BE49-F238E27FC236}">
                <a16:creationId xmlns:a16="http://schemas.microsoft.com/office/drawing/2014/main" id="{5A20E551-0875-45A4-EAEC-A2362BF937E4}"/>
              </a:ext>
            </a:extLst>
          </p:cNvPr>
          <p:cNvSpPr>
            <a:spLocks noGrp="1"/>
          </p:cNvSpPr>
          <p:nvPr>
            <p:ph type="title"/>
          </p:nvPr>
        </p:nvSpPr>
        <p:spPr>
          <a:xfrm>
            <a:off x="41564" y="67105"/>
            <a:ext cx="9000000" cy="1296000"/>
          </a:xfrm>
        </p:spPr>
        <p:txBody>
          <a:bodyPr/>
          <a:lstStyle/>
          <a:p>
            <a:r>
              <a:rPr lang="en-CA" sz="3000" b="1" dirty="0"/>
              <a:t>Rh(D) Antigen, Rh Blood Group System (2)</a:t>
            </a:r>
          </a:p>
        </p:txBody>
      </p:sp>
    </p:spTree>
    <p:extLst>
      <p:ext uri="{BB962C8B-B14F-4D97-AF65-F5344CB8AC3E}">
        <p14:creationId xmlns:p14="http://schemas.microsoft.com/office/powerpoint/2010/main" val="179338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fade">
                                      <p:cBhvr>
                                        <p:cTn id="10" dur="500"/>
                                        <p:tgtEl>
                                          <p:spTgt spid="1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Effect transition="in" filter="fade">
                                      <p:cBhvr>
                                        <p:cTn id="15" dur="500"/>
                                        <p:tgtEl>
                                          <p:spTgt spid="1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xEl>
                                              <p:pRg st="4" end="4"/>
                                            </p:txEl>
                                          </p:spTgt>
                                        </p:tgtEl>
                                        <p:attrNameLst>
                                          <p:attrName>style.visibility</p:attrName>
                                        </p:attrNameLst>
                                      </p:cBhvr>
                                      <p:to>
                                        <p:strVal val="visible"/>
                                      </p:to>
                                    </p:set>
                                    <p:animEffect transition="in" filter="fade">
                                      <p:cBhvr>
                                        <p:cTn id="20" dur="500"/>
                                        <p:tgtEl>
                                          <p:spTgt spid="1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animEffect transition="in" filter="fade">
                                      <p:cBhvr>
                                        <p:cTn id="23" dur="500"/>
                                        <p:tgtEl>
                                          <p:spTgt spid="15">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xEl>
                                              <p:pRg st="6" end="6"/>
                                            </p:txEl>
                                          </p:spTgt>
                                        </p:tgtEl>
                                        <p:attrNameLst>
                                          <p:attrName>style.visibility</p:attrName>
                                        </p:attrNameLst>
                                      </p:cBhvr>
                                      <p:to>
                                        <p:strVal val="visible"/>
                                      </p:to>
                                    </p:set>
                                    <p:animEffect transition="in" filter="fade">
                                      <p:cBhvr>
                                        <p:cTn id="26" dur="500"/>
                                        <p:tgtEl>
                                          <p:spTgt spid="15">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xEl>
                                              <p:pRg st="7" end="7"/>
                                            </p:txEl>
                                          </p:spTgt>
                                        </p:tgtEl>
                                        <p:attrNameLst>
                                          <p:attrName>style.visibility</p:attrName>
                                        </p:attrNameLst>
                                      </p:cBhvr>
                                      <p:to>
                                        <p:strVal val="visible"/>
                                      </p:to>
                                    </p:set>
                                    <p:animEffect transition="in" filter="fade">
                                      <p:cBhvr>
                                        <p:cTn id="29" dur="500"/>
                                        <p:tgtEl>
                                          <p:spTgt spid="15">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xEl>
                                              <p:pRg st="8" end="8"/>
                                            </p:txEl>
                                          </p:spTgt>
                                        </p:tgtEl>
                                        <p:attrNameLst>
                                          <p:attrName>style.visibility</p:attrName>
                                        </p:attrNameLst>
                                      </p:cBhvr>
                                      <p:to>
                                        <p:strVal val="visible"/>
                                      </p:to>
                                    </p:set>
                                    <p:animEffect transition="in" filter="fade">
                                      <p:cBhvr>
                                        <p:cTn id="34" dur="500"/>
                                        <p:tgtEl>
                                          <p:spTgt spid="15">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xEl>
                                              <p:pRg st="9" end="9"/>
                                            </p:txEl>
                                          </p:spTgt>
                                        </p:tgtEl>
                                        <p:attrNameLst>
                                          <p:attrName>style.visibility</p:attrName>
                                        </p:attrNameLst>
                                      </p:cBhvr>
                                      <p:to>
                                        <p:strVal val="visible"/>
                                      </p:to>
                                    </p:set>
                                    <p:animEffect transition="in" filter="fade">
                                      <p:cBhvr>
                                        <p:cTn id="39" dur="500"/>
                                        <p:tgtEl>
                                          <p:spTgt spid="15">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
                                            <p:txEl>
                                              <p:pRg st="10" end="10"/>
                                            </p:txEl>
                                          </p:spTgt>
                                        </p:tgtEl>
                                        <p:attrNameLst>
                                          <p:attrName>style.visibility</p:attrName>
                                        </p:attrNameLst>
                                      </p:cBhvr>
                                      <p:to>
                                        <p:strVal val="visible"/>
                                      </p:to>
                                    </p:set>
                                    <p:animEffect transition="in" filter="fade">
                                      <p:cBhvr>
                                        <p:cTn id="44" dur="500"/>
                                        <p:tgtEl>
                                          <p:spTgt spid="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8AD57AF-157C-31C0-A0EA-A284EF0599F5}"/>
              </a:ext>
            </a:extLst>
          </p:cNvPr>
          <p:cNvSpPr>
            <a:spLocks noGrp="1"/>
          </p:cNvSpPr>
          <p:nvPr>
            <p:ph type="title"/>
          </p:nvPr>
        </p:nvSpPr>
        <p:spPr>
          <a:xfrm>
            <a:off x="41564" y="67105"/>
            <a:ext cx="9000000" cy="1296000"/>
          </a:xfrm>
        </p:spPr>
        <p:txBody>
          <a:bodyPr/>
          <a:lstStyle/>
          <a:p>
            <a:r>
              <a:rPr lang="en-CA" sz="3000" b="1" dirty="0"/>
              <a:t>Rh(D) Antigen, Rh Blood Group System (3)</a:t>
            </a:r>
          </a:p>
        </p:txBody>
      </p:sp>
      <p:sp>
        <p:nvSpPr>
          <p:cNvPr id="4" name="TextBox 3">
            <a:extLst>
              <a:ext uri="{FF2B5EF4-FFF2-40B4-BE49-F238E27FC236}">
                <a16:creationId xmlns:a16="http://schemas.microsoft.com/office/drawing/2014/main" id="{6D14BD77-95F7-2D70-ABFA-A2CDE7805425}"/>
              </a:ext>
            </a:extLst>
          </p:cNvPr>
          <p:cNvSpPr txBox="1"/>
          <p:nvPr/>
        </p:nvSpPr>
        <p:spPr>
          <a:xfrm>
            <a:off x="232451" y="1363105"/>
            <a:ext cx="8820472" cy="5016758"/>
          </a:xfrm>
          <a:prstGeom prst="rect">
            <a:avLst/>
          </a:prstGeom>
          <a:noFill/>
        </p:spPr>
        <p:txBody>
          <a:bodyPr wrap="square">
            <a:spAutoFit/>
          </a:bodyPr>
          <a:lstStyle/>
          <a:p>
            <a:pPr marL="342900" indent="-342900">
              <a:buFont typeface="Arial" panose="020B0604020202020204" pitchFamily="34" charset="0"/>
              <a:buChar char="•"/>
            </a:pPr>
            <a:r>
              <a:rPr lang="en-US" sz="2000" i="1" u="sng" dirty="0">
                <a:latin typeface="+mn-lt"/>
              </a:rPr>
              <a:t>Rh(D) positive patients: </a:t>
            </a:r>
            <a:br>
              <a:rPr lang="en-US" sz="2000" dirty="0">
                <a:latin typeface="+mn-lt"/>
              </a:rPr>
            </a:br>
            <a:r>
              <a:rPr lang="en-US" sz="2000" dirty="0">
                <a:latin typeface="+mn-lt"/>
              </a:rPr>
              <a:t>can be transfused blood that is Rh(D) positive or Rh(D) negative. </a:t>
            </a:r>
            <a:br>
              <a:rPr lang="en-US" sz="2000" dirty="0">
                <a:latin typeface="+mn-lt"/>
              </a:rPr>
            </a:br>
            <a:endParaRPr lang="en-US" sz="2000" dirty="0">
              <a:latin typeface="+mn-lt"/>
            </a:endParaRPr>
          </a:p>
          <a:p>
            <a:pPr marL="342900" indent="-342900">
              <a:buFont typeface="Arial" panose="020B0604020202020204" pitchFamily="34" charset="0"/>
              <a:buChar char="•"/>
            </a:pPr>
            <a:r>
              <a:rPr lang="en-GB" sz="2000" i="1" u="sng" dirty="0">
                <a:latin typeface="+mn-lt"/>
              </a:rPr>
              <a:t>Rh(D) negative patients: </a:t>
            </a:r>
            <a:br>
              <a:rPr lang="en-GB" sz="2000" dirty="0">
                <a:latin typeface="+mn-lt"/>
              </a:rPr>
            </a:br>
            <a:r>
              <a:rPr lang="en-GB" sz="2000" dirty="0">
                <a:latin typeface="+mn-lt"/>
              </a:rPr>
              <a:t>ideally should be transfused blood that is Rh(D) negative to avoid  </a:t>
            </a:r>
            <a:r>
              <a:rPr lang="en-GB" sz="2000" kern="1200" dirty="0">
                <a:solidFill>
                  <a:prstClr val="black"/>
                </a:solidFill>
                <a:latin typeface="+mn-lt"/>
              </a:rPr>
              <a:t>producing the anti-D antibody</a:t>
            </a:r>
            <a:r>
              <a:rPr lang="en-GB" sz="2000" dirty="0">
                <a:latin typeface="+mn-lt"/>
              </a:rPr>
              <a:t>. </a:t>
            </a:r>
            <a:br>
              <a:rPr lang="en-GB" sz="2000" dirty="0">
                <a:latin typeface="+mn-lt"/>
              </a:rPr>
            </a:br>
            <a:endParaRPr lang="en-GB" sz="2000" dirty="0">
              <a:latin typeface="+mn-lt"/>
            </a:endParaRPr>
          </a:p>
          <a:p>
            <a:pPr marL="342900" indent="-342900">
              <a:buFont typeface="Arial" panose="020B0604020202020204" pitchFamily="34" charset="0"/>
              <a:buChar char="•"/>
            </a:pPr>
            <a:r>
              <a:rPr lang="en-GB" sz="2000" i="1" u="sng" dirty="0">
                <a:latin typeface="+mn-lt"/>
              </a:rPr>
              <a:t>Rh(D) negative females of child-bearing age/potential</a:t>
            </a:r>
            <a:r>
              <a:rPr lang="en-GB" sz="2000" dirty="0">
                <a:latin typeface="+mn-lt"/>
              </a:rPr>
              <a:t> </a:t>
            </a:r>
            <a:br>
              <a:rPr lang="en-GB" sz="2000" dirty="0">
                <a:latin typeface="+mn-lt"/>
              </a:rPr>
            </a:br>
            <a:r>
              <a:rPr lang="en-GB" sz="2000" dirty="0">
                <a:latin typeface="+mn-lt"/>
              </a:rPr>
              <a:t>(to avoid producing the anti-D antibody and risk of HDFN) :</a:t>
            </a:r>
          </a:p>
          <a:p>
            <a:pPr marL="1257300" lvl="2" indent="-342900">
              <a:buFont typeface="Courier New" panose="02070309020205020404" pitchFamily="49" charset="0"/>
              <a:buChar char="o"/>
            </a:pPr>
            <a:r>
              <a:rPr lang="en-GB" sz="2000" dirty="0">
                <a:latin typeface="+mn-lt"/>
              </a:rPr>
              <a:t>should be transfused blood that is Rh(D) negative.</a:t>
            </a:r>
          </a:p>
          <a:p>
            <a:pPr marL="1257300" lvl="2" indent="-342900">
              <a:buFont typeface="Courier New" panose="02070309020205020404" pitchFamily="49" charset="0"/>
              <a:buChar char="o"/>
            </a:pPr>
            <a:r>
              <a:rPr lang="en-GB" sz="2000" dirty="0">
                <a:latin typeface="+mn-lt"/>
              </a:rPr>
              <a:t>if Rh(D) positive platelets are transfused (re: platelet supply), Rh immunoglobulin (RhIG) is required.</a:t>
            </a:r>
            <a:br>
              <a:rPr lang="en-GB" sz="2000" dirty="0">
                <a:latin typeface="+mn-lt"/>
              </a:rPr>
            </a:br>
            <a:r>
              <a:rPr lang="en-GB" sz="2000" dirty="0">
                <a:latin typeface="+mn-lt"/>
              </a:rPr>
              <a:t> </a:t>
            </a:r>
          </a:p>
          <a:p>
            <a:pPr marL="342900" indent="-342900">
              <a:buFont typeface="Arial" panose="020B0604020202020204" pitchFamily="34" charset="0"/>
              <a:buChar char="•"/>
            </a:pPr>
            <a:r>
              <a:rPr lang="en-GB" sz="2000" i="1" u="sng" dirty="0">
                <a:latin typeface="+mn-lt"/>
              </a:rPr>
              <a:t>For FP transfusion: </a:t>
            </a:r>
            <a:br>
              <a:rPr lang="en-GB" sz="2000" dirty="0">
                <a:latin typeface="+mn-lt"/>
              </a:rPr>
            </a:br>
            <a:r>
              <a:rPr lang="en-GB" sz="2000" dirty="0">
                <a:latin typeface="+mn-lt"/>
              </a:rPr>
              <a:t>Rh(D) blood group is not relevant (plasma has no red blood cells, i.e., no antigens) </a:t>
            </a:r>
            <a:endParaRPr lang="en-GB" sz="2000" baseline="30000" dirty="0">
              <a:latin typeface="+mn-lt"/>
            </a:endParaRPr>
          </a:p>
        </p:txBody>
      </p:sp>
    </p:spTree>
    <p:extLst>
      <p:ext uri="{BB962C8B-B14F-4D97-AF65-F5344CB8AC3E}">
        <p14:creationId xmlns:p14="http://schemas.microsoft.com/office/powerpoint/2010/main" val="46490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BEDF49-BDCE-6A18-B6FF-15DC1FCC010E}"/>
              </a:ext>
            </a:extLst>
          </p:cNvPr>
          <p:cNvSpPr>
            <a:spLocks noGrp="1"/>
          </p:cNvSpPr>
          <p:nvPr>
            <p:ph idx="1"/>
          </p:nvPr>
        </p:nvSpPr>
        <p:spPr>
          <a:xfrm>
            <a:off x="239160" y="1333829"/>
            <a:ext cx="8665680" cy="1375092"/>
          </a:xfrm>
        </p:spPr>
        <p:txBody>
          <a:bodyPr/>
          <a:lstStyle/>
          <a:p>
            <a:pPr>
              <a:buFont typeface="Arial" panose="020B0604020202020204" pitchFamily="34" charset="0"/>
              <a:buChar char="•"/>
            </a:pPr>
            <a:r>
              <a:rPr lang="en-GB" sz="2000" dirty="0"/>
              <a:t>In addition to antigens A, B, and D human red blood cells have many other antigens on their surface.</a:t>
            </a:r>
          </a:p>
          <a:p>
            <a:pPr>
              <a:buFont typeface="Arial" panose="020B0604020202020204" pitchFamily="34" charset="0"/>
              <a:buChar char="•"/>
            </a:pPr>
            <a:r>
              <a:rPr lang="en-GB" sz="2000" dirty="0"/>
              <a:t>If</a:t>
            </a:r>
            <a:r>
              <a:rPr kumimoji="0" lang="en-GB" sz="2000" b="0" i="0" u="none" strike="noStrike" kern="0" cap="none" spc="0" normalizeH="0" baseline="0" noProof="0" dirty="0">
                <a:ln>
                  <a:noFill/>
                </a:ln>
                <a:solidFill>
                  <a:srgbClr val="000000"/>
                </a:solidFill>
                <a:effectLst/>
                <a:uLnTx/>
                <a:uFillTx/>
              </a:rPr>
              <a:t> exposed to “foreign” red blood cell antigens via pregnancy or transfusion, antibodies against these antigens </a:t>
            </a:r>
            <a:r>
              <a:rPr lang="en-GB" sz="2000" dirty="0">
                <a:solidFill>
                  <a:srgbClr val="000000"/>
                </a:solidFill>
              </a:rPr>
              <a:t>may</a:t>
            </a:r>
            <a:r>
              <a:rPr kumimoji="0" lang="en-GB" sz="2000" b="0" i="0" u="none" strike="noStrike" kern="0" cap="none" spc="0" normalizeH="0" baseline="0" noProof="0" dirty="0">
                <a:ln>
                  <a:noFill/>
                </a:ln>
                <a:solidFill>
                  <a:srgbClr val="000000"/>
                </a:solidFill>
                <a:effectLst/>
                <a:uLnTx/>
                <a:uFillTx/>
              </a:rPr>
              <a:t> be produced</a:t>
            </a:r>
            <a:r>
              <a:rPr kumimoji="0" lang="en-GB" sz="2200" b="0" i="0" u="none" strike="noStrike" kern="0" cap="none" spc="0" normalizeH="0" baseline="0" noProof="0" dirty="0">
                <a:ln>
                  <a:noFill/>
                </a:ln>
                <a:solidFill>
                  <a:srgbClr val="000000"/>
                </a:solidFill>
                <a:effectLst/>
                <a:uLnTx/>
                <a:uFillTx/>
              </a:rPr>
              <a:t>.</a:t>
            </a:r>
          </a:p>
          <a:p>
            <a:pPr marL="0" indent="0">
              <a:buNone/>
            </a:pPr>
            <a:endParaRPr lang="en-GB" sz="2200" dirty="0">
              <a:solidFill>
                <a:srgbClr val="000000"/>
              </a:solidFill>
            </a:endParaRPr>
          </a:p>
          <a:p>
            <a:pPr>
              <a:buFont typeface="Arial" panose="020B0604020202020204" pitchFamily="34" charset="0"/>
              <a:buChar char="•"/>
            </a:pPr>
            <a:endParaRPr kumimoji="0" lang="en-GB" sz="2200" b="0" i="0" u="none" strike="noStrike" kern="0" cap="none" spc="0" normalizeH="0" baseline="0" noProof="0" dirty="0">
              <a:ln>
                <a:noFill/>
              </a:ln>
              <a:solidFill>
                <a:srgbClr val="000000"/>
              </a:solidFill>
              <a:effectLst/>
              <a:uLnTx/>
              <a:uFillTx/>
            </a:endParaRPr>
          </a:p>
          <a:p>
            <a:pPr>
              <a:buFont typeface="Arial" panose="020B0604020202020204" pitchFamily="34" charset="0"/>
              <a:buChar char="•"/>
            </a:pPr>
            <a:endParaRPr lang="en-GB" sz="2200" dirty="0">
              <a:solidFill>
                <a:srgbClr val="000000"/>
              </a:solidFill>
            </a:endParaRPr>
          </a:p>
          <a:p>
            <a:pPr>
              <a:buFont typeface="Arial" panose="020B0604020202020204" pitchFamily="34" charset="0"/>
              <a:buChar char="•"/>
            </a:pPr>
            <a:endParaRPr kumimoji="0" lang="en-GB" sz="2200" b="0" i="0" u="none" strike="noStrike" kern="0" cap="none" spc="0" normalizeH="0" baseline="0" noProof="0" dirty="0">
              <a:ln>
                <a:noFill/>
              </a:ln>
              <a:solidFill>
                <a:srgbClr val="000000"/>
              </a:solidFill>
              <a:effectLst/>
              <a:uLnTx/>
              <a:uFillTx/>
            </a:endParaRPr>
          </a:p>
          <a:p>
            <a:pPr>
              <a:buFont typeface="Arial" panose="020B0604020202020204" pitchFamily="34" charset="0"/>
              <a:buChar char="•"/>
            </a:pPr>
            <a:endParaRPr lang="en-GB" sz="2200" dirty="0">
              <a:solidFill>
                <a:srgbClr val="000000"/>
              </a:solidFill>
            </a:endParaRPr>
          </a:p>
          <a:p>
            <a:pPr marL="0" indent="0">
              <a:buNone/>
            </a:pPr>
            <a:endParaRPr kumimoji="0" lang="en-GB" sz="2200" b="0" i="0" u="none" strike="noStrike" kern="0" cap="none" spc="0" normalizeH="0" baseline="0" noProof="0" dirty="0">
              <a:ln>
                <a:noFill/>
              </a:ln>
              <a:solidFill>
                <a:srgbClr val="000000"/>
              </a:solidFill>
              <a:effectLst/>
              <a:uLnTx/>
              <a:uFillTx/>
            </a:endParaRPr>
          </a:p>
          <a:p>
            <a:pPr marL="0" indent="0">
              <a:buNone/>
            </a:pPr>
            <a:endParaRPr kumimoji="0" lang="en-GB" sz="2000" b="0" i="0" u="none" strike="noStrike" kern="0" cap="none" spc="0" normalizeH="0" baseline="0" noProof="0" dirty="0">
              <a:ln>
                <a:noFill/>
              </a:ln>
              <a:solidFill>
                <a:srgbClr val="000000"/>
              </a:solidFill>
              <a:effectLst/>
              <a:uLnTx/>
              <a:uFillTx/>
            </a:endParaRPr>
          </a:p>
        </p:txBody>
      </p:sp>
      <p:sp>
        <p:nvSpPr>
          <p:cNvPr id="5" name="Content Placeholder 2">
            <a:extLst>
              <a:ext uri="{FF2B5EF4-FFF2-40B4-BE49-F238E27FC236}">
                <a16:creationId xmlns:a16="http://schemas.microsoft.com/office/drawing/2014/main" id="{B50538DB-D7E0-C914-1057-DF8797DB64C3}"/>
              </a:ext>
            </a:extLst>
          </p:cNvPr>
          <p:cNvSpPr txBox="1">
            <a:spLocks/>
          </p:cNvSpPr>
          <p:nvPr/>
        </p:nvSpPr>
        <p:spPr bwMode="auto">
          <a:xfrm>
            <a:off x="4288100" y="3040234"/>
            <a:ext cx="4586304" cy="204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GB" sz="2200" b="1" kern="0" dirty="0"/>
              <a:t>Clinically Significant Antibodies:</a:t>
            </a:r>
            <a:br>
              <a:rPr lang="en-GB" sz="2200" b="1" kern="0" dirty="0"/>
            </a:br>
            <a:r>
              <a:rPr lang="en-GB" sz="2200" kern="0" dirty="0"/>
              <a:t>If a patient forms these antibodies, then hemolysis of transfused RBC unit that has the corresponding antigen on the red blood cells can occur. </a:t>
            </a:r>
          </a:p>
          <a:p>
            <a:pPr marL="0" indent="0">
              <a:buFontTx/>
              <a:buNone/>
            </a:pPr>
            <a:endParaRPr lang="en-CA" kern="0" dirty="0"/>
          </a:p>
        </p:txBody>
      </p:sp>
      <p:sp>
        <p:nvSpPr>
          <p:cNvPr id="8" name="Title 1">
            <a:extLst>
              <a:ext uri="{FF2B5EF4-FFF2-40B4-BE49-F238E27FC236}">
                <a16:creationId xmlns:a16="http://schemas.microsoft.com/office/drawing/2014/main" id="{DF77B44D-42F6-1910-E2E9-BC3A16C574B7}"/>
              </a:ext>
            </a:extLst>
          </p:cNvPr>
          <p:cNvSpPr>
            <a:spLocks noGrp="1"/>
          </p:cNvSpPr>
          <p:nvPr>
            <p:ph type="title"/>
          </p:nvPr>
        </p:nvSpPr>
        <p:spPr>
          <a:xfrm>
            <a:off x="41564" y="67105"/>
            <a:ext cx="9000000" cy="1296000"/>
          </a:xfrm>
        </p:spPr>
        <p:txBody>
          <a:bodyPr/>
          <a:lstStyle/>
          <a:p>
            <a:r>
              <a:rPr lang="en-CA" sz="3000" b="1" dirty="0"/>
              <a:t>Clinically Significant Antibodies (1)</a:t>
            </a:r>
          </a:p>
        </p:txBody>
      </p:sp>
      <p:pic>
        <p:nvPicPr>
          <p:cNvPr id="7" name="Picture 6">
            <a:extLst>
              <a:ext uri="{FF2B5EF4-FFF2-40B4-BE49-F238E27FC236}">
                <a16:creationId xmlns:a16="http://schemas.microsoft.com/office/drawing/2014/main" id="{CDB41DA4-72A4-AA86-DE74-9CBBBE4FF609}"/>
              </a:ext>
            </a:extLst>
          </p:cNvPr>
          <p:cNvPicPr>
            <a:picLocks noChangeAspect="1"/>
          </p:cNvPicPr>
          <p:nvPr/>
        </p:nvPicPr>
        <p:blipFill>
          <a:blip r:embed="rId3"/>
          <a:stretch>
            <a:fillRect/>
          </a:stretch>
        </p:blipFill>
        <p:spPr>
          <a:xfrm>
            <a:off x="539552" y="2815235"/>
            <a:ext cx="3509729" cy="2520000"/>
          </a:xfrm>
          <a:prstGeom prst="rect">
            <a:avLst/>
          </a:prstGeom>
        </p:spPr>
      </p:pic>
      <p:sp>
        <p:nvSpPr>
          <p:cNvPr id="9" name="Content Placeholder 2">
            <a:extLst>
              <a:ext uri="{FF2B5EF4-FFF2-40B4-BE49-F238E27FC236}">
                <a16:creationId xmlns:a16="http://schemas.microsoft.com/office/drawing/2014/main" id="{D1FDABEB-A200-9BCE-1654-EF4E621D27F4}"/>
              </a:ext>
            </a:extLst>
          </p:cNvPr>
          <p:cNvSpPr txBox="1">
            <a:spLocks/>
          </p:cNvSpPr>
          <p:nvPr/>
        </p:nvSpPr>
        <p:spPr bwMode="auto">
          <a:xfrm>
            <a:off x="208724" y="5338251"/>
            <a:ext cx="866568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pPr marL="0" indent="0">
              <a:buFontTx/>
              <a:buNone/>
              <a:defRPr/>
            </a:pPr>
            <a:r>
              <a:rPr lang="en-GB" sz="1800" b="1" u="sng" kern="0" dirty="0">
                <a:solidFill>
                  <a:srgbClr val="000000"/>
                </a:solidFill>
                <a:latin typeface="Arial"/>
              </a:rPr>
              <a:t>NOTE:</a:t>
            </a:r>
            <a:r>
              <a:rPr lang="en-GB" sz="1800" kern="0" dirty="0">
                <a:solidFill>
                  <a:srgbClr val="000000"/>
                </a:solidFill>
                <a:latin typeface="Arial"/>
              </a:rPr>
              <a:t> For females of child-bearing potential, providing Kell negative (K-) RBC decreases the incidence of K-immunized pregnancies (and potential HDFN). </a:t>
            </a:r>
            <a:br>
              <a:rPr lang="en-GB" sz="1800" kern="0" dirty="0">
                <a:solidFill>
                  <a:srgbClr val="000000"/>
                </a:solidFill>
                <a:latin typeface="Arial"/>
              </a:rPr>
            </a:br>
            <a:r>
              <a:rPr lang="en-GB" sz="1800" kern="0" dirty="0">
                <a:solidFill>
                  <a:srgbClr val="000000"/>
                </a:solidFill>
                <a:latin typeface="Arial"/>
              </a:rPr>
              <a:t>In Canada this is established practice, except in emergency transfusion scenarios.</a:t>
            </a:r>
          </a:p>
          <a:p>
            <a:pPr>
              <a:buFont typeface="Arial" panose="020B0604020202020204" pitchFamily="34" charset="0"/>
              <a:buChar char="•"/>
            </a:pPr>
            <a:endParaRPr lang="en-GB" sz="2000" kern="0" dirty="0">
              <a:solidFill>
                <a:srgbClr val="000000"/>
              </a:solidFill>
            </a:endParaRPr>
          </a:p>
        </p:txBody>
      </p:sp>
    </p:spTree>
    <p:extLst>
      <p:ext uri="{BB962C8B-B14F-4D97-AF65-F5344CB8AC3E}">
        <p14:creationId xmlns:p14="http://schemas.microsoft.com/office/powerpoint/2010/main" val="327423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BEDF49-BDCE-6A18-B6FF-15DC1FCC010E}"/>
              </a:ext>
            </a:extLst>
          </p:cNvPr>
          <p:cNvSpPr>
            <a:spLocks noGrp="1"/>
          </p:cNvSpPr>
          <p:nvPr>
            <p:ph idx="1"/>
          </p:nvPr>
        </p:nvSpPr>
        <p:spPr>
          <a:xfrm>
            <a:off x="215516" y="1403648"/>
            <a:ext cx="8820980" cy="4797690"/>
          </a:xfrm>
        </p:spPr>
        <p:txBody>
          <a:bodyPr/>
          <a:lstStyle/>
          <a:p>
            <a:pPr marL="0" marR="0" lvl="0" indent="0" algn="l" defTabSz="914400" rtl="0" eaLnBrk="0" fontAlgn="base" latinLnBrk="0" hangingPunct="0">
              <a:lnSpc>
                <a:spcPct val="100000"/>
              </a:lnSpc>
              <a:spcBef>
                <a:spcPct val="20000"/>
              </a:spcBef>
              <a:spcAft>
                <a:spcPct val="0"/>
              </a:spcAft>
              <a:buClrTx/>
              <a:buSzTx/>
              <a:buNone/>
              <a:tabLst/>
              <a:defRPr/>
            </a:pPr>
            <a:r>
              <a:rPr lang="en-GB" sz="2200" b="1" kern="1200" dirty="0">
                <a:solidFill>
                  <a:prstClr val="black"/>
                </a:solidFill>
                <a:latin typeface="Arial" panose="020B0604020202020204" pitchFamily="34" charset="0"/>
                <a:cs typeface="Arial" panose="020B0604020202020204" pitchFamily="34" charset="0"/>
              </a:rPr>
              <a:t>Group &amp; Screen Test - antibody screen (antibody detection test)</a:t>
            </a:r>
            <a:r>
              <a:rPr kumimoji="0" lang="en-GB" sz="2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endParaRPr lang="en-GB" sz="2200" b="1" kern="1200" dirty="0">
              <a:solidFill>
                <a:prstClr val="black"/>
              </a:solidFill>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200" b="0" i="0" u="none" strike="noStrike" kern="0" cap="none" spc="0" normalizeH="0" baseline="0" noProof="0" dirty="0">
                <a:ln>
                  <a:noFill/>
                </a:ln>
                <a:solidFill>
                  <a:srgbClr val="000000"/>
                </a:solidFill>
                <a:effectLst/>
                <a:uLnTx/>
                <a:uFillTx/>
                <a:latin typeface="Arial"/>
                <a:ea typeface="+mn-ea"/>
                <a:cs typeface="+mn-cs"/>
              </a:rPr>
              <a:t>TML tests the serum (plasma part of patient blood sample) </a:t>
            </a:r>
            <a:br>
              <a:rPr kumimoji="0" lang="en-GB" sz="2200" b="0" i="0" u="none" strike="noStrike" kern="0" cap="none" spc="0" normalizeH="0" baseline="0" noProof="0" dirty="0">
                <a:ln>
                  <a:noFill/>
                </a:ln>
                <a:solidFill>
                  <a:srgbClr val="000000"/>
                </a:solidFill>
                <a:effectLst/>
                <a:uLnTx/>
                <a:uFillTx/>
                <a:latin typeface="Arial"/>
                <a:ea typeface="+mn-ea"/>
                <a:cs typeface="+mn-cs"/>
              </a:rPr>
            </a:br>
            <a:r>
              <a:rPr kumimoji="0" lang="en-GB" sz="2200" b="0" i="0" u="none" strike="noStrike" kern="0" cap="none" spc="0" normalizeH="0" baseline="0" noProof="0" dirty="0">
                <a:ln>
                  <a:noFill/>
                </a:ln>
                <a:solidFill>
                  <a:srgbClr val="000000"/>
                </a:solidFill>
                <a:effectLst/>
                <a:uLnTx/>
                <a:uFillTx/>
                <a:latin typeface="Arial"/>
                <a:ea typeface="+mn-ea"/>
                <a:cs typeface="+mn-cs"/>
              </a:rPr>
              <a:t>to either rule out or identify the clinically significant antibodies.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200" b="0" i="0" u="none" strike="noStrike" kern="0" cap="none" spc="0" normalizeH="0" baseline="0" noProof="0" dirty="0">
                <a:ln>
                  <a:noFill/>
                </a:ln>
                <a:solidFill>
                  <a:srgbClr val="000000"/>
                </a:solidFill>
                <a:effectLst/>
                <a:uLnTx/>
                <a:uFillTx/>
                <a:latin typeface="Arial"/>
                <a:ea typeface="+mn-ea"/>
                <a:cs typeface="+mn-cs"/>
              </a:rPr>
              <a:t>If all clinically significant antibodies are ruled out, the antibody screen is reported as negative.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200" b="0" i="0" u="none" strike="noStrike" kern="0" cap="none" spc="0" normalizeH="0" baseline="0" noProof="0" dirty="0">
                <a:ln>
                  <a:noFill/>
                </a:ln>
                <a:solidFill>
                  <a:srgbClr val="000000"/>
                </a:solidFill>
                <a:effectLst/>
                <a:uLnTx/>
                <a:uFillTx/>
                <a:latin typeface="Arial"/>
                <a:ea typeface="+mn-ea"/>
                <a:cs typeface="+mn-cs"/>
              </a:rPr>
              <a:t>If clinically significant antibody(ies) are identified (red blood cell sensitization/alloimmunization), compatible RBC units for patient transfusion must be negative for the corresponding antigen(s). </a:t>
            </a:r>
            <a:r>
              <a:rPr kumimoji="0" lang="en-GB" sz="2000" b="0" i="0" u="none" strike="noStrike" kern="0" cap="none" spc="0" normalizeH="0" baseline="0" noProof="0" dirty="0">
                <a:ln>
                  <a:noFill/>
                </a:ln>
                <a:solidFill>
                  <a:srgbClr val="000000"/>
                </a:solidFill>
                <a:effectLst/>
                <a:uLnTx/>
                <a:uFillTx/>
                <a:latin typeface="Arial"/>
                <a:ea typeface="+mn-ea"/>
                <a:cs typeface="+mn-cs"/>
              </a:rPr>
              <a:t>(e.g., anti-c and anti-FyA identified in the plasma of the patient’s blood sample, then RBC units for transfusion must be antigens c- and </a:t>
            </a:r>
            <a:r>
              <a:rPr lang="en-GB" sz="2000" dirty="0">
                <a:solidFill>
                  <a:srgbClr val="000000"/>
                </a:solidFill>
                <a:latin typeface="Arial"/>
              </a:rPr>
              <a:t>FyA</a:t>
            </a:r>
            <a:r>
              <a:rPr kumimoji="0" lang="en-GB" sz="2000" b="0" i="0" u="none" strike="noStrike" kern="0" cap="none" spc="0" normalizeH="0" baseline="0" noProof="0" dirty="0">
                <a:ln>
                  <a:noFill/>
                </a:ln>
                <a:solidFill>
                  <a:srgbClr val="000000"/>
                </a:solidFill>
                <a:effectLst/>
                <a:uLnTx/>
                <a:uFillTx/>
                <a:latin typeface="Arial"/>
                <a:ea typeface="+mn-ea"/>
                <a:cs typeface="+mn-cs"/>
              </a:rPr>
              <a:t>-).</a:t>
            </a:r>
            <a:br>
              <a:rPr kumimoji="0" lang="en-GB" sz="2000" b="0" i="0" u="none" strike="noStrike" kern="0" cap="none" spc="0" normalizeH="0" baseline="0" noProof="0" dirty="0">
                <a:ln>
                  <a:noFill/>
                </a:ln>
                <a:solidFill>
                  <a:srgbClr val="000000"/>
                </a:solidFill>
                <a:effectLst/>
                <a:uLnTx/>
                <a:uFillTx/>
                <a:latin typeface="Arial"/>
                <a:ea typeface="+mn-ea"/>
                <a:cs typeface="+mn-cs"/>
              </a:rPr>
            </a:b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GB" sz="2200" dirty="0">
                <a:solidFill>
                  <a:srgbClr val="000000"/>
                </a:solidFill>
                <a:latin typeface="Arial"/>
              </a:rPr>
              <a:t>TML maintains meticulous transfusion history records; </a:t>
            </a:r>
            <a:br>
              <a:rPr lang="en-GB" sz="2200" dirty="0">
                <a:solidFill>
                  <a:srgbClr val="000000"/>
                </a:solidFill>
                <a:latin typeface="Arial"/>
              </a:rPr>
            </a:br>
            <a:r>
              <a:rPr lang="en-GB" sz="2200" dirty="0">
                <a:solidFill>
                  <a:srgbClr val="000000"/>
                </a:solidFill>
                <a:latin typeface="Arial"/>
              </a:rPr>
              <a:t>they are consistently checked.</a:t>
            </a:r>
            <a:endParaRPr kumimoji="0" lang="en-GB" sz="2200" b="0" i="0" u="none" strike="noStrike" kern="0" cap="none" spc="0" normalizeH="0" baseline="0" noProof="0" dirty="0">
              <a:ln>
                <a:noFill/>
              </a:ln>
              <a:solidFill>
                <a:srgbClr val="000000"/>
              </a:solidFill>
              <a:effectLst/>
              <a:uLnTx/>
              <a:uFillTx/>
              <a:latin typeface="Arial"/>
              <a:ea typeface="+mn-ea"/>
              <a:cs typeface="+mn-cs"/>
            </a:endParaRPr>
          </a:p>
          <a:p>
            <a:pPr marL="0" indent="0">
              <a:buNone/>
            </a:pP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indent="0">
              <a:buNone/>
            </a:pPr>
            <a:b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lang="en-CA" dirty="0"/>
          </a:p>
        </p:txBody>
      </p:sp>
      <p:sp>
        <p:nvSpPr>
          <p:cNvPr id="6" name="Title 1">
            <a:extLst>
              <a:ext uri="{FF2B5EF4-FFF2-40B4-BE49-F238E27FC236}">
                <a16:creationId xmlns:a16="http://schemas.microsoft.com/office/drawing/2014/main" id="{500AC12E-175A-7FA9-B442-FB8627B1C299}"/>
              </a:ext>
            </a:extLst>
          </p:cNvPr>
          <p:cNvSpPr>
            <a:spLocks noGrp="1"/>
          </p:cNvSpPr>
          <p:nvPr>
            <p:ph type="title"/>
          </p:nvPr>
        </p:nvSpPr>
        <p:spPr>
          <a:xfrm>
            <a:off x="41564" y="67105"/>
            <a:ext cx="9000000" cy="1296000"/>
          </a:xfrm>
        </p:spPr>
        <p:txBody>
          <a:bodyPr/>
          <a:lstStyle/>
          <a:p>
            <a:r>
              <a:rPr lang="en-CA" sz="3000" b="1" dirty="0"/>
              <a:t>Clinically Significant Antibodies (2)</a:t>
            </a:r>
          </a:p>
        </p:txBody>
      </p:sp>
    </p:spTree>
    <p:extLst>
      <p:ext uri="{BB962C8B-B14F-4D97-AF65-F5344CB8AC3E}">
        <p14:creationId xmlns:p14="http://schemas.microsoft.com/office/powerpoint/2010/main" val="43047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2D523CB2-EF1A-4E36-9D0F-B3AA077B7053}"/>
              </a:ext>
            </a:extLst>
          </p:cNvPr>
          <p:cNvSpPr>
            <a:spLocks noGrp="1" noChangeArrowheads="1"/>
          </p:cNvSpPr>
          <p:nvPr>
            <p:ph type="title"/>
          </p:nvPr>
        </p:nvSpPr>
        <p:spPr/>
        <p:txBody>
          <a:bodyPr/>
          <a:lstStyle/>
          <a:p>
            <a:r>
              <a:rPr lang="en-US" altLang="en-US" sz="3000" b="1" dirty="0">
                <a:solidFill>
                  <a:srgbClr val="B32017"/>
                </a:solidFill>
              </a:rPr>
              <a:t>Speaker Disclosure</a:t>
            </a:r>
          </a:p>
        </p:txBody>
      </p:sp>
      <p:sp>
        <p:nvSpPr>
          <p:cNvPr id="8195" name="Content Placeholder 2">
            <a:extLst>
              <a:ext uri="{FF2B5EF4-FFF2-40B4-BE49-F238E27FC236}">
                <a16:creationId xmlns:a16="http://schemas.microsoft.com/office/drawing/2014/main" id="{4607D924-E3FA-4314-855F-86D6450205FF}"/>
              </a:ext>
            </a:extLst>
          </p:cNvPr>
          <p:cNvSpPr>
            <a:spLocks noGrp="1" noChangeArrowheads="1"/>
          </p:cNvSpPr>
          <p:nvPr>
            <p:ph idx="1"/>
          </p:nvPr>
        </p:nvSpPr>
        <p:spPr/>
        <p:txBody>
          <a:bodyPr/>
          <a:lstStyle/>
          <a:p>
            <a:pPr marL="0" indent="0">
              <a:buFontTx/>
              <a:buNone/>
              <a:defRPr/>
            </a:pPr>
            <a:endParaRPr lang="en-GB" altLang="en-US" sz="2400" dirty="0"/>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000000"/>
                </a:solidFill>
                <a:effectLst/>
                <a:uLnTx/>
                <a:uFillTx/>
                <a:ea typeface="+mn-ea"/>
                <a:cs typeface="+mn-cs"/>
              </a:rPr>
              <a:t>No commercial product conflicts of interest to declare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000000"/>
                </a:solidFill>
                <a:effectLst/>
                <a:uLnTx/>
                <a:uFillTx/>
                <a:ea typeface="+mn-ea"/>
                <a:cs typeface="+mn-cs"/>
              </a:rPr>
              <a:t>Transfusion Transmitted Injuries Surveillance System, member Education Committee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srgbClr val="000000"/>
                </a:solidFill>
                <a:effectLst/>
                <a:uLnTx/>
                <a:uFillTx/>
                <a:ea typeface="+mn-ea"/>
                <a:cs typeface="+mn-cs"/>
              </a:rPr>
              <a:t>Using Blood Wisely initiative, member nursing education development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GB" altLang="en-US" sz="2400" dirty="0">
                <a:solidFill>
                  <a:srgbClr val="000000"/>
                </a:solidFill>
              </a:rPr>
              <a:t>Canadian Society of Transfusion Medicine, member Standards Committee</a:t>
            </a:r>
            <a:endParaRPr kumimoji="0" lang="en-GB" altLang="en-US" sz="2400" b="0" i="0" u="none" strike="noStrike" kern="0" cap="none" spc="0" normalizeH="0" baseline="0" noProof="0" dirty="0">
              <a:ln>
                <a:noFill/>
              </a:ln>
              <a:solidFill>
                <a:srgbClr val="000000"/>
              </a:solidFill>
              <a:effectLst/>
              <a:uLnTx/>
              <a:uFillTx/>
              <a:ea typeface="+mn-ea"/>
              <a:cs typeface="+mn-cs"/>
            </a:endParaRPr>
          </a:p>
          <a:p>
            <a:pPr>
              <a:defRPr/>
            </a:pPr>
            <a:endParaRPr lang="en-US" altLang="en-US" dirty="0"/>
          </a:p>
        </p:txBody>
      </p:sp>
    </p:spTree>
    <p:extLst>
      <p:ext uri="{BB962C8B-B14F-4D97-AF65-F5344CB8AC3E}">
        <p14:creationId xmlns:p14="http://schemas.microsoft.com/office/powerpoint/2010/main" val="1980893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BEDF49-BDCE-6A18-B6FF-15DC1FCC010E}"/>
              </a:ext>
            </a:extLst>
          </p:cNvPr>
          <p:cNvSpPr>
            <a:spLocks noGrp="1"/>
          </p:cNvSpPr>
          <p:nvPr>
            <p:ph idx="1"/>
          </p:nvPr>
        </p:nvSpPr>
        <p:spPr>
          <a:xfrm>
            <a:off x="262859" y="1364174"/>
            <a:ext cx="8820980" cy="4797690"/>
          </a:xfrm>
        </p:spPr>
        <p:txBody>
          <a:bodyPr/>
          <a:lstStyle/>
          <a:p>
            <a:pPr marL="0" marR="0" lvl="0" indent="0" algn="l" defTabSz="914400" rtl="0" eaLnBrk="0" fontAlgn="base" latinLnBrk="0" hangingPunct="0">
              <a:lnSpc>
                <a:spcPct val="100000"/>
              </a:lnSpc>
              <a:spcBef>
                <a:spcPct val="20000"/>
              </a:spcBef>
              <a:spcAft>
                <a:spcPct val="0"/>
              </a:spcAft>
              <a:buClrTx/>
              <a:buSzTx/>
              <a:buNone/>
              <a:tabLst/>
              <a:defRPr/>
            </a:pPr>
            <a:r>
              <a:rPr lang="en-GB" sz="2200" b="1" kern="1200" dirty="0">
                <a:solidFill>
                  <a:prstClr val="black"/>
                </a:solidFill>
                <a:latin typeface="Arial" panose="020B0604020202020204" pitchFamily="34" charset="0"/>
                <a:cs typeface="Arial" panose="020B0604020202020204" pitchFamily="34" charset="0"/>
              </a:rPr>
              <a:t>Anamnestic/Recall Response</a:t>
            </a:r>
            <a:r>
              <a:rPr kumimoji="0" lang="en-GB" sz="2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endParaRPr lang="en-GB" sz="2200" b="1" kern="1200" dirty="0">
              <a:solidFill>
                <a:prstClr val="black"/>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GB" sz="2200" dirty="0">
                <a:solidFill>
                  <a:srgbClr val="000000"/>
                </a:solidFill>
                <a:latin typeface="Arial"/>
              </a:rPr>
              <a:t>Clinically significant antibody levels in the patient’s plasma will decrease over time and may become non-detectable.</a:t>
            </a:r>
          </a:p>
          <a:p>
            <a:pPr algn="l"/>
            <a:r>
              <a:rPr lang="en-GB" sz="2200" dirty="0">
                <a:solidFill>
                  <a:srgbClr val="000000"/>
                </a:solidFill>
                <a:latin typeface="Arial"/>
              </a:rPr>
              <a:t>The anamnestic/recall response refers to w</a:t>
            </a:r>
            <a:r>
              <a:rPr lang="en-GB" sz="2200" b="0" i="0" u="none" strike="noStrike" baseline="0" dirty="0"/>
              <a:t>hen a second exposure to the same antigen occurs, the antibody response is typically faster, much more sustained </a:t>
            </a:r>
            <a:r>
              <a:rPr lang="en-GB" sz="2200" dirty="0"/>
              <a:t>&amp; </a:t>
            </a:r>
            <a:r>
              <a:rPr lang="en-GB" sz="2200" b="0" i="0" u="none" strike="noStrike" baseline="0" dirty="0"/>
              <a:t>antibody levels are higher.</a:t>
            </a:r>
          </a:p>
          <a:p>
            <a:pPr algn="l"/>
            <a:r>
              <a:rPr lang="en-GB" sz="2200" dirty="0"/>
              <a:t>Anti-JkA and anti-JkB (Kidd blood group system) are notable.</a:t>
            </a:r>
          </a:p>
          <a:p>
            <a:pPr algn="l"/>
            <a:r>
              <a:rPr lang="en-GB" sz="2200" b="0" i="0" u="none" strike="noStrike" baseline="0" dirty="0"/>
              <a:t>If</a:t>
            </a:r>
            <a:r>
              <a:rPr lang="en-GB" sz="2200" dirty="0"/>
              <a:t> </a:t>
            </a:r>
            <a:r>
              <a:rPr lang="en-GB" sz="2200" dirty="0">
                <a:solidFill>
                  <a:srgbClr val="000000"/>
                </a:solidFill>
                <a:latin typeface="Arial"/>
              </a:rPr>
              <a:t>clinically significant antibody(ies) identified, patient should be counselled, provided “antibody card”; option medical alert bracelet.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GB" sz="2200" dirty="0">
                <a:solidFill>
                  <a:srgbClr val="000000"/>
                </a:solidFill>
                <a:latin typeface="Arial"/>
              </a:rPr>
              <a:t>For RBC transfusion, when feasible, ask patients/their family </a:t>
            </a:r>
            <a:br>
              <a:rPr lang="en-GB" sz="2200" dirty="0">
                <a:solidFill>
                  <a:srgbClr val="000000"/>
                </a:solidFill>
                <a:latin typeface="Arial"/>
              </a:rPr>
            </a:br>
            <a:r>
              <a:rPr lang="en-GB" sz="2200" dirty="0">
                <a:solidFill>
                  <a:srgbClr val="000000"/>
                </a:solidFill>
                <a:latin typeface="Arial"/>
              </a:rPr>
              <a:t>(and follow up with TML as indicated).              </a:t>
            </a:r>
          </a:p>
          <a:p>
            <a:pPr lvl="2">
              <a:buFont typeface="Courier New" panose="02070309020205020404" pitchFamily="49" charset="0"/>
              <a:buChar char="o"/>
              <a:defRPr/>
            </a:pPr>
            <a:r>
              <a:rPr lang="en-GB" sz="2000" dirty="0">
                <a:solidFill>
                  <a:srgbClr val="000000"/>
                </a:solidFill>
                <a:latin typeface="Arial"/>
              </a:rPr>
              <a:t>  Have they had previous transfusion?</a:t>
            </a:r>
          </a:p>
          <a:p>
            <a:pPr lvl="2">
              <a:buFont typeface="Courier New" panose="02070309020205020404" pitchFamily="49" charset="0"/>
              <a:buChar char="o"/>
              <a:defRPr/>
            </a:pPr>
            <a:r>
              <a:rPr lang="en-GB" sz="2000" dirty="0">
                <a:solidFill>
                  <a:srgbClr val="000000"/>
                </a:solidFill>
                <a:latin typeface="Arial"/>
              </a:rPr>
              <a:t>  If so, did they experience any side effects/reactions? </a:t>
            </a:r>
          </a:p>
          <a:p>
            <a:pPr marL="0" indent="0">
              <a:buNone/>
            </a:pP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indent="0">
              <a:buNone/>
            </a:pPr>
            <a:b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lang="en-CA" dirty="0"/>
          </a:p>
        </p:txBody>
      </p:sp>
      <p:sp>
        <p:nvSpPr>
          <p:cNvPr id="6" name="Title 1">
            <a:extLst>
              <a:ext uri="{FF2B5EF4-FFF2-40B4-BE49-F238E27FC236}">
                <a16:creationId xmlns:a16="http://schemas.microsoft.com/office/drawing/2014/main" id="{500AC12E-175A-7FA9-B442-FB8627B1C299}"/>
              </a:ext>
            </a:extLst>
          </p:cNvPr>
          <p:cNvSpPr>
            <a:spLocks noGrp="1"/>
          </p:cNvSpPr>
          <p:nvPr>
            <p:ph type="title"/>
          </p:nvPr>
        </p:nvSpPr>
        <p:spPr>
          <a:xfrm>
            <a:off x="41564" y="67105"/>
            <a:ext cx="9000000" cy="1296000"/>
          </a:xfrm>
        </p:spPr>
        <p:txBody>
          <a:bodyPr/>
          <a:lstStyle/>
          <a:p>
            <a:r>
              <a:rPr lang="en-CA" sz="3000" b="1" dirty="0"/>
              <a:t>Clinically Significant Antibodies (3)</a:t>
            </a:r>
          </a:p>
        </p:txBody>
      </p:sp>
    </p:spTree>
    <p:extLst>
      <p:ext uri="{BB962C8B-B14F-4D97-AF65-F5344CB8AC3E}">
        <p14:creationId xmlns:p14="http://schemas.microsoft.com/office/powerpoint/2010/main" val="148833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F8D78-C2B5-2963-7414-513C44FA2378}"/>
              </a:ext>
            </a:extLst>
          </p:cNvPr>
          <p:cNvSpPr>
            <a:spLocks noGrp="1"/>
          </p:cNvSpPr>
          <p:nvPr>
            <p:ph type="title"/>
          </p:nvPr>
        </p:nvSpPr>
        <p:spPr>
          <a:xfrm>
            <a:off x="41564" y="67105"/>
            <a:ext cx="9000000" cy="1296000"/>
          </a:xfrm>
        </p:spPr>
        <p:txBody>
          <a:bodyPr/>
          <a:lstStyle/>
          <a:p>
            <a:r>
              <a:rPr lang="en-CA" sz="3000" b="1" dirty="0"/>
              <a:t>Summary: Blood Compatibility Checks</a:t>
            </a:r>
          </a:p>
        </p:txBody>
      </p:sp>
      <p:graphicFrame>
        <p:nvGraphicFramePr>
          <p:cNvPr id="2" name="Table 1">
            <a:extLst>
              <a:ext uri="{FF2B5EF4-FFF2-40B4-BE49-F238E27FC236}">
                <a16:creationId xmlns:a16="http://schemas.microsoft.com/office/drawing/2014/main" id="{B077FAC5-DC9F-74F9-337C-B25EA7C85E95}"/>
              </a:ext>
            </a:extLst>
          </p:cNvPr>
          <p:cNvGraphicFramePr>
            <a:graphicFrameLocks noGrp="1"/>
          </p:cNvGraphicFramePr>
          <p:nvPr>
            <p:extLst>
              <p:ext uri="{D42A27DB-BD31-4B8C-83A1-F6EECF244321}">
                <p14:modId xmlns:p14="http://schemas.microsoft.com/office/powerpoint/2010/main" val="2860511495"/>
              </p:ext>
            </p:extLst>
          </p:nvPr>
        </p:nvGraphicFramePr>
        <p:xfrm>
          <a:off x="42251" y="1628800"/>
          <a:ext cx="9060872" cy="4469954"/>
        </p:xfrm>
        <a:graphic>
          <a:graphicData uri="http://schemas.openxmlformats.org/drawingml/2006/table">
            <a:tbl>
              <a:tblPr firstRow="1" bandRow="1">
                <a:tableStyleId>{93296810-A885-4BE3-A3E7-6D5BEEA58F35}</a:tableStyleId>
              </a:tblPr>
              <a:tblGrid>
                <a:gridCol w="1362084">
                  <a:extLst>
                    <a:ext uri="{9D8B030D-6E8A-4147-A177-3AD203B41FA5}">
                      <a16:colId xmlns:a16="http://schemas.microsoft.com/office/drawing/2014/main" val="3185985665"/>
                    </a:ext>
                  </a:extLst>
                </a:gridCol>
                <a:gridCol w="1944216">
                  <a:extLst>
                    <a:ext uri="{9D8B030D-6E8A-4147-A177-3AD203B41FA5}">
                      <a16:colId xmlns:a16="http://schemas.microsoft.com/office/drawing/2014/main" val="2084570165"/>
                    </a:ext>
                  </a:extLst>
                </a:gridCol>
                <a:gridCol w="3283654">
                  <a:extLst>
                    <a:ext uri="{9D8B030D-6E8A-4147-A177-3AD203B41FA5}">
                      <a16:colId xmlns:a16="http://schemas.microsoft.com/office/drawing/2014/main" val="2775595128"/>
                    </a:ext>
                  </a:extLst>
                </a:gridCol>
                <a:gridCol w="2470918">
                  <a:extLst>
                    <a:ext uri="{9D8B030D-6E8A-4147-A177-3AD203B41FA5}">
                      <a16:colId xmlns:a16="http://schemas.microsoft.com/office/drawing/2014/main" val="3121618086"/>
                    </a:ext>
                  </a:extLst>
                </a:gridCol>
              </a:tblGrid>
              <a:tr h="482179">
                <a:tc gridSpan="4">
                  <a:txBody>
                    <a:bodyPr/>
                    <a:lstStyle/>
                    <a:p>
                      <a:r>
                        <a:rPr kumimoji="0" lang="en-GB" sz="1350" b="1" i="0" u="none" strike="noStrike" kern="1200" cap="none" spc="0" normalizeH="0" baseline="0" noProof="0" dirty="0">
                          <a:ln>
                            <a:noFill/>
                          </a:ln>
                          <a:solidFill>
                            <a:schemeClr val="bg1"/>
                          </a:solidFill>
                          <a:effectLst/>
                          <a:uLnTx/>
                          <a:uFillTx/>
                          <a:latin typeface="+mn-lt"/>
                          <a:ea typeface="+mn-ea"/>
                          <a:cs typeface="+mn-cs"/>
                        </a:rPr>
                        <a:t>ABO Blood Groups (if antigen present, then antibody absent; if antigen absent then antibody present; </a:t>
                      </a:r>
                      <a:br>
                        <a:rPr kumimoji="0" lang="en-GB" sz="1350" b="1" i="0" u="none" strike="noStrike" kern="1200" cap="none" spc="0" normalizeH="0" baseline="0" noProof="0" dirty="0">
                          <a:ln>
                            <a:noFill/>
                          </a:ln>
                          <a:solidFill>
                            <a:schemeClr val="bg1"/>
                          </a:solidFill>
                          <a:effectLst/>
                          <a:uLnTx/>
                          <a:uFillTx/>
                          <a:latin typeface="+mn-lt"/>
                          <a:ea typeface="+mn-ea"/>
                          <a:cs typeface="+mn-cs"/>
                        </a:rPr>
                      </a:br>
                      <a:r>
                        <a:rPr kumimoji="0" lang="en-GB" sz="1350" b="1" i="0" u="none" strike="noStrike" kern="1200" cap="none" spc="0" normalizeH="0" baseline="0" noProof="0" dirty="0">
                          <a:ln>
                            <a:noFill/>
                          </a:ln>
                          <a:solidFill>
                            <a:schemeClr val="bg1"/>
                          </a:solidFill>
                          <a:effectLst/>
                          <a:uLnTx/>
                          <a:uFillTx/>
                          <a:latin typeface="+mn-lt"/>
                          <a:ea typeface="+mn-ea"/>
                          <a:cs typeface="+mn-cs"/>
                        </a:rPr>
                        <a:t>                                    ABO antibodies are naturally acquired, starting at 4 months of age).</a:t>
                      </a:r>
                      <a:endParaRPr lang="en-CA" sz="1350" b="1" dirty="0">
                        <a:solidFill>
                          <a:schemeClr val="bg1"/>
                        </a:solidFill>
                        <a:latin typeface="+mn-lt"/>
                      </a:endParaRPr>
                    </a:p>
                  </a:txBody>
                  <a:tcPr>
                    <a:solidFill>
                      <a:srgbClr val="083459"/>
                    </a:solidFill>
                  </a:tcPr>
                </a:tc>
                <a:tc hMerge="1">
                  <a:txBody>
                    <a:bodyPr/>
                    <a:lstStyle/>
                    <a:p>
                      <a:endParaRPr lang="en-CA" dirty="0"/>
                    </a:p>
                  </a:txBody>
                  <a:tcPr>
                    <a:solidFill>
                      <a:srgbClr val="083459"/>
                    </a:solidFill>
                  </a:tcPr>
                </a:tc>
                <a:tc hMerge="1">
                  <a:txBody>
                    <a:bodyPr/>
                    <a:lstStyle/>
                    <a:p>
                      <a:endParaRPr lang="en-CA" dirty="0"/>
                    </a:p>
                  </a:txBody>
                  <a:tcPr>
                    <a:solidFill>
                      <a:srgbClr val="083459"/>
                    </a:solidFill>
                  </a:tcPr>
                </a:tc>
                <a:tc hMerge="1">
                  <a:txBody>
                    <a:bodyPr/>
                    <a:lstStyle/>
                    <a:p>
                      <a:endParaRPr lang="en-CA" dirty="0"/>
                    </a:p>
                  </a:txBody>
                  <a:tcPr>
                    <a:solidFill>
                      <a:srgbClr val="083459"/>
                    </a:solidFill>
                  </a:tcPr>
                </a:tc>
                <a:extLst>
                  <a:ext uri="{0D108BD9-81ED-4DB2-BD59-A6C34878D82A}">
                    <a16:rowId xmlns:a16="http://schemas.microsoft.com/office/drawing/2014/main" val="2490325881"/>
                  </a:ext>
                </a:extLst>
              </a:tr>
              <a:tr h="358770">
                <a:tc>
                  <a:txBody>
                    <a:bodyPr/>
                    <a:lstStyle/>
                    <a:p>
                      <a:pPr algn="ctr"/>
                      <a:r>
                        <a:rPr lang="en-CA" sz="1300" b="1" dirty="0"/>
                        <a:t>Blood Group</a:t>
                      </a:r>
                    </a:p>
                  </a:txBody>
                  <a:tcPr>
                    <a:solidFill>
                      <a:srgbClr val="D9E2F3"/>
                    </a:solidFill>
                  </a:tcPr>
                </a:tc>
                <a:tc>
                  <a:txBody>
                    <a:bodyPr/>
                    <a:lstStyle/>
                    <a:p>
                      <a:pPr algn="ctr"/>
                      <a:r>
                        <a:rPr lang="en-CA" sz="1300" b="1" dirty="0"/>
                        <a:t>Population Frequency </a:t>
                      </a:r>
                    </a:p>
                  </a:txBody>
                  <a:tcPr>
                    <a:solidFill>
                      <a:srgbClr val="D9E2F3"/>
                    </a:solidFill>
                  </a:tcPr>
                </a:tc>
                <a:tc>
                  <a:txBody>
                    <a:bodyPr/>
                    <a:lstStyle/>
                    <a:p>
                      <a:pPr algn="ctr"/>
                      <a:r>
                        <a:rPr lang="en-CA" sz="1300" b="1" dirty="0"/>
                        <a:t>ABO Antigen(s) - red blood cell surface</a:t>
                      </a:r>
                    </a:p>
                  </a:txBody>
                  <a:tcPr>
                    <a:solidFill>
                      <a:srgbClr val="D9E2F3"/>
                    </a:solidFill>
                  </a:tcPr>
                </a:tc>
                <a:tc>
                  <a:txBody>
                    <a:bodyPr/>
                    <a:lstStyle/>
                    <a:p>
                      <a:pPr algn="ctr"/>
                      <a:r>
                        <a:rPr lang="en-CA" sz="1300" b="1" dirty="0"/>
                        <a:t>ABO Antibody(ies) - plasma</a:t>
                      </a:r>
                    </a:p>
                  </a:txBody>
                  <a:tcPr>
                    <a:solidFill>
                      <a:srgbClr val="D9E2F3"/>
                    </a:solidFill>
                  </a:tcPr>
                </a:tc>
                <a:extLst>
                  <a:ext uri="{0D108BD9-81ED-4DB2-BD59-A6C34878D82A}">
                    <a16:rowId xmlns:a16="http://schemas.microsoft.com/office/drawing/2014/main" val="1874767578"/>
                  </a:ext>
                </a:extLst>
              </a:tr>
              <a:tr h="358770">
                <a:tc>
                  <a:txBody>
                    <a:bodyPr/>
                    <a:lstStyle/>
                    <a:p>
                      <a:pPr algn="ctr"/>
                      <a:r>
                        <a:rPr lang="en-CA" dirty="0"/>
                        <a:t>O</a:t>
                      </a:r>
                    </a:p>
                  </a:txBody>
                  <a:tcPr>
                    <a:solidFill>
                      <a:schemeClr val="bg1">
                        <a:lumMod val="95000"/>
                      </a:schemeClr>
                    </a:solidFill>
                  </a:tcPr>
                </a:tc>
                <a:tc>
                  <a:txBody>
                    <a:bodyPr/>
                    <a:lstStyle/>
                    <a:p>
                      <a:pPr algn="ctr"/>
                      <a:r>
                        <a:rPr lang="en-CA" dirty="0"/>
                        <a:t>45%</a:t>
                      </a:r>
                    </a:p>
                  </a:txBody>
                  <a:tcPr>
                    <a:solidFill>
                      <a:schemeClr val="bg1">
                        <a:lumMod val="95000"/>
                      </a:schemeClr>
                    </a:solidFill>
                  </a:tcPr>
                </a:tc>
                <a:tc>
                  <a:txBody>
                    <a:bodyPr/>
                    <a:lstStyle/>
                    <a:p>
                      <a:pPr algn="ctr"/>
                      <a:r>
                        <a:rPr lang="en-CA" dirty="0"/>
                        <a:t>none</a:t>
                      </a:r>
                    </a:p>
                  </a:txBody>
                  <a:tcPr>
                    <a:solidFill>
                      <a:schemeClr val="bg1">
                        <a:lumMod val="95000"/>
                      </a:schemeClr>
                    </a:solidFill>
                  </a:tcPr>
                </a:tc>
                <a:tc>
                  <a:txBody>
                    <a:bodyPr/>
                    <a:lstStyle/>
                    <a:p>
                      <a:pPr algn="ctr"/>
                      <a:r>
                        <a:rPr lang="en-CA" dirty="0"/>
                        <a:t>anti-A, anti-B</a:t>
                      </a:r>
                    </a:p>
                  </a:txBody>
                  <a:tcPr>
                    <a:solidFill>
                      <a:schemeClr val="bg1">
                        <a:lumMod val="95000"/>
                      </a:schemeClr>
                    </a:solidFill>
                  </a:tcPr>
                </a:tc>
                <a:extLst>
                  <a:ext uri="{0D108BD9-81ED-4DB2-BD59-A6C34878D82A}">
                    <a16:rowId xmlns:a16="http://schemas.microsoft.com/office/drawing/2014/main" val="1860305864"/>
                  </a:ext>
                </a:extLst>
              </a:tr>
              <a:tr h="358770">
                <a:tc>
                  <a:txBody>
                    <a:bodyPr/>
                    <a:lstStyle/>
                    <a:p>
                      <a:pPr algn="ctr"/>
                      <a:r>
                        <a:rPr lang="en-CA" dirty="0"/>
                        <a:t>A</a:t>
                      </a:r>
                    </a:p>
                  </a:txBody>
                  <a:tcPr>
                    <a:solidFill>
                      <a:srgbClr val="D7D7E1"/>
                    </a:solidFill>
                  </a:tcPr>
                </a:tc>
                <a:tc>
                  <a:txBody>
                    <a:bodyPr/>
                    <a:lstStyle/>
                    <a:p>
                      <a:pPr algn="ctr"/>
                      <a:r>
                        <a:rPr lang="en-CA" dirty="0"/>
                        <a:t>40%</a:t>
                      </a:r>
                    </a:p>
                  </a:txBody>
                  <a:tcPr>
                    <a:solidFill>
                      <a:srgbClr val="D7D7E1"/>
                    </a:solidFill>
                  </a:tcPr>
                </a:tc>
                <a:tc>
                  <a:txBody>
                    <a:bodyPr/>
                    <a:lstStyle/>
                    <a:p>
                      <a:pPr algn="ctr"/>
                      <a:r>
                        <a:rPr lang="en-CA" dirty="0"/>
                        <a:t>A</a:t>
                      </a:r>
                    </a:p>
                  </a:txBody>
                  <a:tcPr>
                    <a:solidFill>
                      <a:srgbClr val="D7D7E1"/>
                    </a:solidFill>
                  </a:tcPr>
                </a:tc>
                <a:tc>
                  <a:txBody>
                    <a:bodyPr/>
                    <a:lstStyle/>
                    <a:p>
                      <a:pPr algn="ctr"/>
                      <a:r>
                        <a:rPr lang="en-CA" dirty="0"/>
                        <a:t>Anti-B</a:t>
                      </a:r>
                    </a:p>
                  </a:txBody>
                  <a:tcPr>
                    <a:solidFill>
                      <a:srgbClr val="D7D7E1"/>
                    </a:solidFill>
                  </a:tcPr>
                </a:tc>
                <a:extLst>
                  <a:ext uri="{0D108BD9-81ED-4DB2-BD59-A6C34878D82A}">
                    <a16:rowId xmlns:a16="http://schemas.microsoft.com/office/drawing/2014/main" val="874928422"/>
                  </a:ext>
                </a:extLst>
              </a:tr>
              <a:tr h="358770">
                <a:tc>
                  <a:txBody>
                    <a:bodyPr/>
                    <a:lstStyle/>
                    <a:p>
                      <a:pPr algn="ctr"/>
                      <a:r>
                        <a:rPr lang="en-CA" dirty="0"/>
                        <a:t>B</a:t>
                      </a:r>
                    </a:p>
                  </a:txBody>
                  <a:tcPr>
                    <a:solidFill>
                      <a:schemeClr val="bg1">
                        <a:lumMod val="95000"/>
                      </a:schemeClr>
                    </a:solidFill>
                  </a:tcPr>
                </a:tc>
                <a:tc>
                  <a:txBody>
                    <a:bodyPr/>
                    <a:lstStyle/>
                    <a:p>
                      <a:pPr algn="ctr"/>
                      <a:r>
                        <a:rPr lang="en-CA" dirty="0"/>
                        <a:t>11%</a:t>
                      </a:r>
                    </a:p>
                  </a:txBody>
                  <a:tcPr>
                    <a:solidFill>
                      <a:schemeClr val="bg1">
                        <a:lumMod val="95000"/>
                      </a:schemeClr>
                    </a:solidFill>
                  </a:tcPr>
                </a:tc>
                <a:tc>
                  <a:txBody>
                    <a:bodyPr/>
                    <a:lstStyle/>
                    <a:p>
                      <a:pPr algn="ctr"/>
                      <a:r>
                        <a:rPr lang="en-CA" dirty="0"/>
                        <a:t>B</a:t>
                      </a:r>
                    </a:p>
                  </a:txBody>
                  <a:tcPr>
                    <a:solidFill>
                      <a:schemeClr val="bg1">
                        <a:lumMod val="95000"/>
                      </a:schemeClr>
                    </a:solidFill>
                  </a:tcPr>
                </a:tc>
                <a:tc>
                  <a:txBody>
                    <a:bodyPr/>
                    <a:lstStyle/>
                    <a:p>
                      <a:pPr algn="ctr"/>
                      <a:r>
                        <a:rPr lang="en-CA" dirty="0"/>
                        <a:t>Anti-A</a:t>
                      </a:r>
                    </a:p>
                  </a:txBody>
                  <a:tcPr>
                    <a:solidFill>
                      <a:schemeClr val="bg1">
                        <a:lumMod val="95000"/>
                      </a:schemeClr>
                    </a:solidFill>
                  </a:tcPr>
                </a:tc>
                <a:extLst>
                  <a:ext uri="{0D108BD9-81ED-4DB2-BD59-A6C34878D82A}">
                    <a16:rowId xmlns:a16="http://schemas.microsoft.com/office/drawing/2014/main" val="3270248746"/>
                  </a:ext>
                </a:extLst>
              </a:tr>
              <a:tr h="358770">
                <a:tc>
                  <a:txBody>
                    <a:bodyPr/>
                    <a:lstStyle/>
                    <a:p>
                      <a:pPr algn="ctr"/>
                      <a:r>
                        <a:rPr lang="en-CA" dirty="0"/>
                        <a:t>AB</a:t>
                      </a:r>
                    </a:p>
                  </a:txBody>
                  <a:tcPr>
                    <a:solidFill>
                      <a:srgbClr val="D7D7E1"/>
                    </a:solidFill>
                  </a:tcPr>
                </a:tc>
                <a:tc>
                  <a:txBody>
                    <a:bodyPr/>
                    <a:lstStyle/>
                    <a:p>
                      <a:pPr algn="ctr"/>
                      <a:r>
                        <a:rPr lang="en-CA" dirty="0"/>
                        <a:t>4%</a:t>
                      </a:r>
                    </a:p>
                  </a:txBody>
                  <a:tcPr>
                    <a:solidFill>
                      <a:srgbClr val="D7D7E1"/>
                    </a:solidFill>
                  </a:tcPr>
                </a:tc>
                <a:tc>
                  <a:txBody>
                    <a:bodyPr/>
                    <a:lstStyle/>
                    <a:p>
                      <a:pPr algn="ctr"/>
                      <a:r>
                        <a:rPr lang="en-CA" dirty="0"/>
                        <a:t>AB</a:t>
                      </a:r>
                    </a:p>
                  </a:txBody>
                  <a:tcPr>
                    <a:solidFill>
                      <a:srgbClr val="D7D7E1"/>
                    </a:solidFill>
                  </a:tcPr>
                </a:tc>
                <a:tc>
                  <a:txBody>
                    <a:bodyPr/>
                    <a:lstStyle/>
                    <a:p>
                      <a:pPr algn="ctr"/>
                      <a:r>
                        <a:rPr lang="en-CA" dirty="0"/>
                        <a:t>none</a:t>
                      </a:r>
                    </a:p>
                  </a:txBody>
                  <a:tcPr>
                    <a:solidFill>
                      <a:srgbClr val="D7D7E1"/>
                    </a:solidFill>
                  </a:tcPr>
                </a:tc>
                <a:extLst>
                  <a:ext uri="{0D108BD9-81ED-4DB2-BD59-A6C34878D82A}">
                    <a16:rowId xmlns:a16="http://schemas.microsoft.com/office/drawing/2014/main" val="3491108278"/>
                  </a:ext>
                </a:extLst>
              </a:tr>
              <a:tr h="358770">
                <a:tc gridSpan="4">
                  <a:txBody>
                    <a:bodyPr/>
                    <a:lstStyle/>
                    <a:p>
                      <a:r>
                        <a:rPr lang="en-CA" b="1" dirty="0">
                          <a:solidFill>
                            <a:schemeClr val="bg1"/>
                          </a:solidFill>
                        </a:rPr>
                        <a:t>Rh(D) Blood Group (antigen present or absent; Rh(D) antibody is NOT naturally occurring).</a:t>
                      </a:r>
                    </a:p>
                  </a:txBody>
                  <a:tcPr>
                    <a:solidFill>
                      <a:srgbClr val="083459"/>
                    </a:solidFill>
                  </a:tcPr>
                </a:tc>
                <a:tc hMerge="1">
                  <a:txBody>
                    <a:bodyPr/>
                    <a:lstStyle/>
                    <a:p>
                      <a:endParaRPr lang="en-CA" dirty="0"/>
                    </a:p>
                  </a:txBody>
                  <a:tcPr>
                    <a:solidFill>
                      <a:srgbClr val="083459"/>
                    </a:solidFill>
                  </a:tcPr>
                </a:tc>
                <a:tc hMerge="1">
                  <a:txBody>
                    <a:bodyPr/>
                    <a:lstStyle/>
                    <a:p>
                      <a:endParaRPr lang="en-CA" dirty="0"/>
                    </a:p>
                  </a:txBody>
                  <a:tcPr>
                    <a:solidFill>
                      <a:srgbClr val="083459"/>
                    </a:solidFill>
                  </a:tcPr>
                </a:tc>
                <a:tc hMerge="1">
                  <a:txBody>
                    <a:bodyPr/>
                    <a:lstStyle/>
                    <a:p>
                      <a:endParaRPr lang="en-CA" dirty="0"/>
                    </a:p>
                  </a:txBody>
                  <a:tcPr>
                    <a:solidFill>
                      <a:srgbClr val="083459"/>
                    </a:solidFill>
                  </a:tcPr>
                </a:tc>
                <a:extLst>
                  <a:ext uri="{0D108BD9-81ED-4DB2-BD59-A6C34878D82A}">
                    <a16:rowId xmlns:a16="http://schemas.microsoft.com/office/drawing/2014/main" val="2014632256"/>
                  </a:ext>
                </a:extLst>
              </a:tr>
              <a:tr h="3191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300" b="1" dirty="0"/>
                        <a:t>Blood Group</a:t>
                      </a:r>
                    </a:p>
                  </a:txBody>
                  <a:tcPr>
                    <a:solidFill>
                      <a:srgbClr val="D9E2F3"/>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00" b="1" i="0" u="none" strike="noStrike" kern="1200" cap="none" spc="0" normalizeH="0" baseline="0" noProof="0" dirty="0">
                          <a:ln>
                            <a:noFill/>
                          </a:ln>
                          <a:solidFill>
                            <a:srgbClr val="000000"/>
                          </a:solidFill>
                          <a:effectLst/>
                          <a:uLnTx/>
                          <a:uFillTx/>
                          <a:latin typeface="+mn-lt"/>
                          <a:ea typeface="+mn-ea"/>
                          <a:cs typeface="+mn-cs"/>
                        </a:rPr>
                        <a:t>Population Frequency </a:t>
                      </a:r>
                    </a:p>
                  </a:txBody>
                  <a:tcPr>
                    <a:solidFill>
                      <a:srgbClr val="D9E2F3"/>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300" b="1" dirty="0"/>
                        <a:t>Rh(D) Antigen - red blood cell surface</a:t>
                      </a:r>
                    </a:p>
                  </a:txBody>
                  <a:tcPr>
                    <a:solidFill>
                      <a:srgbClr val="D9E2F3"/>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300" b="1" dirty="0"/>
                        <a:t>Rh(D) Antibody(ies) - plasma</a:t>
                      </a:r>
                    </a:p>
                  </a:txBody>
                  <a:tcPr>
                    <a:solidFill>
                      <a:srgbClr val="D9E2F3"/>
                    </a:solidFill>
                  </a:tcPr>
                </a:tc>
                <a:extLst>
                  <a:ext uri="{0D108BD9-81ED-4DB2-BD59-A6C34878D82A}">
                    <a16:rowId xmlns:a16="http://schemas.microsoft.com/office/drawing/2014/main" val="2986242549"/>
                  </a:ext>
                </a:extLst>
              </a:tr>
              <a:tr h="358770">
                <a:tc>
                  <a:txBody>
                    <a:bodyPr/>
                    <a:lstStyle/>
                    <a:p>
                      <a:pPr algn="ctr"/>
                      <a:r>
                        <a:rPr lang="en-CA" dirty="0"/>
                        <a:t>Rh(D) positive</a:t>
                      </a:r>
                    </a:p>
                  </a:txBody>
                  <a:tcPr>
                    <a:solidFill>
                      <a:schemeClr val="bg1">
                        <a:lumMod val="95000"/>
                      </a:schemeClr>
                    </a:solidFill>
                  </a:tcPr>
                </a:tc>
                <a:tc>
                  <a:txBody>
                    <a:bodyPr/>
                    <a:lstStyle/>
                    <a:p>
                      <a:pPr algn="ctr"/>
                      <a:r>
                        <a:rPr lang="en-CA" dirty="0"/>
                        <a:t>85%</a:t>
                      </a:r>
                    </a:p>
                  </a:txBody>
                  <a:tcPr>
                    <a:solidFill>
                      <a:schemeClr val="bg1">
                        <a:lumMod val="95000"/>
                      </a:schemeClr>
                    </a:solidFill>
                  </a:tcPr>
                </a:tc>
                <a:tc>
                  <a:txBody>
                    <a:bodyPr/>
                    <a:lstStyle/>
                    <a:p>
                      <a:pPr algn="ctr"/>
                      <a:r>
                        <a:rPr lang="en-CA" dirty="0"/>
                        <a:t>D</a:t>
                      </a:r>
                    </a:p>
                  </a:txBody>
                  <a:tcPr>
                    <a:solidFill>
                      <a:schemeClr val="bg1">
                        <a:lumMod val="95000"/>
                      </a:schemeClr>
                    </a:solidFill>
                  </a:tcPr>
                </a:tc>
                <a:tc>
                  <a:txBody>
                    <a:bodyPr/>
                    <a:lstStyle/>
                    <a:p>
                      <a:pPr algn="ctr"/>
                      <a:r>
                        <a:rPr lang="en-CA" dirty="0"/>
                        <a:t>none</a:t>
                      </a:r>
                    </a:p>
                  </a:txBody>
                  <a:tcPr>
                    <a:solidFill>
                      <a:schemeClr val="bg1">
                        <a:lumMod val="95000"/>
                      </a:schemeClr>
                    </a:solidFill>
                  </a:tcPr>
                </a:tc>
                <a:extLst>
                  <a:ext uri="{0D108BD9-81ED-4DB2-BD59-A6C34878D82A}">
                    <a16:rowId xmlns:a16="http://schemas.microsoft.com/office/drawing/2014/main" val="2083843112"/>
                  </a:ext>
                </a:extLst>
              </a:tr>
              <a:tr h="611876">
                <a:tc>
                  <a:txBody>
                    <a:bodyPr/>
                    <a:lstStyle/>
                    <a:p>
                      <a:pPr algn="ctr"/>
                      <a:r>
                        <a:rPr lang="en-CA" dirty="0"/>
                        <a:t>Rh(D) negative</a:t>
                      </a:r>
                    </a:p>
                  </a:txBody>
                  <a:tcPr>
                    <a:solidFill>
                      <a:srgbClr val="D7D7E1"/>
                    </a:solidFill>
                  </a:tcPr>
                </a:tc>
                <a:tc>
                  <a:txBody>
                    <a:bodyPr/>
                    <a:lstStyle/>
                    <a:p>
                      <a:pPr algn="ctr"/>
                      <a:r>
                        <a:rPr lang="en-CA" dirty="0"/>
                        <a:t>15%</a:t>
                      </a:r>
                    </a:p>
                  </a:txBody>
                  <a:tcPr>
                    <a:solidFill>
                      <a:srgbClr val="D7D7E1"/>
                    </a:solidFill>
                  </a:tcPr>
                </a:tc>
                <a:tc>
                  <a:txBody>
                    <a:bodyPr/>
                    <a:lstStyle/>
                    <a:p>
                      <a:pPr algn="ctr"/>
                      <a:r>
                        <a:rPr lang="en-CA" dirty="0"/>
                        <a:t>none</a:t>
                      </a:r>
                    </a:p>
                  </a:txBody>
                  <a:tcPr>
                    <a:solidFill>
                      <a:srgbClr val="D7D7E1"/>
                    </a:solidFill>
                  </a:tcPr>
                </a:tc>
                <a:tc>
                  <a:txBody>
                    <a:bodyPr/>
                    <a:lstStyle/>
                    <a:p>
                      <a:pPr algn="ctr"/>
                      <a:r>
                        <a:rPr lang="en-CA" sz="1100" dirty="0"/>
                        <a:t>None; if exposed to Rh(D) antigen (transfusion or pregnancy),          then anti-D may be produced</a:t>
                      </a:r>
                      <a:r>
                        <a:rPr lang="en-CA" dirty="0"/>
                        <a:t>. </a:t>
                      </a:r>
                    </a:p>
                  </a:txBody>
                  <a:tcPr>
                    <a:solidFill>
                      <a:srgbClr val="D7D7E1"/>
                    </a:solidFill>
                  </a:tcPr>
                </a:tc>
                <a:extLst>
                  <a:ext uri="{0D108BD9-81ED-4DB2-BD59-A6C34878D82A}">
                    <a16:rowId xmlns:a16="http://schemas.microsoft.com/office/drawing/2014/main" val="324077280"/>
                  </a:ext>
                </a:extLst>
              </a:tr>
              <a:tr h="504000">
                <a:tc gridSpan="4">
                  <a:txBody>
                    <a:bodyPr/>
                    <a:lstStyle/>
                    <a:p>
                      <a:pPr algn="l"/>
                      <a:r>
                        <a:rPr lang="en-CA" b="1" dirty="0">
                          <a:solidFill>
                            <a:schemeClr val="bg1"/>
                          </a:solidFill>
                        </a:rPr>
                        <a:t>Clinically significant antibodies (antibody screen/detection test): anti-D, anti-C, anti-c, anti-E, anti-e, </a:t>
                      </a:r>
                      <a:br>
                        <a:rPr lang="en-CA" b="1" dirty="0">
                          <a:solidFill>
                            <a:schemeClr val="bg1"/>
                          </a:solidFill>
                        </a:rPr>
                      </a:br>
                      <a:r>
                        <a:rPr lang="en-CA" b="1" dirty="0">
                          <a:solidFill>
                            <a:schemeClr val="bg1"/>
                          </a:solidFill>
                        </a:rPr>
                        <a:t>                                                     anti-K, anti-k, anti-JkA anti-JkB (Kidd), anti-FyA anti-FyB (Duffy), anti-S, anti-s.</a:t>
                      </a:r>
                    </a:p>
                  </a:txBody>
                  <a:tcPr>
                    <a:solidFill>
                      <a:srgbClr val="083459"/>
                    </a:solidFill>
                  </a:tcPr>
                </a:tc>
                <a:tc hMerge="1">
                  <a:txBody>
                    <a:bodyPr/>
                    <a:lstStyle/>
                    <a:p>
                      <a:pPr algn="ctr"/>
                      <a:endParaRPr lang="en-CA" dirty="0"/>
                    </a:p>
                  </a:txBody>
                  <a:tcPr>
                    <a:solidFill>
                      <a:srgbClr val="083459"/>
                    </a:solidFill>
                  </a:tcPr>
                </a:tc>
                <a:tc hMerge="1">
                  <a:txBody>
                    <a:bodyPr/>
                    <a:lstStyle/>
                    <a:p>
                      <a:pPr algn="ctr"/>
                      <a:endParaRPr lang="en-CA" dirty="0"/>
                    </a:p>
                  </a:txBody>
                  <a:tcPr>
                    <a:solidFill>
                      <a:srgbClr val="083459"/>
                    </a:solidFill>
                  </a:tcPr>
                </a:tc>
                <a:tc hMerge="1">
                  <a:txBody>
                    <a:bodyPr/>
                    <a:lstStyle/>
                    <a:p>
                      <a:pPr algn="ctr"/>
                      <a:endParaRPr lang="en-CA" dirty="0"/>
                    </a:p>
                  </a:txBody>
                  <a:tcPr>
                    <a:solidFill>
                      <a:srgbClr val="083459"/>
                    </a:solidFill>
                  </a:tcPr>
                </a:tc>
                <a:extLst>
                  <a:ext uri="{0D108BD9-81ED-4DB2-BD59-A6C34878D82A}">
                    <a16:rowId xmlns:a16="http://schemas.microsoft.com/office/drawing/2014/main" val="4246001257"/>
                  </a:ext>
                </a:extLst>
              </a:tr>
            </a:tbl>
          </a:graphicData>
        </a:graphic>
      </p:graphicFrame>
    </p:spTree>
    <p:extLst>
      <p:ext uri="{BB962C8B-B14F-4D97-AF65-F5344CB8AC3E}">
        <p14:creationId xmlns:p14="http://schemas.microsoft.com/office/powerpoint/2010/main" val="2858826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F8D78-C2B5-2963-7414-513C44FA2378}"/>
              </a:ext>
            </a:extLst>
          </p:cNvPr>
          <p:cNvSpPr>
            <a:spLocks noGrp="1"/>
          </p:cNvSpPr>
          <p:nvPr>
            <p:ph type="title"/>
          </p:nvPr>
        </p:nvSpPr>
        <p:spPr>
          <a:xfrm>
            <a:off x="41564" y="67105"/>
            <a:ext cx="9000000" cy="1296000"/>
          </a:xfrm>
        </p:spPr>
        <p:txBody>
          <a:bodyPr/>
          <a:lstStyle/>
          <a:p>
            <a:r>
              <a:rPr lang="en-CA" sz="3000" b="1" dirty="0"/>
              <a:t>Summary: Patient </a:t>
            </a:r>
          </a:p>
        </p:txBody>
      </p:sp>
      <p:graphicFrame>
        <p:nvGraphicFramePr>
          <p:cNvPr id="3" name="Table 2">
            <a:extLst>
              <a:ext uri="{FF2B5EF4-FFF2-40B4-BE49-F238E27FC236}">
                <a16:creationId xmlns:a16="http://schemas.microsoft.com/office/drawing/2014/main" id="{50645F3C-700B-70D1-FC2A-AEA93C8A564E}"/>
              </a:ext>
            </a:extLst>
          </p:cNvPr>
          <p:cNvGraphicFramePr>
            <a:graphicFrameLocks noGrp="1"/>
          </p:cNvGraphicFramePr>
          <p:nvPr>
            <p:extLst>
              <p:ext uri="{D42A27DB-BD31-4B8C-83A1-F6EECF244321}">
                <p14:modId xmlns:p14="http://schemas.microsoft.com/office/powerpoint/2010/main" val="79377159"/>
              </p:ext>
            </p:extLst>
          </p:nvPr>
        </p:nvGraphicFramePr>
        <p:xfrm>
          <a:off x="2051720" y="2511948"/>
          <a:ext cx="4831002" cy="2848293"/>
        </p:xfrm>
        <a:graphic>
          <a:graphicData uri="http://schemas.openxmlformats.org/drawingml/2006/table">
            <a:tbl>
              <a:tblPr firstRow="1" firstCol="1" bandRow="1"/>
              <a:tblGrid>
                <a:gridCol w="2563002">
                  <a:extLst>
                    <a:ext uri="{9D8B030D-6E8A-4147-A177-3AD203B41FA5}">
                      <a16:colId xmlns:a16="http://schemas.microsoft.com/office/drawing/2014/main" val="87697688"/>
                    </a:ext>
                  </a:extLst>
                </a:gridCol>
                <a:gridCol w="2268000">
                  <a:extLst>
                    <a:ext uri="{9D8B030D-6E8A-4147-A177-3AD203B41FA5}">
                      <a16:colId xmlns:a16="http://schemas.microsoft.com/office/drawing/2014/main" val="4002036959"/>
                    </a:ext>
                  </a:extLst>
                </a:gridCol>
              </a:tblGrid>
              <a:tr h="0">
                <a:tc>
                  <a:txBody>
                    <a:bodyPr/>
                    <a:lstStyle/>
                    <a:p>
                      <a:pPr>
                        <a:lnSpc>
                          <a:spcPct val="106000"/>
                        </a:lnSpc>
                        <a:spcAft>
                          <a:spcPts val="800"/>
                        </a:spcAft>
                      </a:pPr>
                      <a:r>
                        <a:rPr lang="en-CA"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RESULTS</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6000"/>
                        </a:lnSpc>
                        <a:spcAft>
                          <a:spcPts val="800"/>
                        </a:spcAft>
                      </a:pPr>
                      <a:r>
                        <a:rPr lang="en-CA"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2021/05/01 11:30</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077945638"/>
                  </a:ext>
                </a:extLst>
              </a:tr>
              <a:tr h="323850">
                <a:tc gridSpan="2">
                  <a:txBody>
                    <a:bodyPr/>
                    <a:lstStyle/>
                    <a:p>
                      <a:pPr>
                        <a:lnSpc>
                          <a:spcPct val="106000"/>
                        </a:lnSpc>
                        <a:spcAft>
                          <a:spcPts val="800"/>
                        </a:spcAft>
                      </a:pPr>
                      <a:r>
                        <a:rPr lang="en-CA"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Transfusion Medicine Lab </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CA" dirty="0"/>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055851522"/>
                  </a:ext>
                </a:extLst>
              </a:tr>
              <a:tr h="323850">
                <a:tc>
                  <a:txBody>
                    <a:bodyPr/>
                    <a:lstStyle/>
                    <a:p>
                      <a:pPr>
                        <a:lnSpc>
                          <a:spcPct val="106000"/>
                        </a:lnSpc>
                        <a:spcAft>
                          <a:spcPts val="800"/>
                        </a:spcAft>
                      </a:pPr>
                      <a:r>
                        <a:rPr lang="en-C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Sample Outdate</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6000"/>
                        </a:lnSpc>
                        <a:spcAft>
                          <a:spcPts val="800"/>
                        </a:spcAft>
                      </a:pPr>
                      <a:r>
                        <a:rPr lang="en-C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2021/05/04</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4821356"/>
                  </a:ext>
                </a:extLst>
              </a:tr>
              <a:tr h="323850">
                <a:tc>
                  <a:txBody>
                    <a:bodyPr/>
                    <a:lstStyle/>
                    <a:p>
                      <a:pPr>
                        <a:lnSpc>
                          <a:spcPct val="106000"/>
                        </a:lnSpc>
                        <a:spcAft>
                          <a:spcPts val="800"/>
                        </a:spcAft>
                      </a:pPr>
                      <a:r>
                        <a:rPr lang="en-C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Blood Group Confirmation</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6000"/>
                        </a:lnSpc>
                        <a:spcAft>
                          <a:spcPts val="800"/>
                        </a:spcAft>
                      </a:pPr>
                      <a:r>
                        <a:rPr lang="en-C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Blood group confirmed.</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6222193"/>
                  </a:ext>
                </a:extLst>
              </a:tr>
              <a:tr h="323850">
                <a:tc>
                  <a:txBody>
                    <a:bodyPr/>
                    <a:lstStyle/>
                    <a:p>
                      <a:pPr>
                        <a:lnSpc>
                          <a:spcPct val="106000"/>
                        </a:lnSpc>
                        <a:spcAft>
                          <a:spcPts val="800"/>
                        </a:spcAft>
                      </a:pPr>
                      <a:r>
                        <a:rPr lang="en-C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ABO, Rh(D) Group</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6000"/>
                        </a:lnSpc>
                        <a:spcAft>
                          <a:spcPts val="800"/>
                        </a:spcAft>
                      </a:pPr>
                      <a:r>
                        <a:rPr lang="en-C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POS</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2854869"/>
                  </a:ext>
                </a:extLst>
              </a:tr>
              <a:tr h="323850">
                <a:tc>
                  <a:txBody>
                    <a:bodyPr/>
                    <a:lstStyle/>
                    <a:p>
                      <a:pPr>
                        <a:lnSpc>
                          <a:spcPct val="106000"/>
                        </a:lnSpc>
                        <a:spcAft>
                          <a:spcPts val="800"/>
                        </a:spcAft>
                      </a:pPr>
                      <a:r>
                        <a:rPr lang="en-C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Antibody Screen</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6000"/>
                        </a:lnSpc>
                        <a:spcAft>
                          <a:spcPts val="800"/>
                        </a:spcAft>
                      </a:pPr>
                      <a:r>
                        <a:rPr lang="en-CA" sz="1600"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POSITIVE</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5842837"/>
                  </a:ext>
                </a:extLst>
              </a:tr>
              <a:tr h="323850">
                <a:tc>
                  <a:txBody>
                    <a:bodyPr/>
                    <a:lstStyle/>
                    <a:p>
                      <a:pPr>
                        <a:lnSpc>
                          <a:spcPct val="106000"/>
                        </a:lnSpc>
                        <a:spcAft>
                          <a:spcPts val="800"/>
                        </a:spcAft>
                      </a:pPr>
                      <a:r>
                        <a:rPr lang="en-C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Antibody Identification</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6000"/>
                        </a:lnSpc>
                        <a:spcAft>
                          <a:spcPts val="800"/>
                        </a:spcAft>
                      </a:pPr>
                      <a:r>
                        <a:rPr lang="en-CA" sz="1600" kern="0" dirty="0">
                          <a:effectLst/>
                          <a:latin typeface="Arial" panose="020B0604020202020204" pitchFamily="34" charset="0"/>
                          <a:ea typeface="Times New Roman" panose="02020603050405020304" pitchFamily="18" charset="0"/>
                          <a:cs typeface="Times New Roman" panose="02020603050405020304" pitchFamily="18" charset="0"/>
                        </a:rPr>
                        <a:t>anti-K</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6791070"/>
                  </a:ext>
                </a:extLst>
              </a:tr>
              <a:tr h="323850">
                <a:tc>
                  <a:txBody>
                    <a:bodyPr/>
                    <a:lstStyle/>
                    <a:p>
                      <a:pPr>
                        <a:lnSpc>
                          <a:spcPct val="106000"/>
                        </a:lnSpc>
                        <a:spcAft>
                          <a:spcPts val="800"/>
                        </a:spcAft>
                      </a:pPr>
                      <a:r>
                        <a:rPr lang="en-C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REVIEW Comment</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6000"/>
                        </a:lnSpc>
                        <a:spcAft>
                          <a:spcPts val="800"/>
                        </a:spcAft>
                      </a:pPr>
                      <a:r>
                        <a:rPr lang="en-CA" sz="1600" kern="0" dirty="0">
                          <a:effectLst/>
                          <a:latin typeface="Arial" panose="020B0604020202020204" pitchFamily="34" charset="0"/>
                          <a:ea typeface="Times New Roman" panose="02020603050405020304" pitchFamily="18" charset="0"/>
                          <a:cs typeface="Times New Roman" panose="02020603050405020304" pitchFamily="18" charset="0"/>
                        </a:rPr>
                        <a:t>REVIEW Comment</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798350"/>
                  </a:ext>
                </a:extLst>
              </a:tr>
              <a:tr h="323850">
                <a:tc>
                  <a:txBody>
                    <a:bodyPr/>
                    <a:lstStyle/>
                    <a:p>
                      <a:pPr>
                        <a:lnSpc>
                          <a:spcPct val="106000"/>
                        </a:lnSpc>
                        <a:spcAft>
                          <a:spcPts val="800"/>
                        </a:spcAft>
                      </a:pPr>
                      <a:r>
                        <a:rPr lang="en-CA"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Direct Antiglobulin Test</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6000"/>
                        </a:lnSpc>
                        <a:spcAft>
                          <a:spcPts val="800"/>
                        </a:spcAft>
                      </a:pPr>
                      <a:r>
                        <a:rPr lang="en-CA" sz="1600" kern="0" dirty="0">
                          <a:effectLst/>
                          <a:latin typeface="Arial" panose="020B0604020202020204" pitchFamily="34" charset="0"/>
                          <a:ea typeface="Times New Roman" panose="02020603050405020304" pitchFamily="18" charset="0"/>
                          <a:cs typeface="Times New Roman" panose="02020603050405020304" pitchFamily="18" charset="0"/>
                        </a:rPr>
                        <a:t>Negative </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6085211"/>
                  </a:ext>
                </a:extLst>
              </a:tr>
            </a:tbl>
          </a:graphicData>
        </a:graphic>
      </p:graphicFrame>
      <p:sp>
        <p:nvSpPr>
          <p:cNvPr id="14" name="TextBox 13">
            <a:extLst>
              <a:ext uri="{FF2B5EF4-FFF2-40B4-BE49-F238E27FC236}">
                <a16:creationId xmlns:a16="http://schemas.microsoft.com/office/drawing/2014/main" id="{0742E3EB-7FC8-A62B-5940-7502EAB811AA}"/>
              </a:ext>
            </a:extLst>
          </p:cNvPr>
          <p:cNvSpPr txBox="1"/>
          <p:nvPr/>
        </p:nvSpPr>
        <p:spPr>
          <a:xfrm>
            <a:off x="395536" y="1497759"/>
            <a:ext cx="4572000" cy="400110"/>
          </a:xfrm>
          <a:prstGeom prst="rect">
            <a:avLst/>
          </a:prstGeom>
          <a:noFill/>
        </p:spPr>
        <p:txBody>
          <a:bodyPr wrap="square">
            <a:spAutoFit/>
          </a:bodyPr>
          <a:lstStyle/>
          <a:p>
            <a:r>
              <a:rPr lang="en-CA" sz="2000" dirty="0"/>
              <a:t>Patient’s group &amp; screen test</a:t>
            </a:r>
            <a:endParaRPr lang="en-CA" dirty="0"/>
          </a:p>
        </p:txBody>
      </p:sp>
    </p:spTree>
    <p:extLst>
      <p:ext uri="{BB962C8B-B14F-4D97-AF65-F5344CB8AC3E}">
        <p14:creationId xmlns:p14="http://schemas.microsoft.com/office/powerpoint/2010/main" val="849336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F8D78-C2B5-2963-7414-513C44FA2378}"/>
              </a:ext>
            </a:extLst>
          </p:cNvPr>
          <p:cNvSpPr>
            <a:spLocks noGrp="1"/>
          </p:cNvSpPr>
          <p:nvPr>
            <p:ph type="title"/>
          </p:nvPr>
        </p:nvSpPr>
        <p:spPr>
          <a:xfrm>
            <a:off x="41564" y="67105"/>
            <a:ext cx="9000000" cy="1296000"/>
          </a:xfrm>
        </p:spPr>
        <p:txBody>
          <a:bodyPr/>
          <a:lstStyle/>
          <a:p>
            <a:r>
              <a:rPr lang="en-CA" sz="3000" b="1" dirty="0"/>
              <a:t>Summary: RBC unit</a:t>
            </a:r>
          </a:p>
        </p:txBody>
      </p:sp>
      <p:pic>
        <p:nvPicPr>
          <p:cNvPr id="4" name="Picture 3">
            <a:extLst>
              <a:ext uri="{FF2B5EF4-FFF2-40B4-BE49-F238E27FC236}">
                <a16:creationId xmlns:a16="http://schemas.microsoft.com/office/drawing/2014/main" id="{3A8F197C-7566-F59B-63F6-0DB76C9724A6}"/>
              </a:ext>
            </a:extLst>
          </p:cNvPr>
          <p:cNvPicPr>
            <a:picLocks noChangeAspect="1"/>
          </p:cNvPicPr>
          <p:nvPr/>
        </p:nvPicPr>
        <p:blipFill rotWithShape="1">
          <a:blip r:embed="rId3"/>
          <a:srcRect t="3301"/>
          <a:stretch/>
        </p:blipFill>
        <p:spPr>
          <a:xfrm>
            <a:off x="5195325" y="1386363"/>
            <a:ext cx="3077999" cy="4873647"/>
          </a:xfrm>
          <a:prstGeom prst="rect">
            <a:avLst/>
          </a:prstGeom>
        </p:spPr>
      </p:pic>
      <p:sp>
        <p:nvSpPr>
          <p:cNvPr id="6" name="Oval 5">
            <a:extLst>
              <a:ext uri="{FF2B5EF4-FFF2-40B4-BE49-F238E27FC236}">
                <a16:creationId xmlns:a16="http://schemas.microsoft.com/office/drawing/2014/main" id="{26EDA71F-10C2-8552-23BF-3245384BE494}"/>
              </a:ext>
            </a:extLst>
          </p:cNvPr>
          <p:cNvSpPr/>
          <p:nvPr/>
        </p:nvSpPr>
        <p:spPr>
          <a:xfrm>
            <a:off x="6734324" y="4221088"/>
            <a:ext cx="1152129" cy="215572"/>
          </a:xfrm>
          <a:prstGeom prst="ellipse">
            <a:avLst/>
          </a:prstGeom>
          <a:noFill/>
          <a:ln w="28575">
            <a:solidFill>
              <a:srgbClr val="B320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a:extLst>
              <a:ext uri="{FF2B5EF4-FFF2-40B4-BE49-F238E27FC236}">
                <a16:creationId xmlns:a16="http://schemas.microsoft.com/office/drawing/2014/main" id="{5966E609-6D94-E5EC-33D1-94ED0E412F57}"/>
              </a:ext>
            </a:extLst>
          </p:cNvPr>
          <p:cNvSpPr/>
          <p:nvPr/>
        </p:nvSpPr>
        <p:spPr>
          <a:xfrm>
            <a:off x="6943291" y="2782685"/>
            <a:ext cx="741254" cy="504545"/>
          </a:xfrm>
          <a:prstGeom prst="ellipse">
            <a:avLst/>
          </a:prstGeom>
          <a:noFill/>
          <a:ln w="28575">
            <a:solidFill>
              <a:srgbClr val="B320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a:extLst>
              <a:ext uri="{FF2B5EF4-FFF2-40B4-BE49-F238E27FC236}">
                <a16:creationId xmlns:a16="http://schemas.microsoft.com/office/drawing/2014/main" id="{BC3DD017-A9D6-8570-A3B5-21A751AFD81E}"/>
              </a:ext>
            </a:extLst>
          </p:cNvPr>
          <p:cNvSpPr/>
          <p:nvPr/>
        </p:nvSpPr>
        <p:spPr>
          <a:xfrm>
            <a:off x="6804247" y="3232355"/>
            <a:ext cx="1012284" cy="215572"/>
          </a:xfrm>
          <a:prstGeom prst="ellipse">
            <a:avLst/>
          </a:prstGeom>
          <a:noFill/>
          <a:ln w="28575">
            <a:solidFill>
              <a:srgbClr val="B320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a:extLst>
              <a:ext uri="{FF2B5EF4-FFF2-40B4-BE49-F238E27FC236}">
                <a16:creationId xmlns:a16="http://schemas.microsoft.com/office/drawing/2014/main" id="{6DE0F86B-239D-D2B5-723C-61BB2497932D}"/>
              </a:ext>
            </a:extLst>
          </p:cNvPr>
          <p:cNvSpPr txBox="1"/>
          <p:nvPr/>
        </p:nvSpPr>
        <p:spPr>
          <a:xfrm>
            <a:off x="683569" y="3742001"/>
            <a:ext cx="4572000" cy="2585323"/>
          </a:xfrm>
          <a:prstGeom prst="rect">
            <a:avLst/>
          </a:prstGeom>
          <a:noFill/>
        </p:spPr>
        <p:txBody>
          <a:bodyPr wrap="square" rtlCol="0">
            <a:spAutoFit/>
          </a:bodyPr>
          <a:lstStyle/>
          <a:p>
            <a:r>
              <a:rPr lang="en-CA" b="1" dirty="0"/>
              <a:t>Phenotype: </a:t>
            </a:r>
          </a:p>
          <a:p>
            <a:pPr marL="285750" indent="-285750">
              <a:buFont typeface="Arial" panose="020B0604020202020204" pitchFamily="34" charset="0"/>
              <a:buChar char="•"/>
            </a:pPr>
            <a:r>
              <a:rPr lang="en-GB" dirty="0"/>
              <a:t>Refers to which antigens are detectable on the red blood cells.</a:t>
            </a:r>
          </a:p>
          <a:p>
            <a:pPr marL="285750" indent="-285750">
              <a:buFont typeface="Arial" panose="020B0604020202020204" pitchFamily="34" charset="0"/>
              <a:buChar char="•"/>
            </a:pPr>
            <a:r>
              <a:rPr lang="en-GB" dirty="0"/>
              <a:t>Is noted on the CBS label if the donor is antigen negative (the red blood cells in that unit do not have that antigen on their surface and the unit would be compatible for a patient with that antibody).</a:t>
            </a:r>
            <a:endParaRPr lang="en-CA" dirty="0"/>
          </a:p>
        </p:txBody>
      </p:sp>
      <p:sp>
        <p:nvSpPr>
          <p:cNvPr id="16" name="TextBox 15">
            <a:extLst>
              <a:ext uri="{FF2B5EF4-FFF2-40B4-BE49-F238E27FC236}">
                <a16:creationId xmlns:a16="http://schemas.microsoft.com/office/drawing/2014/main" id="{0F2715D6-DFA1-F11A-214C-6D0756C820D1}"/>
              </a:ext>
            </a:extLst>
          </p:cNvPr>
          <p:cNvSpPr txBox="1"/>
          <p:nvPr/>
        </p:nvSpPr>
        <p:spPr>
          <a:xfrm>
            <a:off x="683568" y="1484784"/>
            <a:ext cx="4572000" cy="1015663"/>
          </a:xfrm>
          <a:prstGeom prst="rect">
            <a:avLst/>
          </a:prstGeom>
          <a:noFill/>
        </p:spPr>
        <p:txBody>
          <a:bodyPr wrap="square">
            <a:spAutoFit/>
          </a:bodyPr>
          <a:lstStyle/>
          <a:p>
            <a:r>
              <a:rPr lang="en-CA" sz="2000" dirty="0"/>
              <a:t>Blood donor/blood unit </a:t>
            </a:r>
            <a:br>
              <a:rPr lang="en-CA" sz="2000" dirty="0"/>
            </a:br>
            <a:r>
              <a:rPr lang="en-CA" sz="2000" dirty="0"/>
              <a:t>{Canadian Blood Services (CBS)}  group &amp; screen test</a:t>
            </a:r>
          </a:p>
        </p:txBody>
      </p:sp>
    </p:spTree>
    <p:extLst>
      <p:ext uri="{BB962C8B-B14F-4D97-AF65-F5344CB8AC3E}">
        <p14:creationId xmlns:p14="http://schemas.microsoft.com/office/powerpoint/2010/main" val="273733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F8D78-C2B5-2963-7414-513C44FA2378}"/>
              </a:ext>
            </a:extLst>
          </p:cNvPr>
          <p:cNvSpPr>
            <a:spLocks noGrp="1"/>
          </p:cNvSpPr>
          <p:nvPr>
            <p:ph type="title"/>
          </p:nvPr>
        </p:nvSpPr>
        <p:spPr>
          <a:xfrm>
            <a:off x="41564" y="67105"/>
            <a:ext cx="9000000" cy="1296000"/>
          </a:xfrm>
        </p:spPr>
        <p:txBody>
          <a:bodyPr/>
          <a:lstStyle/>
          <a:p>
            <a:br>
              <a:rPr lang="en-US" sz="3000" b="1" dirty="0">
                <a:cs typeface="Arial" panose="020B0604020202020204" pitchFamily="34" charset="0"/>
              </a:rPr>
            </a:br>
            <a:r>
              <a:rPr lang="en-US" sz="3000" b="1" dirty="0">
                <a:cs typeface="Arial" panose="020B0604020202020204" pitchFamily="34" charset="0"/>
              </a:rPr>
              <a:t>Blood Compatibility Check Visual Aid </a:t>
            </a:r>
            <a:br>
              <a:rPr lang="en-US" sz="3000" b="1" dirty="0">
                <a:cs typeface="Arial" panose="020B0604020202020204" pitchFamily="34" charset="0"/>
              </a:rPr>
            </a:br>
            <a:r>
              <a:rPr lang="en-US" sz="3000" b="1" dirty="0">
                <a:cs typeface="Arial" panose="020B0604020202020204" pitchFamily="34" charset="0"/>
              </a:rPr>
              <a:t>RBC Transfusion</a:t>
            </a:r>
            <a:br>
              <a:rPr lang="en-US" sz="3200" dirty="0">
                <a:cs typeface="Arial" panose="020B0604020202020204" pitchFamily="34" charset="0"/>
              </a:rPr>
            </a:br>
            <a:endParaRPr lang="en-CA" sz="3000" b="1" dirty="0"/>
          </a:p>
        </p:txBody>
      </p:sp>
      <p:graphicFrame>
        <p:nvGraphicFramePr>
          <p:cNvPr id="19" name="Table 18">
            <a:extLst>
              <a:ext uri="{FF2B5EF4-FFF2-40B4-BE49-F238E27FC236}">
                <a16:creationId xmlns:a16="http://schemas.microsoft.com/office/drawing/2014/main" id="{E34ACC68-7AAD-FA95-9E64-E008855E9AD7}"/>
              </a:ext>
            </a:extLst>
          </p:cNvPr>
          <p:cNvGraphicFramePr>
            <a:graphicFrameLocks noGrp="1"/>
          </p:cNvGraphicFramePr>
          <p:nvPr>
            <p:extLst>
              <p:ext uri="{D42A27DB-BD31-4B8C-83A1-F6EECF244321}">
                <p14:modId xmlns:p14="http://schemas.microsoft.com/office/powerpoint/2010/main" val="2264225801"/>
              </p:ext>
            </p:extLst>
          </p:nvPr>
        </p:nvGraphicFramePr>
        <p:xfrm>
          <a:off x="1835696" y="1932391"/>
          <a:ext cx="5717540" cy="3577591"/>
        </p:xfrm>
        <a:graphic>
          <a:graphicData uri="http://schemas.openxmlformats.org/drawingml/2006/table">
            <a:tbl>
              <a:tblPr firstRow="1" firstCol="1" bandRow="1"/>
              <a:tblGrid>
                <a:gridCol w="2517140">
                  <a:extLst>
                    <a:ext uri="{9D8B030D-6E8A-4147-A177-3AD203B41FA5}">
                      <a16:colId xmlns:a16="http://schemas.microsoft.com/office/drawing/2014/main" val="1215777630"/>
                    </a:ext>
                  </a:extLst>
                </a:gridCol>
                <a:gridCol w="1600200">
                  <a:extLst>
                    <a:ext uri="{9D8B030D-6E8A-4147-A177-3AD203B41FA5}">
                      <a16:colId xmlns:a16="http://schemas.microsoft.com/office/drawing/2014/main" val="3634221141"/>
                    </a:ext>
                  </a:extLst>
                </a:gridCol>
                <a:gridCol w="1600200">
                  <a:extLst>
                    <a:ext uri="{9D8B030D-6E8A-4147-A177-3AD203B41FA5}">
                      <a16:colId xmlns:a16="http://schemas.microsoft.com/office/drawing/2014/main" val="3929500240"/>
                    </a:ext>
                  </a:extLst>
                </a:gridCol>
              </a:tblGrid>
              <a:tr h="264160">
                <a:tc gridSpan="3">
                  <a:txBody>
                    <a:bodyPr/>
                    <a:lstStyle/>
                    <a:p>
                      <a:pPr algn="ctr">
                        <a:lnSpc>
                          <a:spcPct val="107000"/>
                        </a:lnSpc>
                        <a:spcAft>
                          <a:spcPts val="800"/>
                        </a:spcAft>
                      </a:pPr>
                      <a:r>
                        <a:rPr lang="en-US" sz="1100" b="1" kern="100" dirty="0">
                          <a:effectLst/>
                          <a:latin typeface="Arial" panose="020B0604020202020204" pitchFamily="34" charset="0"/>
                          <a:ea typeface="Aptos" panose="020B0004020202020204" pitchFamily="34" charset="0"/>
                          <a:cs typeface="Times New Roman" panose="02020603050405020304" pitchFamily="18" charset="0"/>
                        </a:rPr>
                        <a:t>Blood Compatibility - RBC Transfusion</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85412321"/>
                  </a:ext>
                </a:extLst>
              </a:tr>
              <a:tr h="857250">
                <a:tc rowSpan="2">
                  <a:txBody>
                    <a:bodyPr/>
                    <a:lstStyle/>
                    <a:p>
                      <a:pPr>
                        <a:lnSpc>
                          <a:spcPct val="107000"/>
                        </a:lnSpc>
                        <a:spcAft>
                          <a:spcPts val="800"/>
                        </a:spcAft>
                      </a:pPr>
                      <a:r>
                        <a:rPr lang="en-CA" sz="1100" b="1" kern="100" dirty="0">
                          <a:effectLst/>
                          <a:latin typeface="Arial" panose="020B0604020202020204" pitchFamily="34" charset="0"/>
                          <a:cs typeface="Times New Roman" panose="02020603050405020304" pitchFamily="18" charset="0"/>
                        </a:rPr>
                        <a:t> </a:t>
                      </a:r>
                    </a:p>
                    <a:p>
                      <a:pPr>
                        <a:lnSpc>
                          <a:spcPct val="107000"/>
                        </a:lnSpc>
                        <a:spcAft>
                          <a:spcPts val="800"/>
                        </a:spcAft>
                      </a:pPr>
                      <a:endParaRPr lang="en-CA" sz="1100" kern="100" dirty="0">
                        <a:effectLst/>
                        <a:latin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l">
                        <a:lnSpc>
                          <a:spcPct val="107000"/>
                        </a:lnSpc>
                        <a:spcAft>
                          <a:spcPts val="800"/>
                        </a:spcAft>
                      </a:pPr>
                      <a:r>
                        <a:rPr lang="en-CA" sz="1100" kern="100" dirty="0">
                          <a:effectLst/>
                          <a:latin typeface="Arial" panose="020B0604020202020204" pitchFamily="34" charset="0"/>
                          <a:ea typeface="Aptos" panose="020B0004020202020204" pitchFamily="34" charset="0"/>
                          <a:cs typeface="Times New Roman" panose="02020603050405020304" pitchFamily="18" charset="0"/>
                        </a:rPr>
                        <a:t>*Antigen(s) – on exterior surface of red blood cell           </a:t>
                      </a:r>
                      <a:br>
                        <a:rPr lang="en-CA" sz="1100" kern="100" dirty="0">
                          <a:effectLst/>
                          <a:latin typeface="Arial" panose="020B0604020202020204" pitchFamily="34" charset="0"/>
                          <a:ea typeface="Aptos" panose="020B0004020202020204" pitchFamily="34" charset="0"/>
                          <a:cs typeface="Times New Roman" panose="02020603050405020304" pitchFamily="18" charset="0"/>
                        </a:rPr>
                      </a:br>
                      <a:r>
                        <a:rPr lang="en-CA" sz="1100" kern="100" dirty="0">
                          <a:effectLst/>
                          <a:latin typeface="Arial" panose="020B0604020202020204" pitchFamily="34" charset="0"/>
                          <a:ea typeface="Aptos" panose="020B0004020202020204" pitchFamily="34" charset="0"/>
                          <a:cs typeface="Times New Roman" panose="02020603050405020304" pitchFamily="18" charset="0"/>
                        </a:rPr>
                        <a:t>*Antibody(ies) – in plasma</a:t>
                      </a:r>
                      <a:br>
                        <a:rPr lang="en-CA" sz="1100" kern="100" dirty="0">
                          <a:effectLst/>
                          <a:latin typeface="Arial" panose="020B0604020202020204" pitchFamily="34" charset="0"/>
                          <a:ea typeface="Aptos" panose="020B0004020202020204" pitchFamily="34" charset="0"/>
                          <a:cs typeface="Times New Roman" panose="02020603050405020304" pitchFamily="18" charset="0"/>
                        </a:rPr>
                      </a:br>
                      <a:r>
                        <a:rPr lang="en-CA" sz="1100" kern="100" dirty="0">
                          <a:effectLst/>
                          <a:latin typeface="Arial" panose="020B0604020202020204" pitchFamily="34" charset="0"/>
                          <a:ea typeface="Aptos" panose="020B0004020202020204" pitchFamily="34" charset="0"/>
                          <a:cs typeface="Times New Roman" panose="02020603050405020304" pitchFamily="18" charset="0"/>
                        </a:rPr>
                        <a:t>** Females of childbearing age/potential</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CA"/>
                    </a:p>
                  </a:txBody>
                  <a:tcPr/>
                </a:tc>
                <a:extLst>
                  <a:ext uri="{0D108BD9-81ED-4DB2-BD59-A6C34878D82A}">
                    <a16:rowId xmlns:a16="http://schemas.microsoft.com/office/drawing/2014/main" val="4272013739"/>
                  </a:ext>
                </a:extLst>
              </a:tr>
              <a:tr h="252095">
                <a:tc v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CA" sz="1100" b="1" kern="100" dirty="0">
                          <a:effectLst/>
                          <a:latin typeface="Arial" panose="020B0604020202020204" pitchFamily="34" charset="0"/>
                          <a:ea typeface="Aptos" panose="020B0004020202020204" pitchFamily="34" charset="0"/>
                          <a:cs typeface="Times New Roman" panose="02020603050405020304" pitchFamily="18" charset="0"/>
                        </a:rPr>
                        <a:t>RBC unit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CA" sz="1100" b="1" kern="100" dirty="0">
                          <a:effectLst/>
                          <a:latin typeface="Arial" panose="020B0604020202020204" pitchFamily="34" charset="0"/>
                          <a:ea typeface="Aptos" panose="020B0004020202020204" pitchFamily="34" charset="0"/>
                          <a:cs typeface="Times New Roman" panose="02020603050405020304" pitchFamily="18" charset="0"/>
                        </a:rPr>
                        <a:t>Patient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752527"/>
                  </a:ext>
                </a:extLst>
              </a:tr>
              <a:tr h="252095">
                <a:tc>
                  <a:txBody>
                    <a:bodyPr/>
                    <a:lstStyle/>
                    <a:p>
                      <a:pPr>
                        <a:lnSpc>
                          <a:spcPct val="107000"/>
                        </a:lnSpc>
                        <a:spcAft>
                          <a:spcPts val="800"/>
                        </a:spcAft>
                      </a:pPr>
                      <a:r>
                        <a:rPr lang="en-CA" sz="1100" b="1" kern="100" dirty="0">
                          <a:solidFill>
                            <a:srgbClr val="B32017"/>
                          </a:solidFill>
                          <a:effectLst/>
                          <a:latin typeface="Arial" panose="020B0604020202020204" pitchFamily="34" charset="0"/>
                          <a:ea typeface="Aptos" panose="020B0004020202020204" pitchFamily="34" charset="0"/>
                          <a:cs typeface="Times New Roman" panose="02020603050405020304" pitchFamily="18" charset="0"/>
                        </a:rPr>
                        <a:t>ABO Blood Group</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CA" sz="1100" kern="100" dirty="0">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CA" sz="1100" kern="100" dirty="0">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142389"/>
                  </a:ext>
                </a:extLst>
              </a:tr>
              <a:tr h="252095">
                <a:tc>
                  <a:txBody>
                    <a:bodyPr/>
                    <a:lstStyle/>
                    <a:p>
                      <a:pPr>
                        <a:lnSpc>
                          <a:spcPct val="107000"/>
                        </a:lnSpc>
                        <a:spcAft>
                          <a:spcPts val="800"/>
                        </a:spcAft>
                      </a:pPr>
                      <a:r>
                        <a:rPr lang="en-CA" sz="1100" kern="100" dirty="0">
                          <a:effectLst/>
                          <a:latin typeface="Arial" panose="020B0604020202020204" pitchFamily="34" charset="0"/>
                          <a:ea typeface="Aptos" panose="020B0004020202020204" pitchFamily="34" charset="0"/>
                          <a:cs typeface="Times New Roman" panose="02020603050405020304" pitchFamily="18" charset="0"/>
                        </a:rPr>
                        <a:t>ABO Antigen(s)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CA" sz="1100" kern="100" dirty="0">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CA" sz="1100" kern="100" dirty="0">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extLst>
                  <a:ext uri="{0D108BD9-81ED-4DB2-BD59-A6C34878D82A}">
                    <a16:rowId xmlns:a16="http://schemas.microsoft.com/office/drawing/2014/main" val="754623820"/>
                  </a:ext>
                </a:extLst>
              </a:tr>
              <a:tr h="252095">
                <a:tc>
                  <a:txBody>
                    <a:bodyPr/>
                    <a:lstStyle/>
                    <a:p>
                      <a:pPr>
                        <a:lnSpc>
                          <a:spcPct val="107000"/>
                        </a:lnSpc>
                        <a:spcAft>
                          <a:spcPts val="800"/>
                        </a:spcAft>
                      </a:pPr>
                      <a:r>
                        <a:rPr lang="en-CA" sz="1100" kern="100" dirty="0">
                          <a:effectLst/>
                          <a:latin typeface="Arial" panose="020B0604020202020204" pitchFamily="34" charset="0"/>
                          <a:ea typeface="Aptos" panose="020B0004020202020204" pitchFamily="34" charset="0"/>
                          <a:cs typeface="Times New Roman" panose="02020603050405020304" pitchFamily="18" charset="0"/>
                        </a:rPr>
                        <a:t>ABO Antibody(ies)</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CA" sz="1100" kern="100" dirty="0">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algn="ctr">
                        <a:lnSpc>
                          <a:spcPct val="107000"/>
                        </a:lnSpc>
                        <a:spcAft>
                          <a:spcPts val="800"/>
                        </a:spcAft>
                      </a:pPr>
                      <a:r>
                        <a:rPr lang="en-CA" sz="1100" kern="100" dirty="0">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6674757"/>
                  </a:ext>
                </a:extLst>
              </a:tr>
              <a:tr h="252095">
                <a:tc>
                  <a:txBody>
                    <a:bodyPr/>
                    <a:lstStyle/>
                    <a:p>
                      <a:pPr>
                        <a:lnSpc>
                          <a:spcPct val="107000"/>
                        </a:lnSpc>
                        <a:spcAft>
                          <a:spcPts val="800"/>
                        </a:spcAft>
                      </a:pPr>
                      <a:r>
                        <a:rPr lang="en-CA" sz="1100" b="1" kern="100" dirty="0">
                          <a:solidFill>
                            <a:srgbClr val="B32017"/>
                          </a:solidFill>
                          <a:effectLst/>
                          <a:latin typeface="Arial" panose="020B0604020202020204" pitchFamily="34" charset="0"/>
                          <a:ea typeface="Aptos" panose="020B0004020202020204" pitchFamily="34" charset="0"/>
                          <a:cs typeface="Times New Roman" panose="02020603050405020304" pitchFamily="18" charset="0"/>
                        </a:rPr>
                        <a:t>Rh(D) Blood Group</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CA" sz="1100" kern="100" dirty="0">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CA" sz="1100" kern="100" dirty="0">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1689817"/>
                  </a:ext>
                </a:extLst>
              </a:tr>
              <a:tr h="252095">
                <a:tc>
                  <a:txBody>
                    <a:bodyPr/>
                    <a:lstStyle/>
                    <a:p>
                      <a:pPr>
                        <a:lnSpc>
                          <a:spcPct val="107000"/>
                        </a:lnSpc>
                        <a:spcAft>
                          <a:spcPts val="800"/>
                        </a:spcAft>
                      </a:pPr>
                      <a:r>
                        <a:rPr lang="en-CA" sz="1100" kern="100" dirty="0">
                          <a:effectLst/>
                          <a:latin typeface="Arial" panose="020B0604020202020204" pitchFamily="34" charset="0"/>
                          <a:ea typeface="Aptos" panose="020B0004020202020204" pitchFamily="34" charset="0"/>
                          <a:cs typeface="Times New Roman" panose="02020603050405020304" pitchFamily="18" charset="0"/>
                        </a:rPr>
                        <a:t>Rh(D) Antigen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CA" sz="1100" kern="100" dirty="0">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CA" sz="1100" kern="100" dirty="0">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7257277"/>
                  </a:ext>
                </a:extLst>
              </a:tr>
              <a:tr h="252095">
                <a:tc>
                  <a:txBody>
                    <a:bodyPr/>
                    <a:lstStyle/>
                    <a:p>
                      <a:pPr>
                        <a:lnSpc>
                          <a:spcPct val="107000"/>
                        </a:lnSpc>
                        <a:spcAft>
                          <a:spcPts val="800"/>
                        </a:spcAft>
                      </a:pPr>
                      <a:r>
                        <a:rPr lang="en-CA" sz="1100" kern="100" dirty="0">
                          <a:effectLst/>
                          <a:latin typeface="Arial" panose="020B0604020202020204" pitchFamily="34" charset="0"/>
                          <a:ea typeface="Aptos" panose="020B0004020202020204" pitchFamily="34" charset="0"/>
                          <a:cs typeface="Times New Roman" panose="02020603050405020304" pitchFamily="18" charset="0"/>
                        </a:rPr>
                        <a:t>Rh(D) Antibody</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CA" sz="1100" kern="100" dirty="0">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algn="ctr">
                        <a:lnSpc>
                          <a:spcPct val="107000"/>
                        </a:lnSpc>
                        <a:spcAft>
                          <a:spcPts val="800"/>
                        </a:spcAft>
                      </a:pPr>
                      <a:r>
                        <a:rPr lang="en-CA" sz="1100" kern="100" dirty="0">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0195192"/>
                  </a:ext>
                </a:extLst>
              </a:tr>
              <a:tr h="252095">
                <a:tc>
                  <a:txBody>
                    <a:bodyPr/>
                    <a:lstStyle/>
                    <a:p>
                      <a:pPr>
                        <a:lnSpc>
                          <a:spcPct val="107000"/>
                        </a:lnSpc>
                        <a:spcAft>
                          <a:spcPts val="800"/>
                        </a:spcAft>
                      </a:pPr>
                      <a:r>
                        <a:rPr lang="en-CA" sz="1100" b="1" kern="100" dirty="0">
                          <a:solidFill>
                            <a:srgbClr val="B32017"/>
                          </a:solidFill>
                          <a:effectLst/>
                          <a:latin typeface="Arial" panose="020B0604020202020204" pitchFamily="34" charset="0"/>
                          <a:ea typeface="Aptos" panose="020B0004020202020204" pitchFamily="34" charset="0"/>
                          <a:cs typeface="Times New Roman" panose="02020603050405020304" pitchFamily="18" charset="0"/>
                        </a:rPr>
                        <a:t>Clinically Significant Antibody(ies) </a:t>
                      </a:r>
                      <a:br>
                        <a:rPr lang="en-CA" sz="1100" b="1" kern="100" dirty="0">
                          <a:solidFill>
                            <a:srgbClr val="B32017"/>
                          </a:solidFill>
                          <a:effectLst/>
                          <a:latin typeface="Aptos" panose="020B0004020202020204" pitchFamily="34" charset="0"/>
                          <a:ea typeface="Aptos" panose="020B0004020202020204" pitchFamily="34" charset="0"/>
                          <a:cs typeface="Times New Roman" panose="02020603050405020304" pitchFamily="18" charset="0"/>
                        </a:rPr>
                      </a:br>
                      <a:r>
                        <a:rPr lang="en-CA" sz="1100" b="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Antigen(s) Negative ** </a:t>
                      </a:r>
                      <a:endParaRPr lang="en-CA" sz="1100" b="1" kern="100" dirty="0">
                        <a:solidFill>
                          <a:srgbClr val="B32017"/>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CA" sz="1100" kern="100" dirty="0">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CA" sz="1100" kern="100" dirty="0">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3704296"/>
                  </a:ext>
                </a:extLst>
              </a:tr>
              <a:tr h="252095">
                <a:tc gridSpan="3">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US" sz="1100" b="0" kern="0" dirty="0">
                          <a:latin typeface="+mn-lt"/>
                        </a:rPr>
                        <a:t>* E</a:t>
                      </a:r>
                      <a:r>
                        <a:rPr lang="en-US" sz="1100" b="0" kern="0" dirty="0">
                          <a:solidFill>
                            <a:schemeClr val="tx1"/>
                          </a:solidFill>
                          <a:latin typeface="+mn-lt"/>
                        </a:rPr>
                        <a:t>nsure the patient’s plasma antibodies will not hemolyze the transfused RBC unit</a:t>
                      </a:r>
                      <a:br>
                        <a:rPr lang="en-US" sz="1100" b="0" kern="0" dirty="0">
                          <a:solidFill>
                            <a:schemeClr val="tx1"/>
                          </a:solidFill>
                          <a:latin typeface="+mn-lt"/>
                        </a:rPr>
                      </a:br>
                      <a:r>
                        <a:rPr lang="en-US" sz="1100" b="0" kern="0" dirty="0">
                          <a:solidFill>
                            <a:schemeClr val="tx1"/>
                          </a:solidFill>
                          <a:latin typeface="+mn-lt"/>
                        </a:rPr>
                        <a:t>(the RBC unit red blood cells do not have corresponding antigen on their surface).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7000"/>
                        </a:lnSpc>
                        <a:spcAft>
                          <a:spcPts val="800"/>
                        </a:spcAft>
                      </a:pP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7000"/>
                        </a:lnSpc>
                        <a:spcAft>
                          <a:spcPts val="800"/>
                        </a:spcAft>
                      </a:pP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243054"/>
                  </a:ext>
                </a:extLst>
              </a:tr>
            </a:tbl>
          </a:graphicData>
        </a:graphic>
      </p:graphicFrame>
      <p:cxnSp>
        <p:nvCxnSpPr>
          <p:cNvPr id="20" name="Straight Arrow Connector 19">
            <a:extLst>
              <a:ext uri="{FF2B5EF4-FFF2-40B4-BE49-F238E27FC236}">
                <a16:creationId xmlns:a16="http://schemas.microsoft.com/office/drawing/2014/main" id="{5A8477AA-DBBE-5B49-4BE6-97C4CA914252}"/>
              </a:ext>
            </a:extLst>
          </p:cNvPr>
          <p:cNvCxnSpPr>
            <a:cxnSpLocks/>
          </p:cNvCxnSpPr>
          <p:nvPr/>
        </p:nvCxnSpPr>
        <p:spPr>
          <a:xfrm>
            <a:off x="5724128" y="3678015"/>
            <a:ext cx="511200" cy="266328"/>
          </a:xfrm>
          <a:prstGeom prst="straightConnector1">
            <a:avLst/>
          </a:prstGeom>
          <a:ln w="28575">
            <a:solidFill>
              <a:srgbClr val="B3201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8196E6C-2667-317F-BD79-F83653B50D96}"/>
              </a:ext>
            </a:extLst>
          </p:cNvPr>
          <p:cNvCxnSpPr>
            <a:cxnSpLocks/>
          </p:cNvCxnSpPr>
          <p:nvPr/>
        </p:nvCxnSpPr>
        <p:spPr>
          <a:xfrm>
            <a:off x="5724128" y="4416606"/>
            <a:ext cx="511200" cy="266328"/>
          </a:xfrm>
          <a:prstGeom prst="straightConnector1">
            <a:avLst/>
          </a:prstGeom>
          <a:ln w="28575">
            <a:solidFill>
              <a:srgbClr val="B3201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514DAEC-8C10-B894-D10E-DC6049DC46C3}"/>
              </a:ext>
            </a:extLst>
          </p:cNvPr>
          <p:cNvCxnSpPr>
            <a:cxnSpLocks/>
          </p:cNvCxnSpPr>
          <p:nvPr/>
        </p:nvCxnSpPr>
        <p:spPr>
          <a:xfrm>
            <a:off x="5718642" y="4365104"/>
            <a:ext cx="511200" cy="0"/>
          </a:xfrm>
          <a:prstGeom prst="straightConnector1">
            <a:avLst/>
          </a:prstGeom>
          <a:ln w="28575">
            <a:solidFill>
              <a:srgbClr val="B3201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1325692-A6FF-2F96-731E-11CD6ECE9F7D}"/>
              </a:ext>
            </a:extLst>
          </p:cNvPr>
          <p:cNvCxnSpPr>
            <a:cxnSpLocks/>
          </p:cNvCxnSpPr>
          <p:nvPr/>
        </p:nvCxnSpPr>
        <p:spPr>
          <a:xfrm>
            <a:off x="5718642" y="5013176"/>
            <a:ext cx="511200" cy="0"/>
          </a:xfrm>
          <a:prstGeom prst="straightConnector1">
            <a:avLst/>
          </a:prstGeom>
          <a:ln w="28575">
            <a:solidFill>
              <a:srgbClr val="B32017"/>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F883AD2-9AC8-E9D7-14B7-F429D5AB4F72}"/>
              </a:ext>
            </a:extLst>
          </p:cNvPr>
          <p:cNvSpPr txBox="1"/>
          <p:nvPr/>
        </p:nvSpPr>
        <p:spPr>
          <a:xfrm>
            <a:off x="5004118" y="2801932"/>
            <a:ext cx="1656184" cy="261610"/>
          </a:xfrm>
          <a:prstGeom prst="rect">
            <a:avLst/>
          </a:prstGeom>
          <a:noFill/>
        </p:spPr>
        <p:txBody>
          <a:bodyPr wrap="square" rtlCol="0">
            <a:spAutoFit/>
          </a:bodyPr>
          <a:lstStyle/>
          <a:p>
            <a:r>
              <a:rPr lang="en-CA" sz="1100" dirty="0"/>
              <a:t>= Compatibility Check</a:t>
            </a:r>
          </a:p>
        </p:txBody>
      </p:sp>
      <p:pic>
        <p:nvPicPr>
          <p:cNvPr id="30" name="Picture 29">
            <a:extLst>
              <a:ext uri="{FF2B5EF4-FFF2-40B4-BE49-F238E27FC236}">
                <a16:creationId xmlns:a16="http://schemas.microsoft.com/office/drawing/2014/main" id="{73077E5B-0976-8610-1789-56782C35EA2A}"/>
              </a:ext>
            </a:extLst>
          </p:cNvPr>
          <p:cNvPicPr>
            <a:picLocks noChangeAspect="1"/>
          </p:cNvPicPr>
          <p:nvPr/>
        </p:nvPicPr>
        <p:blipFill>
          <a:blip r:embed="rId3"/>
          <a:stretch>
            <a:fillRect/>
          </a:stretch>
        </p:blipFill>
        <p:spPr>
          <a:xfrm>
            <a:off x="2699792" y="2276872"/>
            <a:ext cx="612000" cy="962696"/>
          </a:xfrm>
          <a:prstGeom prst="rect">
            <a:avLst/>
          </a:prstGeom>
        </p:spPr>
      </p:pic>
      <p:cxnSp>
        <p:nvCxnSpPr>
          <p:cNvPr id="31" name="Straight Arrow Connector 30">
            <a:extLst>
              <a:ext uri="{FF2B5EF4-FFF2-40B4-BE49-F238E27FC236}">
                <a16:creationId xmlns:a16="http://schemas.microsoft.com/office/drawing/2014/main" id="{1D2BFF2C-4C75-81A7-1836-3EEC40E1A9F1}"/>
              </a:ext>
            </a:extLst>
          </p:cNvPr>
          <p:cNvCxnSpPr>
            <a:cxnSpLocks/>
          </p:cNvCxnSpPr>
          <p:nvPr/>
        </p:nvCxnSpPr>
        <p:spPr>
          <a:xfrm>
            <a:off x="4487385" y="2925043"/>
            <a:ext cx="511200" cy="0"/>
          </a:xfrm>
          <a:prstGeom prst="straightConnector1">
            <a:avLst/>
          </a:prstGeom>
          <a:ln w="28575">
            <a:solidFill>
              <a:srgbClr val="B32017"/>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667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0052E1B-AADB-DFC7-B172-1FB64E691619}"/>
              </a:ext>
            </a:extLst>
          </p:cNvPr>
          <p:cNvSpPr>
            <a:spLocks noGrp="1" noChangeArrowheads="1"/>
          </p:cNvSpPr>
          <p:nvPr>
            <p:ph type="title"/>
          </p:nvPr>
        </p:nvSpPr>
        <p:spPr>
          <a:xfrm>
            <a:off x="107504" y="39763"/>
            <a:ext cx="8928992" cy="1301005"/>
          </a:xfrm>
        </p:spPr>
        <p:txBody>
          <a:bodyPr/>
          <a:lstStyle/>
          <a:p>
            <a:r>
              <a:rPr lang="en-US" sz="3000" b="1" dirty="0">
                <a:solidFill>
                  <a:srgbClr val="B32017"/>
                </a:solidFill>
                <a:ea typeface="Calibri" panose="020F0502020204030204" pitchFamily="34" charset="0"/>
              </a:rPr>
              <a:t>Patient Case 1 Question </a:t>
            </a:r>
            <a:endParaRPr lang="en-CA" altLang="en-US" sz="3000" b="1" dirty="0">
              <a:solidFill>
                <a:srgbClr val="B32017"/>
              </a:solidFill>
            </a:endParaRPr>
          </a:p>
        </p:txBody>
      </p:sp>
      <p:sp>
        <p:nvSpPr>
          <p:cNvPr id="3" name="Content Placeholder 2">
            <a:extLst>
              <a:ext uri="{FF2B5EF4-FFF2-40B4-BE49-F238E27FC236}">
                <a16:creationId xmlns:a16="http://schemas.microsoft.com/office/drawing/2014/main" id="{610E7CFD-A481-1AF3-C125-95B0779ADF90}"/>
              </a:ext>
            </a:extLst>
          </p:cNvPr>
          <p:cNvSpPr>
            <a:spLocks noGrp="1"/>
          </p:cNvSpPr>
          <p:nvPr>
            <p:ph idx="1"/>
          </p:nvPr>
        </p:nvSpPr>
        <p:spPr>
          <a:xfrm>
            <a:off x="287524" y="2636912"/>
            <a:ext cx="8568952" cy="1944219"/>
          </a:xfrm>
        </p:spPr>
        <p:txBody>
          <a:bodyPr/>
          <a:lstStyle/>
          <a:p>
            <a:pPr marL="342900" lvl="1" indent="0">
              <a:buNone/>
              <a:defRPr/>
            </a:pPr>
            <a:r>
              <a:rPr lang="en-GB" sz="1600" dirty="0">
                <a:cs typeface="Arial" panose="020B0604020202020204" pitchFamily="34" charset="0"/>
              </a:rPr>
              <a:t>Wilma, an 80-year-old female post hip fracture surgery, is SOB when up with physio &amp; Hb is 69 g/L. A 1-unit RBC transfusion is ordered. </a:t>
            </a:r>
            <a:br>
              <a:rPr lang="en-GB" sz="1600" dirty="0">
                <a:cs typeface="Arial" panose="020B0604020202020204" pitchFamily="34" charset="0"/>
              </a:rPr>
            </a:br>
            <a:r>
              <a:rPr lang="en-GB" sz="1600" b="1" dirty="0">
                <a:cs typeface="Arial" panose="020B0604020202020204" pitchFamily="34" charset="0"/>
              </a:rPr>
              <a:t>Wilma’s</a:t>
            </a:r>
            <a:r>
              <a:rPr lang="en-GB" sz="1600" dirty="0">
                <a:cs typeface="Arial" panose="020B0604020202020204" pitchFamily="34" charset="0"/>
              </a:rPr>
              <a:t> </a:t>
            </a:r>
            <a:r>
              <a:rPr lang="en-GB" sz="1600" b="1" dirty="0">
                <a:cs typeface="Arial" panose="020B0604020202020204" pitchFamily="34" charset="0"/>
              </a:rPr>
              <a:t>group &amp; screen test: </a:t>
            </a:r>
            <a:r>
              <a:rPr lang="en-GB" sz="1600" dirty="0">
                <a:cs typeface="Arial" panose="020B0604020202020204" pitchFamily="34" charset="0"/>
              </a:rPr>
              <a:t>group O, Rh positive, antibody screen negative. </a:t>
            </a:r>
            <a:br>
              <a:rPr lang="en-GB" sz="1600" dirty="0">
                <a:cs typeface="Arial" panose="020B0604020202020204" pitchFamily="34" charset="0"/>
              </a:rPr>
            </a:br>
            <a:r>
              <a:rPr lang="en-GB" sz="1600" b="1" dirty="0">
                <a:cs typeface="Arial" panose="020B0604020202020204" pitchFamily="34" charset="0"/>
              </a:rPr>
              <a:t>TML issues RBC unit: </a:t>
            </a:r>
            <a:r>
              <a:rPr lang="en-GB" sz="1600" dirty="0">
                <a:cs typeface="Arial" panose="020B0604020202020204" pitchFamily="34" charset="0"/>
              </a:rPr>
              <a:t>group A, Rh positive, phenotype no information.   </a:t>
            </a:r>
            <a:br>
              <a:rPr lang="en-GB" sz="1600" dirty="0">
                <a:cs typeface="Arial" panose="020B0604020202020204" pitchFamily="34" charset="0"/>
              </a:rPr>
            </a:br>
            <a:br>
              <a:rPr lang="en-GB" sz="1600" dirty="0">
                <a:cs typeface="Arial" panose="020B0604020202020204" pitchFamily="34" charset="0"/>
              </a:rPr>
            </a:br>
            <a:r>
              <a:rPr lang="en-GB" sz="2400" dirty="0">
                <a:cs typeface="Arial" panose="020B0604020202020204" pitchFamily="34" charset="0"/>
              </a:rPr>
              <a:t> </a:t>
            </a:r>
          </a:p>
          <a:p>
            <a:pPr marL="342900" lvl="1" indent="0">
              <a:buNone/>
              <a:defRPr/>
            </a:pPr>
            <a:endParaRPr lang="en-GB" sz="2400" dirty="0">
              <a:cs typeface="Arial" panose="020B0604020202020204" pitchFamily="34" charset="0"/>
            </a:endParaRPr>
          </a:p>
          <a:p>
            <a:pPr marL="0" indent="0">
              <a:buNone/>
              <a:defRPr/>
            </a:pPr>
            <a:br>
              <a:rPr lang="en-GB" dirty="0">
                <a:cs typeface="Arial" panose="020B0604020202020204" pitchFamily="34" charset="0"/>
              </a:rPr>
            </a:br>
            <a:r>
              <a:rPr lang="en-GB" dirty="0">
                <a:cs typeface="Arial" panose="020B0604020202020204" pitchFamily="34" charset="0"/>
              </a:rPr>
              <a:t>   </a:t>
            </a:r>
            <a:endParaRPr lang="en-US" sz="2800" dirty="0">
              <a:cs typeface="Arial" panose="020B0604020202020204" pitchFamily="34" charset="0"/>
            </a:endParaRPr>
          </a:p>
          <a:p>
            <a:pPr>
              <a:buFont typeface="Arial" panose="020B0604020202020204" pitchFamily="34" charset="0"/>
              <a:buChar char="•"/>
              <a:defRPr/>
            </a:pPr>
            <a:endParaRPr lang="en-US" sz="2800" dirty="0">
              <a:cs typeface="Arial" panose="020B0604020202020204" pitchFamily="34" charset="0"/>
            </a:endParaRPr>
          </a:p>
          <a:p>
            <a:pPr marL="0" indent="0">
              <a:buNone/>
              <a:defRPr/>
            </a:pPr>
            <a:endParaRPr lang="en-US" sz="2800" dirty="0">
              <a:cs typeface="Arial" panose="020B0604020202020204" pitchFamily="34" charset="0"/>
            </a:endParaRPr>
          </a:p>
          <a:p>
            <a:pPr>
              <a:buFont typeface="Arial" panose="020B0604020202020204" pitchFamily="34" charset="0"/>
              <a:buChar char="•"/>
              <a:defRPr/>
            </a:pPr>
            <a:endParaRPr lang="en-CA" sz="2800" dirty="0"/>
          </a:p>
        </p:txBody>
      </p:sp>
      <p:pic>
        <p:nvPicPr>
          <p:cNvPr id="2" name="Picture 1">
            <a:extLst>
              <a:ext uri="{FF2B5EF4-FFF2-40B4-BE49-F238E27FC236}">
                <a16:creationId xmlns:a16="http://schemas.microsoft.com/office/drawing/2014/main" id="{FB674449-AF6B-BBAF-0968-24E59982D6F9}"/>
              </a:ext>
            </a:extLst>
          </p:cNvPr>
          <p:cNvPicPr>
            <a:picLocks noChangeAspect="1"/>
          </p:cNvPicPr>
          <p:nvPr/>
        </p:nvPicPr>
        <p:blipFill rotWithShape="1">
          <a:blip r:embed="rId3"/>
          <a:srcRect r="75506"/>
          <a:stretch/>
        </p:blipFill>
        <p:spPr>
          <a:xfrm>
            <a:off x="611560" y="217784"/>
            <a:ext cx="648072" cy="944962"/>
          </a:xfrm>
          <a:prstGeom prst="rect">
            <a:avLst/>
          </a:prstGeom>
        </p:spPr>
      </p:pic>
    </p:spTree>
    <p:extLst>
      <p:ext uri="{BB962C8B-B14F-4D97-AF65-F5344CB8AC3E}">
        <p14:creationId xmlns:p14="http://schemas.microsoft.com/office/powerpoint/2010/main" val="242259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0052E1B-AADB-DFC7-B172-1FB64E691619}"/>
              </a:ext>
            </a:extLst>
          </p:cNvPr>
          <p:cNvSpPr>
            <a:spLocks noGrp="1" noChangeArrowheads="1"/>
          </p:cNvSpPr>
          <p:nvPr>
            <p:ph type="title"/>
          </p:nvPr>
        </p:nvSpPr>
        <p:spPr>
          <a:xfrm>
            <a:off x="107504" y="39763"/>
            <a:ext cx="8928992" cy="1301005"/>
          </a:xfrm>
        </p:spPr>
        <p:txBody>
          <a:bodyPr/>
          <a:lstStyle/>
          <a:p>
            <a:r>
              <a:rPr lang="en-US" sz="3000" b="1" dirty="0">
                <a:solidFill>
                  <a:srgbClr val="B32017"/>
                </a:solidFill>
                <a:ea typeface="Calibri" panose="020F0502020204030204" pitchFamily="34" charset="0"/>
              </a:rPr>
              <a:t>Patient Case 1 Compatibility Check </a:t>
            </a:r>
            <a:endParaRPr lang="en-CA" altLang="en-US" sz="3000" b="1" dirty="0">
              <a:solidFill>
                <a:srgbClr val="B32017"/>
              </a:solidFill>
            </a:endParaRPr>
          </a:p>
        </p:txBody>
      </p:sp>
      <p:sp>
        <p:nvSpPr>
          <p:cNvPr id="3" name="Content Placeholder 2">
            <a:extLst>
              <a:ext uri="{FF2B5EF4-FFF2-40B4-BE49-F238E27FC236}">
                <a16:creationId xmlns:a16="http://schemas.microsoft.com/office/drawing/2014/main" id="{610E7CFD-A481-1AF3-C125-95B0779ADF90}"/>
              </a:ext>
            </a:extLst>
          </p:cNvPr>
          <p:cNvSpPr>
            <a:spLocks noGrp="1"/>
          </p:cNvSpPr>
          <p:nvPr>
            <p:ph idx="1"/>
          </p:nvPr>
        </p:nvSpPr>
        <p:spPr>
          <a:xfrm>
            <a:off x="377793" y="1314373"/>
            <a:ext cx="8640960" cy="576066"/>
          </a:xfrm>
        </p:spPr>
        <p:txBody>
          <a:bodyPr/>
          <a:lstStyle/>
          <a:p>
            <a:pPr marL="342900" lvl="1" indent="0">
              <a:buNone/>
              <a:defRPr/>
            </a:pPr>
            <a:r>
              <a:rPr lang="en-GB" sz="1600" b="1" dirty="0">
                <a:cs typeface="Arial" panose="020B0604020202020204" pitchFamily="34" charset="0"/>
              </a:rPr>
              <a:t>Wilma’s</a:t>
            </a:r>
            <a:r>
              <a:rPr lang="en-GB" sz="1600" dirty="0">
                <a:cs typeface="Arial" panose="020B0604020202020204" pitchFamily="34" charset="0"/>
              </a:rPr>
              <a:t> </a:t>
            </a:r>
            <a:r>
              <a:rPr lang="en-GB" sz="1600" b="1" dirty="0">
                <a:cs typeface="Arial" panose="020B0604020202020204" pitchFamily="34" charset="0"/>
              </a:rPr>
              <a:t>group &amp; screen test: </a:t>
            </a:r>
            <a:r>
              <a:rPr lang="en-GB" sz="1600" dirty="0">
                <a:cs typeface="Arial" panose="020B0604020202020204" pitchFamily="34" charset="0"/>
              </a:rPr>
              <a:t>group O, Rh positive, antibody screen negative. </a:t>
            </a:r>
            <a:br>
              <a:rPr lang="en-GB" sz="1600" dirty="0">
                <a:cs typeface="Arial" panose="020B0604020202020204" pitchFamily="34" charset="0"/>
              </a:rPr>
            </a:br>
            <a:r>
              <a:rPr lang="en-GB" sz="1600" b="1" dirty="0">
                <a:cs typeface="Arial" panose="020B0604020202020204" pitchFamily="34" charset="0"/>
              </a:rPr>
              <a:t>TML issues RBC unit: </a:t>
            </a:r>
            <a:r>
              <a:rPr lang="en-GB" sz="1600" dirty="0">
                <a:cs typeface="Arial" panose="020B0604020202020204" pitchFamily="34" charset="0"/>
              </a:rPr>
              <a:t>group A, Rh positive, phenotype no information.   </a:t>
            </a:r>
            <a:br>
              <a:rPr lang="en-GB" sz="1600" dirty="0">
                <a:cs typeface="Arial" panose="020B0604020202020204" pitchFamily="34" charset="0"/>
              </a:rPr>
            </a:br>
            <a:br>
              <a:rPr lang="en-GB" sz="1600" dirty="0">
                <a:cs typeface="Arial" panose="020B0604020202020204" pitchFamily="34" charset="0"/>
              </a:rPr>
            </a:br>
            <a:r>
              <a:rPr lang="en-GB" sz="2400" dirty="0">
                <a:cs typeface="Arial" panose="020B0604020202020204" pitchFamily="34" charset="0"/>
              </a:rPr>
              <a:t> </a:t>
            </a:r>
          </a:p>
          <a:p>
            <a:pPr marL="342900" lvl="1" indent="0">
              <a:buNone/>
              <a:defRPr/>
            </a:pPr>
            <a:endParaRPr lang="en-GB" sz="2400" dirty="0">
              <a:cs typeface="Arial" panose="020B0604020202020204" pitchFamily="34" charset="0"/>
            </a:endParaRPr>
          </a:p>
          <a:p>
            <a:pPr marL="0" indent="0">
              <a:buNone/>
              <a:defRPr/>
            </a:pPr>
            <a:br>
              <a:rPr lang="en-GB" dirty="0">
                <a:cs typeface="Arial" panose="020B0604020202020204" pitchFamily="34" charset="0"/>
              </a:rPr>
            </a:br>
            <a:r>
              <a:rPr lang="en-GB" dirty="0">
                <a:cs typeface="Arial" panose="020B0604020202020204" pitchFamily="34" charset="0"/>
              </a:rPr>
              <a:t>   </a:t>
            </a:r>
            <a:endParaRPr lang="en-US" sz="2800" dirty="0">
              <a:cs typeface="Arial" panose="020B0604020202020204" pitchFamily="34" charset="0"/>
            </a:endParaRPr>
          </a:p>
          <a:p>
            <a:pPr>
              <a:buFont typeface="Arial" panose="020B0604020202020204" pitchFamily="34" charset="0"/>
              <a:buChar char="•"/>
              <a:defRPr/>
            </a:pPr>
            <a:endParaRPr lang="en-US" sz="2800" dirty="0">
              <a:cs typeface="Arial" panose="020B0604020202020204" pitchFamily="34" charset="0"/>
            </a:endParaRPr>
          </a:p>
          <a:p>
            <a:pPr marL="0" indent="0">
              <a:buNone/>
              <a:defRPr/>
            </a:pPr>
            <a:endParaRPr lang="en-US" sz="2800" dirty="0">
              <a:cs typeface="Arial" panose="020B0604020202020204" pitchFamily="34" charset="0"/>
            </a:endParaRPr>
          </a:p>
          <a:p>
            <a:pPr>
              <a:buFont typeface="Arial" panose="020B0604020202020204" pitchFamily="34" charset="0"/>
              <a:buChar char="•"/>
              <a:defRPr/>
            </a:pPr>
            <a:endParaRPr lang="en-CA" sz="2800" dirty="0"/>
          </a:p>
        </p:txBody>
      </p:sp>
      <p:pic>
        <p:nvPicPr>
          <p:cNvPr id="2" name="Picture 1">
            <a:extLst>
              <a:ext uri="{FF2B5EF4-FFF2-40B4-BE49-F238E27FC236}">
                <a16:creationId xmlns:a16="http://schemas.microsoft.com/office/drawing/2014/main" id="{FB674449-AF6B-BBAF-0968-24E59982D6F9}"/>
              </a:ext>
            </a:extLst>
          </p:cNvPr>
          <p:cNvPicPr>
            <a:picLocks noChangeAspect="1"/>
          </p:cNvPicPr>
          <p:nvPr/>
        </p:nvPicPr>
        <p:blipFill rotWithShape="1">
          <a:blip r:embed="rId3"/>
          <a:srcRect r="75506"/>
          <a:stretch/>
        </p:blipFill>
        <p:spPr>
          <a:xfrm>
            <a:off x="611560" y="217784"/>
            <a:ext cx="648072" cy="944962"/>
          </a:xfrm>
          <a:prstGeom prst="rect">
            <a:avLst/>
          </a:prstGeom>
        </p:spPr>
      </p:pic>
      <p:pic>
        <p:nvPicPr>
          <p:cNvPr id="4" name="Picture 3">
            <a:extLst>
              <a:ext uri="{FF2B5EF4-FFF2-40B4-BE49-F238E27FC236}">
                <a16:creationId xmlns:a16="http://schemas.microsoft.com/office/drawing/2014/main" id="{38FFFF92-D0F6-A54D-428E-CEA7F6D03E9C}"/>
              </a:ext>
            </a:extLst>
          </p:cNvPr>
          <p:cNvPicPr>
            <a:picLocks noChangeAspect="1"/>
          </p:cNvPicPr>
          <p:nvPr/>
        </p:nvPicPr>
        <p:blipFill>
          <a:blip r:embed="rId4"/>
          <a:stretch>
            <a:fillRect/>
          </a:stretch>
        </p:blipFill>
        <p:spPr>
          <a:xfrm>
            <a:off x="153434" y="2204865"/>
            <a:ext cx="5174394" cy="3248224"/>
          </a:xfrm>
          <a:prstGeom prst="rect">
            <a:avLst/>
          </a:prstGeom>
        </p:spPr>
      </p:pic>
      <p:sp>
        <p:nvSpPr>
          <p:cNvPr id="5" name="Content Placeholder 2">
            <a:extLst>
              <a:ext uri="{FF2B5EF4-FFF2-40B4-BE49-F238E27FC236}">
                <a16:creationId xmlns:a16="http://schemas.microsoft.com/office/drawing/2014/main" id="{5E2D2B4B-745A-BC5F-DC2B-70A504B72112}"/>
              </a:ext>
            </a:extLst>
          </p:cNvPr>
          <p:cNvSpPr txBox="1">
            <a:spLocks/>
          </p:cNvSpPr>
          <p:nvPr/>
        </p:nvSpPr>
        <p:spPr bwMode="auto">
          <a:xfrm>
            <a:off x="5073410" y="2042066"/>
            <a:ext cx="3963086" cy="412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pPr marL="342900" lvl="1" indent="0">
              <a:buFontTx/>
              <a:buNone/>
              <a:defRPr/>
            </a:pPr>
            <a:r>
              <a:rPr lang="en-GB" sz="1400" kern="0" dirty="0">
                <a:cs typeface="Arial" panose="020B0604020202020204" pitchFamily="34" charset="0"/>
              </a:rPr>
              <a:t>Select the </a:t>
            </a:r>
            <a:r>
              <a:rPr lang="en-GB" sz="1400" u="sng" kern="0" dirty="0">
                <a:cs typeface="Arial" panose="020B0604020202020204" pitchFamily="34" charset="0"/>
              </a:rPr>
              <a:t>most correct</a:t>
            </a:r>
            <a:r>
              <a:rPr lang="en-GB" sz="1400" kern="0" dirty="0">
                <a:cs typeface="Arial" panose="020B0604020202020204" pitchFamily="34" charset="0"/>
              </a:rPr>
              <a:t> statement.</a:t>
            </a:r>
          </a:p>
          <a:p>
            <a:pPr marL="800100" lvl="1" indent="-457200">
              <a:buFont typeface="+mj-lt"/>
              <a:buAutoNum type="alphaLcParenR"/>
              <a:defRPr/>
            </a:pPr>
            <a:r>
              <a:rPr lang="en-GB" sz="1400" kern="0" dirty="0">
                <a:cs typeface="Arial" panose="020B0604020202020204" pitchFamily="34" charset="0"/>
              </a:rPr>
              <a:t>This transfusion is compatible because Wilma has no antigens on her red blood cells (group O) and the RBC unit’s red blood cells have A antigen (group A).</a:t>
            </a:r>
          </a:p>
          <a:p>
            <a:pPr marL="800100" lvl="1" indent="-457200">
              <a:buFont typeface="+mj-lt"/>
              <a:buAutoNum type="alphaLcParenR"/>
              <a:defRPr/>
            </a:pPr>
            <a:r>
              <a:rPr lang="en-GB" sz="1400" kern="0" dirty="0">
                <a:cs typeface="Arial" panose="020B0604020202020204" pitchFamily="34" charset="0"/>
              </a:rPr>
              <a:t>This transfusion is compatible because Wilma &amp; the RBC unit are both Rh positive.</a:t>
            </a:r>
          </a:p>
          <a:p>
            <a:pPr marL="800100" lvl="1" indent="-457200">
              <a:buFont typeface="+mj-lt"/>
              <a:buAutoNum type="alphaLcParenR"/>
              <a:defRPr/>
            </a:pPr>
            <a:r>
              <a:rPr lang="en-GB" sz="1400" kern="0" dirty="0">
                <a:cs typeface="Arial" panose="020B0604020202020204" pitchFamily="34" charset="0"/>
              </a:rPr>
              <a:t>This transfusion is incompatible because Wilma has both anti-A and anti-B antibodies in her plasma (group O) &amp; the RBC unit’s red blood cells have A antigen (group A).</a:t>
            </a:r>
          </a:p>
          <a:p>
            <a:pPr marL="800100" lvl="1" indent="-457200">
              <a:buFont typeface="+mj-lt"/>
              <a:buAutoNum type="alphaLcParenR"/>
              <a:defRPr/>
            </a:pPr>
            <a:r>
              <a:rPr lang="en-GB" sz="1400" kern="0" dirty="0">
                <a:cs typeface="Arial" panose="020B0604020202020204" pitchFamily="34" charset="0"/>
              </a:rPr>
              <a:t>This transfusion is incompatible because the RBC unit has no phenotype information. </a:t>
            </a:r>
          </a:p>
          <a:p>
            <a:pPr marL="0" indent="0">
              <a:buFontTx/>
              <a:buNone/>
              <a:defRPr/>
            </a:pPr>
            <a:br>
              <a:rPr lang="en-GB" sz="1800" kern="0" dirty="0">
                <a:cs typeface="Arial" panose="020B0604020202020204" pitchFamily="34" charset="0"/>
              </a:rPr>
            </a:br>
            <a:r>
              <a:rPr lang="en-GB" sz="1800" kern="0" dirty="0">
                <a:cs typeface="Arial" panose="020B0604020202020204" pitchFamily="34" charset="0"/>
              </a:rPr>
              <a:t>   </a:t>
            </a:r>
            <a:endParaRPr lang="en-US" sz="1800" kern="0" dirty="0">
              <a:cs typeface="Arial" panose="020B0604020202020204" pitchFamily="34" charset="0"/>
            </a:endParaRPr>
          </a:p>
          <a:p>
            <a:pPr>
              <a:buFont typeface="Arial" panose="020B0604020202020204" pitchFamily="34" charset="0"/>
              <a:buChar char="•"/>
              <a:defRPr/>
            </a:pPr>
            <a:endParaRPr lang="en-US" sz="2800" kern="0" dirty="0">
              <a:cs typeface="Arial" panose="020B0604020202020204" pitchFamily="34" charset="0"/>
            </a:endParaRPr>
          </a:p>
          <a:p>
            <a:pPr marL="0" indent="0">
              <a:buFontTx/>
              <a:buNone/>
              <a:defRPr/>
            </a:pPr>
            <a:endParaRPr lang="en-US" sz="2800" kern="0" dirty="0">
              <a:cs typeface="Arial" panose="020B0604020202020204" pitchFamily="34" charset="0"/>
            </a:endParaRPr>
          </a:p>
          <a:p>
            <a:pPr>
              <a:buFont typeface="Arial" panose="020B0604020202020204" pitchFamily="34" charset="0"/>
              <a:buChar char="•"/>
              <a:defRPr/>
            </a:pPr>
            <a:endParaRPr lang="en-CA" sz="2800" kern="0" dirty="0"/>
          </a:p>
        </p:txBody>
      </p:sp>
      <p:sp>
        <p:nvSpPr>
          <p:cNvPr id="6" name="TextBox 5">
            <a:extLst>
              <a:ext uri="{FF2B5EF4-FFF2-40B4-BE49-F238E27FC236}">
                <a16:creationId xmlns:a16="http://schemas.microsoft.com/office/drawing/2014/main" id="{D7175DC3-0EAF-2FEA-4760-1BDD1AF804C9}"/>
              </a:ext>
            </a:extLst>
          </p:cNvPr>
          <p:cNvSpPr txBox="1"/>
          <p:nvPr/>
        </p:nvSpPr>
        <p:spPr>
          <a:xfrm>
            <a:off x="4399517" y="3403835"/>
            <a:ext cx="344966" cy="338554"/>
          </a:xfrm>
          <a:prstGeom prst="rect">
            <a:avLst/>
          </a:prstGeom>
          <a:noFill/>
        </p:spPr>
        <p:txBody>
          <a:bodyPr wrap="none" rtlCol="0">
            <a:spAutoFit/>
          </a:bodyPr>
          <a:lstStyle/>
          <a:p>
            <a:r>
              <a:rPr lang="en-CA" sz="1600" b="1" dirty="0">
                <a:solidFill>
                  <a:srgbClr val="083459"/>
                </a:solidFill>
              </a:rPr>
              <a:t>O</a:t>
            </a:r>
          </a:p>
        </p:txBody>
      </p:sp>
      <p:sp>
        <p:nvSpPr>
          <p:cNvPr id="7" name="TextBox 6">
            <a:extLst>
              <a:ext uri="{FF2B5EF4-FFF2-40B4-BE49-F238E27FC236}">
                <a16:creationId xmlns:a16="http://schemas.microsoft.com/office/drawing/2014/main" id="{78BC6F31-10AE-CDD1-9FD7-211B94AE7962}"/>
              </a:ext>
            </a:extLst>
          </p:cNvPr>
          <p:cNvSpPr txBox="1"/>
          <p:nvPr/>
        </p:nvSpPr>
        <p:spPr>
          <a:xfrm>
            <a:off x="2927852" y="3393776"/>
            <a:ext cx="332142" cy="338554"/>
          </a:xfrm>
          <a:prstGeom prst="rect">
            <a:avLst/>
          </a:prstGeom>
          <a:noFill/>
        </p:spPr>
        <p:txBody>
          <a:bodyPr wrap="square" rtlCol="0">
            <a:spAutoFit/>
          </a:bodyPr>
          <a:lstStyle/>
          <a:p>
            <a:r>
              <a:rPr lang="en-CA" sz="1600" b="1" dirty="0">
                <a:solidFill>
                  <a:srgbClr val="083459"/>
                </a:solidFill>
              </a:rPr>
              <a:t>A</a:t>
            </a:r>
          </a:p>
        </p:txBody>
      </p:sp>
      <p:sp>
        <p:nvSpPr>
          <p:cNvPr id="8" name="TextBox 7">
            <a:extLst>
              <a:ext uri="{FF2B5EF4-FFF2-40B4-BE49-F238E27FC236}">
                <a16:creationId xmlns:a16="http://schemas.microsoft.com/office/drawing/2014/main" id="{345EA326-381C-8E5F-69B2-4A28F70BB364}"/>
              </a:ext>
            </a:extLst>
          </p:cNvPr>
          <p:cNvSpPr txBox="1"/>
          <p:nvPr/>
        </p:nvSpPr>
        <p:spPr>
          <a:xfrm>
            <a:off x="2928988" y="4312207"/>
            <a:ext cx="332142" cy="338554"/>
          </a:xfrm>
          <a:prstGeom prst="rect">
            <a:avLst/>
          </a:prstGeom>
          <a:noFill/>
        </p:spPr>
        <p:txBody>
          <a:bodyPr wrap="square" rtlCol="0">
            <a:spAutoFit/>
          </a:bodyPr>
          <a:lstStyle/>
          <a:p>
            <a:r>
              <a:rPr lang="en-CA" sz="1600" b="1" dirty="0">
                <a:solidFill>
                  <a:srgbClr val="083459"/>
                </a:solidFill>
              </a:rPr>
              <a:t>D</a:t>
            </a:r>
          </a:p>
        </p:txBody>
      </p:sp>
      <p:sp>
        <p:nvSpPr>
          <p:cNvPr id="9" name="TextBox 8">
            <a:extLst>
              <a:ext uri="{FF2B5EF4-FFF2-40B4-BE49-F238E27FC236}">
                <a16:creationId xmlns:a16="http://schemas.microsoft.com/office/drawing/2014/main" id="{3F520402-4138-2D80-3B21-2A4E842A82F4}"/>
              </a:ext>
            </a:extLst>
          </p:cNvPr>
          <p:cNvSpPr txBox="1"/>
          <p:nvPr/>
        </p:nvSpPr>
        <p:spPr>
          <a:xfrm>
            <a:off x="2762327" y="4102490"/>
            <a:ext cx="560742" cy="338554"/>
          </a:xfrm>
          <a:prstGeom prst="rect">
            <a:avLst/>
          </a:prstGeom>
          <a:noFill/>
        </p:spPr>
        <p:txBody>
          <a:bodyPr wrap="square" rtlCol="0">
            <a:spAutoFit/>
          </a:bodyPr>
          <a:lstStyle/>
          <a:p>
            <a:r>
              <a:rPr lang="en-CA" sz="1600" b="1" dirty="0">
                <a:solidFill>
                  <a:srgbClr val="083459"/>
                </a:solidFill>
              </a:rPr>
              <a:t>Pos</a:t>
            </a:r>
          </a:p>
        </p:txBody>
      </p:sp>
      <p:sp>
        <p:nvSpPr>
          <p:cNvPr id="10" name="TextBox 9">
            <a:extLst>
              <a:ext uri="{FF2B5EF4-FFF2-40B4-BE49-F238E27FC236}">
                <a16:creationId xmlns:a16="http://schemas.microsoft.com/office/drawing/2014/main" id="{D8BB9FD3-2714-B6E0-5DC0-3D8DD3EB3A60}"/>
              </a:ext>
            </a:extLst>
          </p:cNvPr>
          <p:cNvSpPr txBox="1"/>
          <p:nvPr/>
        </p:nvSpPr>
        <p:spPr>
          <a:xfrm>
            <a:off x="4280960" y="4822412"/>
            <a:ext cx="723087" cy="338554"/>
          </a:xfrm>
          <a:prstGeom prst="rect">
            <a:avLst/>
          </a:prstGeom>
          <a:noFill/>
        </p:spPr>
        <p:txBody>
          <a:bodyPr wrap="square" rtlCol="0">
            <a:spAutoFit/>
          </a:bodyPr>
          <a:lstStyle/>
          <a:p>
            <a:r>
              <a:rPr lang="en-CA" sz="1600" b="1" dirty="0">
                <a:solidFill>
                  <a:srgbClr val="083459"/>
                </a:solidFill>
              </a:rPr>
              <a:t>Neg</a:t>
            </a:r>
          </a:p>
        </p:txBody>
      </p:sp>
      <p:sp>
        <p:nvSpPr>
          <p:cNvPr id="11" name="TextBox 10">
            <a:extLst>
              <a:ext uri="{FF2B5EF4-FFF2-40B4-BE49-F238E27FC236}">
                <a16:creationId xmlns:a16="http://schemas.microsoft.com/office/drawing/2014/main" id="{5E6147DC-F7C6-48F1-6801-735376F14017}"/>
              </a:ext>
            </a:extLst>
          </p:cNvPr>
          <p:cNvSpPr txBox="1"/>
          <p:nvPr/>
        </p:nvSpPr>
        <p:spPr>
          <a:xfrm>
            <a:off x="4280961" y="4102490"/>
            <a:ext cx="560742" cy="338554"/>
          </a:xfrm>
          <a:prstGeom prst="rect">
            <a:avLst/>
          </a:prstGeom>
          <a:noFill/>
        </p:spPr>
        <p:txBody>
          <a:bodyPr wrap="square" rtlCol="0">
            <a:spAutoFit/>
          </a:bodyPr>
          <a:lstStyle/>
          <a:p>
            <a:r>
              <a:rPr lang="en-CA" sz="1600" b="1" dirty="0">
                <a:solidFill>
                  <a:srgbClr val="083459"/>
                </a:solidFill>
              </a:rPr>
              <a:t>Pos</a:t>
            </a:r>
          </a:p>
        </p:txBody>
      </p:sp>
      <p:sp>
        <p:nvSpPr>
          <p:cNvPr id="12" name="TextBox 11">
            <a:extLst>
              <a:ext uri="{FF2B5EF4-FFF2-40B4-BE49-F238E27FC236}">
                <a16:creationId xmlns:a16="http://schemas.microsoft.com/office/drawing/2014/main" id="{DEAC3843-ABB8-9A38-17B7-B4DA4A446DB6}"/>
              </a:ext>
            </a:extLst>
          </p:cNvPr>
          <p:cNvSpPr txBox="1"/>
          <p:nvPr/>
        </p:nvSpPr>
        <p:spPr>
          <a:xfrm>
            <a:off x="2872743" y="4807974"/>
            <a:ext cx="723087" cy="338554"/>
          </a:xfrm>
          <a:prstGeom prst="rect">
            <a:avLst/>
          </a:prstGeom>
          <a:noFill/>
        </p:spPr>
        <p:txBody>
          <a:bodyPr wrap="square" rtlCol="0">
            <a:spAutoFit/>
          </a:bodyPr>
          <a:lstStyle/>
          <a:p>
            <a:r>
              <a:rPr lang="en-CA" sz="1600" b="1" dirty="0">
                <a:solidFill>
                  <a:srgbClr val="083459"/>
                </a:solidFill>
              </a:rPr>
              <a:t>N/A</a:t>
            </a:r>
          </a:p>
        </p:txBody>
      </p:sp>
      <p:sp>
        <p:nvSpPr>
          <p:cNvPr id="13" name="TextBox 12">
            <a:extLst>
              <a:ext uri="{FF2B5EF4-FFF2-40B4-BE49-F238E27FC236}">
                <a16:creationId xmlns:a16="http://schemas.microsoft.com/office/drawing/2014/main" id="{BE8F2373-2012-7ED2-F0B7-0D194C881FBE}"/>
              </a:ext>
            </a:extLst>
          </p:cNvPr>
          <p:cNvSpPr txBox="1"/>
          <p:nvPr/>
        </p:nvSpPr>
        <p:spPr>
          <a:xfrm>
            <a:off x="4280959" y="4553800"/>
            <a:ext cx="723087" cy="338554"/>
          </a:xfrm>
          <a:prstGeom prst="rect">
            <a:avLst/>
          </a:prstGeom>
          <a:noFill/>
        </p:spPr>
        <p:txBody>
          <a:bodyPr wrap="square" rtlCol="0">
            <a:spAutoFit/>
          </a:bodyPr>
          <a:lstStyle/>
          <a:p>
            <a:r>
              <a:rPr lang="en-CA" sz="1600" b="1" dirty="0">
                <a:solidFill>
                  <a:srgbClr val="083459"/>
                </a:solidFill>
              </a:rPr>
              <a:t>No</a:t>
            </a:r>
          </a:p>
        </p:txBody>
      </p:sp>
      <p:sp>
        <p:nvSpPr>
          <p:cNvPr id="14" name="TextBox 13">
            <a:extLst>
              <a:ext uri="{FF2B5EF4-FFF2-40B4-BE49-F238E27FC236}">
                <a16:creationId xmlns:a16="http://schemas.microsoft.com/office/drawing/2014/main" id="{35E32C06-5759-531F-81A2-35A294187095}"/>
              </a:ext>
            </a:extLst>
          </p:cNvPr>
          <p:cNvSpPr txBox="1"/>
          <p:nvPr/>
        </p:nvSpPr>
        <p:spPr>
          <a:xfrm>
            <a:off x="4424174" y="4303124"/>
            <a:ext cx="332142" cy="338554"/>
          </a:xfrm>
          <a:prstGeom prst="rect">
            <a:avLst/>
          </a:prstGeom>
          <a:noFill/>
        </p:spPr>
        <p:txBody>
          <a:bodyPr wrap="square" rtlCol="0">
            <a:spAutoFit/>
          </a:bodyPr>
          <a:lstStyle/>
          <a:p>
            <a:r>
              <a:rPr lang="en-CA" sz="1600" b="1" dirty="0">
                <a:solidFill>
                  <a:srgbClr val="083459"/>
                </a:solidFill>
              </a:rPr>
              <a:t>D</a:t>
            </a:r>
          </a:p>
        </p:txBody>
      </p:sp>
      <p:sp>
        <p:nvSpPr>
          <p:cNvPr id="15" name="TextBox 14">
            <a:extLst>
              <a:ext uri="{FF2B5EF4-FFF2-40B4-BE49-F238E27FC236}">
                <a16:creationId xmlns:a16="http://schemas.microsoft.com/office/drawing/2014/main" id="{8DF5313B-4C97-A0B3-F8A8-C0634B303E5D}"/>
              </a:ext>
            </a:extLst>
          </p:cNvPr>
          <p:cNvSpPr txBox="1"/>
          <p:nvPr/>
        </p:nvSpPr>
        <p:spPr>
          <a:xfrm>
            <a:off x="2929459" y="3653072"/>
            <a:ext cx="332142" cy="338554"/>
          </a:xfrm>
          <a:prstGeom prst="rect">
            <a:avLst/>
          </a:prstGeom>
          <a:noFill/>
        </p:spPr>
        <p:txBody>
          <a:bodyPr wrap="square" rtlCol="0">
            <a:spAutoFit/>
          </a:bodyPr>
          <a:lstStyle/>
          <a:p>
            <a:r>
              <a:rPr lang="en-CA" sz="1600" b="1" dirty="0">
                <a:solidFill>
                  <a:srgbClr val="083459"/>
                </a:solidFill>
              </a:rPr>
              <a:t>A</a:t>
            </a:r>
          </a:p>
        </p:txBody>
      </p:sp>
      <p:sp>
        <p:nvSpPr>
          <p:cNvPr id="16" name="TextBox 15">
            <a:extLst>
              <a:ext uri="{FF2B5EF4-FFF2-40B4-BE49-F238E27FC236}">
                <a16:creationId xmlns:a16="http://schemas.microsoft.com/office/drawing/2014/main" id="{4EDD1C50-167D-6D92-FCA0-06FE8F6D0A63}"/>
              </a:ext>
            </a:extLst>
          </p:cNvPr>
          <p:cNvSpPr txBox="1"/>
          <p:nvPr/>
        </p:nvSpPr>
        <p:spPr>
          <a:xfrm>
            <a:off x="4033761" y="3866200"/>
            <a:ext cx="1421444" cy="276999"/>
          </a:xfrm>
          <a:prstGeom prst="rect">
            <a:avLst/>
          </a:prstGeom>
          <a:noFill/>
        </p:spPr>
        <p:txBody>
          <a:bodyPr wrap="square" rtlCol="0">
            <a:spAutoFit/>
          </a:bodyPr>
          <a:lstStyle/>
          <a:p>
            <a:r>
              <a:rPr lang="en-CA" sz="1200" b="1" dirty="0">
                <a:solidFill>
                  <a:srgbClr val="083459"/>
                </a:solidFill>
              </a:rPr>
              <a:t>anti-A &amp; anti-B</a:t>
            </a:r>
          </a:p>
        </p:txBody>
      </p:sp>
      <p:pic>
        <p:nvPicPr>
          <p:cNvPr id="20" name="Graphic 19" descr="Close with solid fill">
            <a:extLst>
              <a:ext uri="{FF2B5EF4-FFF2-40B4-BE49-F238E27FC236}">
                <a16:creationId xmlns:a16="http://schemas.microsoft.com/office/drawing/2014/main" id="{EA047E80-0006-989B-FF80-A7156706E4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4166" y="3670490"/>
            <a:ext cx="432000" cy="432000"/>
          </a:xfrm>
          <a:prstGeom prst="rect">
            <a:avLst/>
          </a:prstGeom>
        </p:spPr>
      </p:pic>
      <p:sp>
        <p:nvSpPr>
          <p:cNvPr id="22" name="Oval 21">
            <a:extLst>
              <a:ext uri="{FF2B5EF4-FFF2-40B4-BE49-F238E27FC236}">
                <a16:creationId xmlns:a16="http://schemas.microsoft.com/office/drawing/2014/main" id="{B1967ACE-334F-111B-1B50-53D478169558}"/>
              </a:ext>
            </a:extLst>
          </p:cNvPr>
          <p:cNvSpPr/>
          <p:nvPr/>
        </p:nvSpPr>
        <p:spPr>
          <a:xfrm>
            <a:off x="5598418" y="4102490"/>
            <a:ext cx="3327419" cy="1198717"/>
          </a:xfrm>
          <a:prstGeom prst="ellipse">
            <a:avLst/>
          </a:prstGeom>
          <a:noFill/>
          <a:ln w="28575">
            <a:solidFill>
              <a:srgbClr val="B320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3" name="Graphic 22" descr="Checkmark with solid fill">
            <a:extLst>
              <a:ext uri="{FF2B5EF4-FFF2-40B4-BE49-F238E27FC236}">
                <a16:creationId xmlns:a16="http://schemas.microsoft.com/office/drawing/2014/main" id="{B9C542C5-52B5-6890-6DA5-D56F1C88C8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66927" y="3617122"/>
            <a:ext cx="450000" cy="450000"/>
          </a:xfrm>
          <a:prstGeom prst="rect">
            <a:avLst/>
          </a:prstGeom>
        </p:spPr>
      </p:pic>
      <p:pic>
        <p:nvPicPr>
          <p:cNvPr id="24" name="Graphic 23" descr="Close with solid fill">
            <a:extLst>
              <a:ext uri="{FF2B5EF4-FFF2-40B4-BE49-F238E27FC236}">
                <a16:creationId xmlns:a16="http://schemas.microsoft.com/office/drawing/2014/main" id="{76530B7A-A672-743C-EF92-51FC66DF63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5205" y="2679315"/>
            <a:ext cx="432000" cy="432000"/>
          </a:xfrm>
          <a:prstGeom prst="rect">
            <a:avLst/>
          </a:prstGeom>
        </p:spPr>
      </p:pic>
      <p:pic>
        <p:nvPicPr>
          <p:cNvPr id="25" name="Graphic 24" descr="Close with solid fill">
            <a:extLst>
              <a:ext uri="{FF2B5EF4-FFF2-40B4-BE49-F238E27FC236}">
                <a16:creationId xmlns:a16="http://schemas.microsoft.com/office/drawing/2014/main" id="{26B2AD18-72FF-DAC0-3158-3AC12D3D8A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66927" y="5452834"/>
            <a:ext cx="432000" cy="432000"/>
          </a:xfrm>
          <a:prstGeom prst="rect">
            <a:avLst/>
          </a:prstGeom>
        </p:spPr>
      </p:pic>
    </p:spTree>
    <p:extLst>
      <p:ext uri="{BB962C8B-B14F-4D97-AF65-F5344CB8AC3E}">
        <p14:creationId xmlns:p14="http://schemas.microsoft.com/office/powerpoint/2010/main" val="350029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0052E1B-AADB-DFC7-B172-1FB64E691619}"/>
              </a:ext>
            </a:extLst>
          </p:cNvPr>
          <p:cNvSpPr>
            <a:spLocks noGrp="1" noChangeArrowheads="1"/>
          </p:cNvSpPr>
          <p:nvPr>
            <p:ph type="title"/>
          </p:nvPr>
        </p:nvSpPr>
        <p:spPr>
          <a:xfrm>
            <a:off x="107504" y="39763"/>
            <a:ext cx="8928992" cy="1301005"/>
          </a:xfrm>
        </p:spPr>
        <p:txBody>
          <a:bodyPr/>
          <a:lstStyle/>
          <a:p>
            <a:r>
              <a:rPr lang="en-US" sz="3000" b="1" dirty="0">
                <a:solidFill>
                  <a:srgbClr val="B32017"/>
                </a:solidFill>
                <a:ea typeface="Calibri" panose="020F0502020204030204" pitchFamily="34" charset="0"/>
              </a:rPr>
              <a:t>Patient Case 2 Question </a:t>
            </a:r>
            <a:endParaRPr lang="en-CA" altLang="en-US" sz="3000" b="1" dirty="0">
              <a:solidFill>
                <a:srgbClr val="B32017"/>
              </a:solidFill>
            </a:endParaRPr>
          </a:p>
        </p:txBody>
      </p:sp>
      <p:sp>
        <p:nvSpPr>
          <p:cNvPr id="3" name="Content Placeholder 2">
            <a:extLst>
              <a:ext uri="{FF2B5EF4-FFF2-40B4-BE49-F238E27FC236}">
                <a16:creationId xmlns:a16="http://schemas.microsoft.com/office/drawing/2014/main" id="{610E7CFD-A481-1AF3-C125-95B0779ADF90}"/>
              </a:ext>
            </a:extLst>
          </p:cNvPr>
          <p:cNvSpPr>
            <a:spLocks noGrp="1"/>
          </p:cNvSpPr>
          <p:nvPr>
            <p:ph idx="1"/>
          </p:nvPr>
        </p:nvSpPr>
        <p:spPr>
          <a:xfrm>
            <a:off x="251520" y="2780928"/>
            <a:ext cx="8424936" cy="1944219"/>
          </a:xfrm>
        </p:spPr>
        <p:txBody>
          <a:bodyPr/>
          <a:lstStyle/>
          <a:p>
            <a:pPr marL="342900" lvl="1" indent="0">
              <a:buNone/>
              <a:defRPr/>
            </a:pPr>
            <a:r>
              <a:rPr lang="en-GB" sz="1600" dirty="0">
                <a:cs typeface="Arial" panose="020B0604020202020204" pitchFamily="34" charset="0"/>
              </a:rPr>
              <a:t>Betty, a 32-year-old female, is admitted post successful endoscopy to treat a bleeding ulcer. Her Hb is 62 g/L. A 1-unit RBC transfusion is ordered. </a:t>
            </a:r>
            <a:br>
              <a:rPr lang="en-GB" sz="1600" dirty="0">
                <a:cs typeface="Arial" panose="020B0604020202020204" pitchFamily="34" charset="0"/>
              </a:rPr>
            </a:br>
            <a:r>
              <a:rPr lang="en-GB" sz="1600" b="1" dirty="0">
                <a:cs typeface="Arial" panose="020B0604020202020204" pitchFamily="34" charset="0"/>
              </a:rPr>
              <a:t>Betty’s</a:t>
            </a:r>
            <a:r>
              <a:rPr lang="en-GB" sz="1600" dirty="0">
                <a:cs typeface="Arial" panose="020B0604020202020204" pitchFamily="34" charset="0"/>
              </a:rPr>
              <a:t> </a:t>
            </a:r>
            <a:r>
              <a:rPr lang="en-GB" sz="1600" b="1" dirty="0">
                <a:cs typeface="Arial" panose="020B0604020202020204" pitchFamily="34" charset="0"/>
              </a:rPr>
              <a:t>group &amp; screen test: </a:t>
            </a:r>
            <a:r>
              <a:rPr lang="en-GB" sz="1600" dirty="0">
                <a:cs typeface="Arial" panose="020B0604020202020204" pitchFamily="34" charset="0"/>
              </a:rPr>
              <a:t>group B, Rh negative, antibody screen negative. </a:t>
            </a:r>
            <a:br>
              <a:rPr lang="en-GB" sz="1600" dirty="0">
                <a:cs typeface="Arial" panose="020B0604020202020204" pitchFamily="34" charset="0"/>
              </a:rPr>
            </a:br>
            <a:r>
              <a:rPr lang="en-GB" sz="1600" b="1" dirty="0">
                <a:cs typeface="Arial" panose="020B0604020202020204" pitchFamily="34" charset="0"/>
              </a:rPr>
              <a:t>TML issues RBC unit: </a:t>
            </a:r>
            <a:r>
              <a:rPr lang="en-GB" sz="1600" dirty="0">
                <a:cs typeface="Arial" panose="020B0604020202020204" pitchFamily="34" charset="0"/>
              </a:rPr>
              <a:t>group O, Rh negative, phenotype c-, FyA-.   </a:t>
            </a:r>
            <a:br>
              <a:rPr lang="en-GB" sz="1600" dirty="0">
                <a:cs typeface="Arial" panose="020B0604020202020204" pitchFamily="34" charset="0"/>
              </a:rPr>
            </a:br>
            <a:br>
              <a:rPr lang="en-GB" sz="1600" dirty="0">
                <a:cs typeface="Arial" panose="020B0604020202020204" pitchFamily="34" charset="0"/>
              </a:rPr>
            </a:br>
            <a:r>
              <a:rPr lang="en-GB" sz="2400" dirty="0">
                <a:cs typeface="Arial" panose="020B0604020202020204" pitchFamily="34" charset="0"/>
              </a:rPr>
              <a:t> </a:t>
            </a:r>
          </a:p>
          <a:p>
            <a:pPr marL="342900" lvl="1" indent="0">
              <a:buNone/>
              <a:defRPr/>
            </a:pPr>
            <a:endParaRPr lang="en-GB" sz="2400" dirty="0">
              <a:cs typeface="Arial" panose="020B0604020202020204" pitchFamily="34" charset="0"/>
            </a:endParaRPr>
          </a:p>
          <a:p>
            <a:pPr marL="0" indent="0">
              <a:buNone/>
              <a:defRPr/>
            </a:pPr>
            <a:br>
              <a:rPr lang="en-GB" dirty="0">
                <a:cs typeface="Arial" panose="020B0604020202020204" pitchFamily="34" charset="0"/>
              </a:rPr>
            </a:br>
            <a:r>
              <a:rPr lang="en-GB" dirty="0">
                <a:cs typeface="Arial" panose="020B0604020202020204" pitchFamily="34" charset="0"/>
              </a:rPr>
              <a:t>   </a:t>
            </a:r>
            <a:endParaRPr lang="en-US" sz="2800" dirty="0">
              <a:cs typeface="Arial" panose="020B0604020202020204" pitchFamily="34" charset="0"/>
            </a:endParaRPr>
          </a:p>
          <a:p>
            <a:pPr>
              <a:buFont typeface="Arial" panose="020B0604020202020204" pitchFamily="34" charset="0"/>
              <a:buChar char="•"/>
              <a:defRPr/>
            </a:pPr>
            <a:endParaRPr lang="en-US" sz="2800" dirty="0">
              <a:cs typeface="Arial" panose="020B0604020202020204" pitchFamily="34" charset="0"/>
            </a:endParaRPr>
          </a:p>
          <a:p>
            <a:pPr marL="0" indent="0">
              <a:buNone/>
              <a:defRPr/>
            </a:pPr>
            <a:endParaRPr lang="en-US" sz="2800" dirty="0">
              <a:cs typeface="Arial" panose="020B0604020202020204" pitchFamily="34" charset="0"/>
            </a:endParaRPr>
          </a:p>
          <a:p>
            <a:pPr>
              <a:buFont typeface="Arial" panose="020B0604020202020204" pitchFamily="34" charset="0"/>
              <a:buChar char="•"/>
              <a:defRPr/>
            </a:pPr>
            <a:endParaRPr lang="en-CA" sz="2800" dirty="0"/>
          </a:p>
        </p:txBody>
      </p:sp>
      <p:pic>
        <p:nvPicPr>
          <p:cNvPr id="2" name="Picture 1">
            <a:extLst>
              <a:ext uri="{FF2B5EF4-FFF2-40B4-BE49-F238E27FC236}">
                <a16:creationId xmlns:a16="http://schemas.microsoft.com/office/drawing/2014/main" id="{FB674449-AF6B-BBAF-0968-24E59982D6F9}"/>
              </a:ext>
            </a:extLst>
          </p:cNvPr>
          <p:cNvPicPr>
            <a:picLocks noChangeAspect="1"/>
          </p:cNvPicPr>
          <p:nvPr/>
        </p:nvPicPr>
        <p:blipFill rotWithShape="1">
          <a:blip r:embed="rId3"/>
          <a:srcRect r="75506"/>
          <a:stretch/>
        </p:blipFill>
        <p:spPr>
          <a:xfrm>
            <a:off x="611560" y="217784"/>
            <a:ext cx="648072" cy="944962"/>
          </a:xfrm>
          <a:prstGeom prst="rect">
            <a:avLst/>
          </a:prstGeom>
        </p:spPr>
      </p:pic>
    </p:spTree>
    <p:extLst>
      <p:ext uri="{BB962C8B-B14F-4D97-AF65-F5344CB8AC3E}">
        <p14:creationId xmlns:p14="http://schemas.microsoft.com/office/powerpoint/2010/main" val="456879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0052E1B-AADB-DFC7-B172-1FB64E691619}"/>
              </a:ext>
            </a:extLst>
          </p:cNvPr>
          <p:cNvSpPr>
            <a:spLocks noGrp="1" noChangeArrowheads="1"/>
          </p:cNvSpPr>
          <p:nvPr>
            <p:ph type="title"/>
          </p:nvPr>
        </p:nvSpPr>
        <p:spPr>
          <a:xfrm>
            <a:off x="107504" y="39763"/>
            <a:ext cx="8928992" cy="1301005"/>
          </a:xfrm>
        </p:spPr>
        <p:txBody>
          <a:bodyPr/>
          <a:lstStyle/>
          <a:p>
            <a:r>
              <a:rPr lang="en-US" sz="3000" b="1" dirty="0">
                <a:solidFill>
                  <a:srgbClr val="B32017"/>
                </a:solidFill>
                <a:ea typeface="Calibri" panose="020F0502020204030204" pitchFamily="34" charset="0"/>
              </a:rPr>
              <a:t>Patient Case 2 </a:t>
            </a:r>
            <a:r>
              <a:rPr kumimoji="0" lang="en-US" sz="3000" b="1" i="0" u="none" strike="noStrike" kern="0" cap="none" spc="0" normalizeH="0" baseline="0" noProof="0" dirty="0">
                <a:ln>
                  <a:noFill/>
                </a:ln>
                <a:solidFill>
                  <a:srgbClr val="B32017"/>
                </a:solidFill>
                <a:effectLst/>
                <a:uLnTx/>
                <a:uFillTx/>
                <a:latin typeface="Arial"/>
                <a:ea typeface="Calibri" panose="020F0502020204030204" pitchFamily="34" charset="0"/>
                <a:cs typeface="+mj-cs"/>
              </a:rPr>
              <a:t>Compatibility Check</a:t>
            </a:r>
            <a:r>
              <a:rPr lang="en-US" sz="3000" b="1" dirty="0">
                <a:solidFill>
                  <a:srgbClr val="B32017"/>
                </a:solidFill>
                <a:ea typeface="Calibri" panose="020F0502020204030204" pitchFamily="34" charset="0"/>
              </a:rPr>
              <a:t> </a:t>
            </a:r>
            <a:endParaRPr lang="en-CA" altLang="en-US" sz="3000" b="1" dirty="0">
              <a:solidFill>
                <a:srgbClr val="B32017"/>
              </a:solidFill>
            </a:endParaRPr>
          </a:p>
        </p:txBody>
      </p:sp>
      <p:sp>
        <p:nvSpPr>
          <p:cNvPr id="3" name="Content Placeholder 2">
            <a:extLst>
              <a:ext uri="{FF2B5EF4-FFF2-40B4-BE49-F238E27FC236}">
                <a16:creationId xmlns:a16="http://schemas.microsoft.com/office/drawing/2014/main" id="{610E7CFD-A481-1AF3-C125-95B0779ADF90}"/>
              </a:ext>
            </a:extLst>
          </p:cNvPr>
          <p:cNvSpPr>
            <a:spLocks noGrp="1"/>
          </p:cNvSpPr>
          <p:nvPr>
            <p:ph idx="1"/>
          </p:nvPr>
        </p:nvSpPr>
        <p:spPr>
          <a:xfrm>
            <a:off x="377793" y="1314373"/>
            <a:ext cx="8640960" cy="576066"/>
          </a:xfrm>
        </p:spPr>
        <p:txBody>
          <a:bodyPr/>
          <a:lstStyle/>
          <a:p>
            <a:pPr marL="342900" lvl="1" indent="0">
              <a:buNone/>
              <a:defRPr/>
            </a:pPr>
            <a:r>
              <a:rPr lang="en-GB" sz="1600" b="1" dirty="0">
                <a:cs typeface="Arial" panose="020B0604020202020204" pitchFamily="34" charset="0"/>
              </a:rPr>
              <a:t>Betty’s group &amp; screen test: </a:t>
            </a:r>
            <a:r>
              <a:rPr lang="en-GB" sz="1600" dirty="0">
                <a:cs typeface="Arial" panose="020B0604020202020204" pitchFamily="34" charset="0"/>
              </a:rPr>
              <a:t>group B, Rh negative, antibody screen negative. </a:t>
            </a:r>
            <a:br>
              <a:rPr lang="en-GB" sz="1600" b="1" dirty="0">
                <a:cs typeface="Arial" panose="020B0604020202020204" pitchFamily="34" charset="0"/>
              </a:rPr>
            </a:br>
            <a:r>
              <a:rPr lang="en-GB" sz="1600" b="1" dirty="0">
                <a:cs typeface="Arial" panose="020B0604020202020204" pitchFamily="34" charset="0"/>
              </a:rPr>
              <a:t>TML issues RBC unit: </a:t>
            </a:r>
            <a:r>
              <a:rPr lang="en-GB" sz="1600" dirty="0">
                <a:cs typeface="Arial" panose="020B0604020202020204" pitchFamily="34" charset="0"/>
              </a:rPr>
              <a:t>group O, Rh negative, phenotype c-, FyA-. </a:t>
            </a:r>
            <a:br>
              <a:rPr lang="en-GB" sz="1600" dirty="0">
                <a:cs typeface="Arial" panose="020B0604020202020204" pitchFamily="34" charset="0"/>
              </a:rPr>
            </a:br>
            <a:br>
              <a:rPr lang="en-GB" sz="1600" dirty="0">
                <a:cs typeface="Arial" panose="020B0604020202020204" pitchFamily="34" charset="0"/>
              </a:rPr>
            </a:br>
            <a:r>
              <a:rPr lang="en-GB" sz="2400" dirty="0">
                <a:cs typeface="Arial" panose="020B0604020202020204" pitchFamily="34" charset="0"/>
              </a:rPr>
              <a:t> </a:t>
            </a:r>
          </a:p>
          <a:p>
            <a:pPr marL="342900" lvl="1" indent="0">
              <a:buNone/>
              <a:defRPr/>
            </a:pPr>
            <a:endParaRPr lang="en-GB" sz="2400" dirty="0">
              <a:cs typeface="Arial" panose="020B0604020202020204" pitchFamily="34" charset="0"/>
            </a:endParaRPr>
          </a:p>
          <a:p>
            <a:pPr marL="0" indent="0">
              <a:buNone/>
              <a:defRPr/>
            </a:pPr>
            <a:br>
              <a:rPr lang="en-GB" dirty="0">
                <a:cs typeface="Arial" panose="020B0604020202020204" pitchFamily="34" charset="0"/>
              </a:rPr>
            </a:br>
            <a:r>
              <a:rPr lang="en-GB" dirty="0">
                <a:cs typeface="Arial" panose="020B0604020202020204" pitchFamily="34" charset="0"/>
              </a:rPr>
              <a:t>   </a:t>
            </a:r>
            <a:endParaRPr lang="en-US" sz="2800" dirty="0">
              <a:cs typeface="Arial" panose="020B0604020202020204" pitchFamily="34" charset="0"/>
            </a:endParaRPr>
          </a:p>
          <a:p>
            <a:pPr>
              <a:buFont typeface="Arial" panose="020B0604020202020204" pitchFamily="34" charset="0"/>
              <a:buChar char="•"/>
              <a:defRPr/>
            </a:pPr>
            <a:endParaRPr lang="en-US" sz="2800" dirty="0">
              <a:cs typeface="Arial" panose="020B0604020202020204" pitchFamily="34" charset="0"/>
            </a:endParaRPr>
          </a:p>
          <a:p>
            <a:pPr marL="0" indent="0">
              <a:buNone/>
              <a:defRPr/>
            </a:pPr>
            <a:endParaRPr lang="en-US" sz="2800" dirty="0">
              <a:cs typeface="Arial" panose="020B0604020202020204" pitchFamily="34" charset="0"/>
            </a:endParaRPr>
          </a:p>
          <a:p>
            <a:pPr>
              <a:buFont typeface="Arial" panose="020B0604020202020204" pitchFamily="34" charset="0"/>
              <a:buChar char="•"/>
              <a:defRPr/>
            </a:pPr>
            <a:endParaRPr lang="en-CA" sz="2800" dirty="0"/>
          </a:p>
        </p:txBody>
      </p:sp>
      <p:pic>
        <p:nvPicPr>
          <p:cNvPr id="2" name="Picture 1">
            <a:extLst>
              <a:ext uri="{FF2B5EF4-FFF2-40B4-BE49-F238E27FC236}">
                <a16:creationId xmlns:a16="http://schemas.microsoft.com/office/drawing/2014/main" id="{FB674449-AF6B-BBAF-0968-24E59982D6F9}"/>
              </a:ext>
            </a:extLst>
          </p:cNvPr>
          <p:cNvPicPr>
            <a:picLocks noChangeAspect="1"/>
          </p:cNvPicPr>
          <p:nvPr/>
        </p:nvPicPr>
        <p:blipFill rotWithShape="1">
          <a:blip r:embed="rId3"/>
          <a:srcRect r="75506"/>
          <a:stretch/>
        </p:blipFill>
        <p:spPr>
          <a:xfrm>
            <a:off x="611560" y="217784"/>
            <a:ext cx="648072" cy="944962"/>
          </a:xfrm>
          <a:prstGeom prst="rect">
            <a:avLst/>
          </a:prstGeom>
        </p:spPr>
      </p:pic>
      <p:pic>
        <p:nvPicPr>
          <p:cNvPr id="4" name="Picture 3">
            <a:extLst>
              <a:ext uri="{FF2B5EF4-FFF2-40B4-BE49-F238E27FC236}">
                <a16:creationId xmlns:a16="http://schemas.microsoft.com/office/drawing/2014/main" id="{38FFFF92-D0F6-A54D-428E-CEA7F6D03E9C}"/>
              </a:ext>
            </a:extLst>
          </p:cNvPr>
          <p:cNvPicPr>
            <a:picLocks noChangeAspect="1"/>
          </p:cNvPicPr>
          <p:nvPr/>
        </p:nvPicPr>
        <p:blipFill>
          <a:blip r:embed="rId4"/>
          <a:stretch>
            <a:fillRect/>
          </a:stretch>
        </p:blipFill>
        <p:spPr>
          <a:xfrm>
            <a:off x="153434" y="2204865"/>
            <a:ext cx="5174394" cy="3248224"/>
          </a:xfrm>
          <a:prstGeom prst="rect">
            <a:avLst/>
          </a:prstGeom>
        </p:spPr>
      </p:pic>
      <p:sp>
        <p:nvSpPr>
          <p:cNvPr id="5" name="Content Placeholder 2">
            <a:extLst>
              <a:ext uri="{FF2B5EF4-FFF2-40B4-BE49-F238E27FC236}">
                <a16:creationId xmlns:a16="http://schemas.microsoft.com/office/drawing/2014/main" id="{5E2D2B4B-745A-BC5F-DC2B-70A504B72112}"/>
              </a:ext>
            </a:extLst>
          </p:cNvPr>
          <p:cNvSpPr txBox="1">
            <a:spLocks/>
          </p:cNvSpPr>
          <p:nvPr/>
        </p:nvSpPr>
        <p:spPr bwMode="auto">
          <a:xfrm>
            <a:off x="5073410" y="2042066"/>
            <a:ext cx="3852428" cy="412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pPr marL="342900" lvl="1" indent="0">
              <a:buFontTx/>
              <a:buNone/>
              <a:defRPr/>
            </a:pPr>
            <a:r>
              <a:rPr lang="en-GB" sz="1400" kern="0" dirty="0">
                <a:cs typeface="Arial" panose="020B0604020202020204" pitchFamily="34" charset="0"/>
              </a:rPr>
              <a:t>Select the </a:t>
            </a:r>
            <a:r>
              <a:rPr lang="en-GB" sz="1400" u="sng" kern="0" dirty="0">
                <a:cs typeface="Arial" panose="020B0604020202020204" pitchFamily="34" charset="0"/>
              </a:rPr>
              <a:t>most correct</a:t>
            </a:r>
            <a:r>
              <a:rPr lang="en-GB" sz="1400" kern="0" dirty="0">
                <a:cs typeface="Arial" panose="020B0604020202020204" pitchFamily="34" charset="0"/>
              </a:rPr>
              <a:t> statement.</a:t>
            </a:r>
          </a:p>
          <a:p>
            <a:pPr marL="800100" lvl="1" indent="-457200">
              <a:buFont typeface="+mj-lt"/>
              <a:buAutoNum type="alphaLcParenR"/>
              <a:defRPr/>
            </a:pPr>
            <a:r>
              <a:rPr lang="en-GB" sz="1400" kern="0" dirty="0">
                <a:cs typeface="Arial" panose="020B0604020202020204" pitchFamily="34" charset="0"/>
              </a:rPr>
              <a:t>This transfusion is compatible because Betty has anti-A antibody in her plasma (group B) &amp; the RBC unit’s red blood cells have no antigens (group 0). </a:t>
            </a:r>
          </a:p>
          <a:p>
            <a:pPr marL="800100" lvl="1" indent="-457200">
              <a:buFont typeface="+mj-lt"/>
              <a:buAutoNum type="alphaLcParenR"/>
              <a:defRPr/>
            </a:pPr>
            <a:r>
              <a:rPr lang="en-GB" sz="1400" kern="0" dirty="0">
                <a:cs typeface="Arial" panose="020B0604020202020204" pitchFamily="34" charset="0"/>
              </a:rPr>
              <a:t>This transfusion is compatible because Betty &amp; the RBC unit are both Rh negative.</a:t>
            </a:r>
          </a:p>
          <a:p>
            <a:pPr marL="800100" lvl="1" indent="-457200">
              <a:buFont typeface="+mj-lt"/>
              <a:buAutoNum type="alphaLcParenR"/>
              <a:defRPr/>
            </a:pPr>
            <a:r>
              <a:rPr lang="en-GB" sz="1400" kern="0" dirty="0">
                <a:cs typeface="Arial" panose="020B0604020202020204" pitchFamily="34" charset="0"/>
              </a:rPr>
              <a:t>This transfusion is compatible because Betty has a negative antibody screen. </a:t>
            </a:r>
          </a:p>
          <a:p>
            <a:pPr marL="800100" lvl="1" indent="-457200">
              <a:buFont typeface="+mj-lt"/>
              <a:buAutoNum type="alphaLcParenR"/>
              <a:defRPr/>
            </a:pPr>
            <a:r>
              <a:rPr lang="en-GB" sz="1400" kern="0" dirty="0">
                <a:cs typeface="Arial" panose="020B0604020202020204" pitchFamily="34" charset="0"/>
              </a:rPr>
              <a:t>This transfusion is not best practice for a non-urgent transfusion because the RBC unit’s phenotype is not K- and Betty is of childbearing age/potential. </a:t>
            </a:r>
          </a:p>
          <a:p>
            <a:pPr marL="0" indent="0">
              <a:buFontTx/>
              <a:buNone/>
              <a:defRPr/>
            </a:pPr>
            <a:br>
              <a:rPr lang="en-GB" sz="1800" kern="0" dirty="0">
                <a:cs typeface="Arial" panose="020B0604020202020204" pitchFamily="34" charset="0"/>
              </a:rPr>
            </a:br>
            <a:r>
              <a:rPr lang="en-GB" sz="1800" kern="0" dirty="0">
                <a:cs typeface="Arial" panose="020B0604020202020204" pitchFamily="34" charset="0"/>
              </a:rPr>
              <a:t>   </a:t>
            </a:r>
            <a:endParaRPr lang="en-US" sz="1800" kern="0" dirty="0">
              <a:cs typeface="Arial" panose="020B0604020202020204" pitchFamily="34" charset="0"/>
            </a:endParaRPr>
          </a:p>
          <a:p>
            <a:pPr>
              <a:buFont typeface="Arial" panose="020B0604020202020204" pitchFamily="34" charset="0"/>
              <a:buChar char="•"/>
              <a:defRPr/>
            </a:pPr>
            <a:endParaRPr lang="en-US" sz="2800" kern="0" dirty="0">
              <a:cs typeface="Arial" panose="020B0604020202020204" pitchFamily="34" charset="0"/>
            </a:endParaRPr>
          </a:p>
          <a:p>
            <a:pPr marL="0" indent="0">
              <a:buFontTx/>
              <a:buNone/>
              <a:defRPr/>
            </a:pPr>
            <a:endParaRPr lang="en-US" sz="2800" kern="0" dirty="0">
              <a:cs typeface="Arial" panose="020B0604020202020204" pitchFamily="34" charset="0"/>
            </a:endParaRPr>
          </a:p>
          <a:p>
            <a:pPr>
              <a:buFont typeface="Arial" panose="020B0604020202020204" pitchFamily="34" charset="0"/>
              <a:buChar char="•"/>
              <a:defRPr/>
            </a:pPr>
            <a:endParaRPr lang="en-CA" sz="2800" kern="0" dirty="0"/>
          </a:p>
        </p:txBody>
      </p:sp>
      <p:sp>
        <p:nvSpPr>
          <p:cNvPr id="6" name="TextBox 5">
            <a:extLst>
              <a:ext uri="{FF2B5EF4-FFF2-40B4-BE49-F238E27FC236}">
                <a16:creationId xmlns:a16="http://schemas.microsoft.com/office/drawing/2014/main" id="{D7175DC3-0EAF-2FEA-4760-1BDD1AF804C9}"/>
              </a:ext>
            </a:extLst>
          </p:cNvPr>
          <p:cNvSpPr txBox="1"/>
          <p:nvPr/>
        </p:nvSpPr>
        <p:spPr>
          <a:xfrm>
            <a:off x="4399517" y="3403835"/>
            <a:ext cx="332142" cy="338554"/>
          </a:xfrm>
          <a:prstGeom prst="rect">
            <a:avLst/>
          </a:prstGeom>
          <a:noFill/>
        </p:spPr>
        <p:txBody>
          <a:bodyPr wrap="none" rtlCol="0">
            <a:spAutoFit/>
          </a:bodyPr>
          <a:lstStyle/>
          <a:p>
            <a:r>
              <a:rPr lang="en-CA" sz="1600" b="1" dirty="0">
                <a:solidFill>
                  <a:srgbClr val="083459"/>
                </a:solidFill>
              </a:rPr>
              <a:t>B</a:t>
            </a:r>
          </a:p>
        </p:txBody>
      </p:sp>
      <p:sp>
        <p:nvSpPr>
          <p:cNvPr id="7" name="TextBox 6">
            <a:extLst>
              <a:ext uri="{FF2B5EF4-FFF2-40B4-BE49-F238E27FC236}">
                <a16:creationId xmlns:a16="http://schemas.microsoft.com/office/drawing/2014/main" id="{78BC6F31-10AE-CDD1-9FD7-211B94AE7962}"/>
              </a:ext>
            </a:extLst>
          </p:cNvPr>
          <p:cNvSpPr txBox="1"/>
          <p:nvPr/>
        </p:nvSpPr>
        <p:spPr>
          <a:xfrm>
            <a:off x="2927852" y="3393776"/>
            <a:ext cx="332142" cy="338554"/>
          </a:xfrm>
          <a:prstGeom prst="rect">
            <a:avLst/>
          </a:prstGeom>
          <a:noFill/>
        </p:spPr>
        <p:txBody>
          <a:bodyPr wrap="square" rtlCol="0">
            <a:spAutoFit/>
          </a:bodyPr>
          <a:lstStyle/>
          <a:p>
            <a:r>
              <a:rPr lang="en-CA" sz="1600" b="1" dirty="0">
                <a:solidFill>
                  <a:srgbClr val="083459"/>
                </a:solidFill>
              </a:rPr>
              <a:t>O</a:t>
            </a:r>
          </a:p>
        </p:txBody>
      </p:sp>
      <p:sp>
        <p:nvSpPr>
          <p:cNvPr id="8" name="TextBox 7">
            <a:extLst>
              <a:ext uri="{FF2B5EF4-FFF2-40B4-BE49-F238E27FC236}">
                <a16:creationId xmlns:a16="http://schemas.microsoft.com/office/drawing/2014/main" id="{345EA326-381C-8E5F-69B2-4A28F70BB364}"/>
              </a:ext>
            </a:extLst>
          </p:cNvPr>
          <p:cNvSpPr txBox="1"/>
          <p:nvPr/>
        </p:nvSpPr>
        <p:spPr>
          <a:xfrm>
            <a:off x="2724246" y="4289654"/>
            <a:ext cx="783880" cy="338554"/>
          </a:xfrm>
          <a:prstGeom prst="rect">
            <a:avLst/>
          </a:prstGeom>
          <a:noFill/>
        </p:spPr>
        <p:txBody>
          <a:bodyPr wrap="square" rtlCol="0">
            <a:spAutoFit/>
          </a:bodyPr>
          <a:lstStyle/>
          <a:p>
            <a:r>
              <a:rPr lang="en-CA" sz="1600" b="1" dirty="0">
                <a:solidFill>
                  <a:srgbClr val="083459"/>
                </a:solidFill>
              </a:rPr>
              <a:t>none</a:t>
            </a:r>
          </a:p>
        </p:txBody>
      </p:sp>
      <p:sp>
        <p:nvSpPr>
          <p:cNvPr id="9" name="TextBox 8">
            <a:extLst>
              <a:ext uri="{FF2B5EF4-FFF2-40B4-BE49-F238E27FC236}">
                <a16:creationId xmlns:a16="http://schemas.microsoft.com/office/drawing/2014/main" id="{3F520402-4138-2D80-3B21-2A4E842A82F4}"/>
              </a:ext>
            </a:extLst>
          </p:cNvPr>
          <p:cNvSpPr txBox="1"/>
          <p:nvPr/>
        </p:nvSpPr>
        <p:spPr>
          <a:xfrm>
            <a:off x="2762327" y="4102490"/>
            <a:ext cx="627986" cy="338554"/>
          </a:xfrm>
          <a:prstGeom prst="rect">
            <a:avLst/>
          </a:prstGeom>
          <a:noFill/>
        </p:spPr>
        <p:txBody>
          <a:bodyPr wrap="square" rtlCol="0">
            <a:spAutoFit/>
          </a:bodyPr>
          <a:lstStyle/>
          <a:p>
            <a:r>
              <a:rPr lang="en-CA" sz="1600" b="1" dirty="0">
                <a:solidFill>
                  <a:srgbClr val="083459"/>
                </a:solidFill>
              </a:rPr>
              <a:t>Neg</a:t>
            </a:r>
          </a:p>
        </p:txBody>
      </p:sp>
      <p:sp>
        <p:nvSpPr>
          <p:cNvPr id="10" name="TextBox 9">
            <a:extLst>
              <a:ext uri="{FF2B5EF4-FFF2-40B4-BE49-F238E27FC236}">
                <a16:creationId xmlns:a16="http://schemas.microsoft.com/office/drawing/2014/main" id="{D8BB9FD3-2714-B6E0-5DC0-3D8DD3EB3A60}"/>
              </a:ext>
            </a:extLst>
          </p:cNvPr>
          <p:cNvSpPr txBox="1"/>
          <p:nvPr/>
        </p:nvSpPr>
        <p:spPr>
          <a:xfrm>
            <a:off x="4280960" y="4822412"/>
            <a:ext cx="723087" cy="338554"/>
          </a:xfrm>
          <a:prstGeom prst="rect">
            <a:avLst/>
          </a:prstGeom>
          <a:noFill/>
        </p:spPr>
        <p:txBody>
          <a:bodyPr wrap="square" rtlCol="0">
            <a:spAutoFit/>
          </a:bodyPr>
          <a:lstStyle/>
          <a:p>
            <a:r>
              <a:rPr lang="en-CA" sz="1600" b="1" dirty="0">
                <a:solidFill>
                  <a:srgbClr val="083459"/>
                </a:solidFill>
              </a:rPr>
              <a:t>Neg</a:t>
            </a:r>
          </a:p>
        </p:txBody>
      </p:sp>
      <p:sp>
        <p:nvSpPr>
          <p:cNvPr id="11" name="TextBox 10">
            <a:extLst>
              <a:ext uri="{FF2B5EF4-FFF2-40B4-BE49-F238E27FC236}">
                <a16:creationId xmlns:a16="http://schemas.microsoft.com/office/drawing/2014/main" id="{5E6147DC-F7C6-48F1-6801-735376F14017}"/>
              </a:ext>
            </a:extLst>
          </p:cNvPr>
          <p:cNvSpPr txBox="1"/>
          <p:nvPr/>
        </p:nvSpPr>
        <p:spPr>
          <a:xfrm>
            <a:off x="4280961" y="4102490"/>
            <a:ext cx="627986" cy="338554"/>
          </a:xfrm>
          <a:prstGeom prst="rect">
            <a:avLst/>
          </a:prstGeom>
          <a:noFill/>
        </p:spPr>
        <p:txBody>
          <a:bodyPr wrap="square" rtlCol="0">
            <a:spAutoFit/>
          </a:bodyPr>
          <a:lstStyle/>
          <a:p>
            <a:r>
              <a:rPr lang="en-CA" sz="1600" b="1" dirty="0">
                <a:solidFill>
                  <a:srgbClr val="083459"/>
                </a:solidFill>
              </a:rPr>
              <a:t>Neg</a:t>
            </a:r>
          </a:p>
        </p:txBody>
      </p:sp>
      <p:sp>
        <p:nvSpPr>
          <p:cNvPr id="12" name="TextBox 11">
            <a:extLst>
              <a:ext uri="{FF2B5EF4-FFF2-40B4-BE49-F238E27FC236}">
                <a16:creationId xmlns:a16="http://schemas.microsoft.com/office/drawing/2014/main" id="{DEAC3843-ABB8-9A38-17B7-B4DA4A446DB6}"/>
              </a:ext>
            </a:extLst>
          </p:cNvPr>
          <p:cNvSpPr txBox="1"/>
          <p:nvPr/>
        </p:nvSpPr>
        <p:spPr>
          <a:xfrm>
            <a:off x="2578184" y="4815372"/>
            <a:ext cx="1112062" cy="338554"/>
          </a:xfrm>
          <a:prstGeom prst="rect">
            <a:avLst/>
          </a:prstGeom>
          <a:noFill/>
        </p:spPr>
        <p:txBody>
          <a:bodyPr wrap="square" rtlCol="0">
            <a:spAutoFit/>
          </a:bodyPr>
          <a:lstStyle/>
          <a:p>
            <a:r>
              <a:rPr lang="en-CA" sz="1600" b="1" dirty="0">
                <a:solidFill>
                  <a:srgbClr val="083459"/>
                </a:solidFill>
              </a:rPr>
              <a:t>c-, FyA-</a:t>
            </a:r>
          </a:p>
        </p:txBody>
      </p:sp>
      <p:sp>
        <p:nvSpPr>
          <p:cNvPr id="13" name="TextBox 12">
            <a:extLst>
              <a:ext uri="{FF2B5EF4-FFF2-40B4-BE49-F238E27FC236}">
                <a16:creationId xmlns:a16="http://schemas.microsoft.com/office/drawing/2014/main" id="{BE8F2373-2012-7ED2-F0B7-0D194C881FBE}"/>
              </a:ext>
            </a:extLst>
          </p:cNvPr>
          <p:cNvSpPr txBox="1"/>
          <p:nvPr/>
        </p:nvSpPr>
        <p:spPr>
          <a:xfrm>
            <a:off x="4280959" y="4553800"/>
            <a:ext cx="723087" cy="338554"/>
          </a:xfrm>
          <a:prstGeom prst="rect">
            <a:avLst/>
          </a:prstGeom>
          <a:noFill/>
        </p:spPr>
        <p:txBody>
          <a:bodyPr wrap="square" rtlCol="0">
            <a:spAutoFit/>
          </a:bodyPr>
          <a:lstStyle/>
          <a:p>
            <a:r>
              <a:rPr lang="en-CA" sz="1600" b="1" dirty="0">
                <a:solidFill>
                  <a:srgbClr val="083459"/>
                </a:solidFill>
              </a:rPr>
              <a:t>No</a:t>
            </a:r>
          </a:p>
        </p:txBody>
      </p:sp>
      <p:sp>
        <p:nvSpPr>
          <p:cNvPr id="14" name="TextBox 13">
            <a:extLst>
              <a:ext uri="{FF2B5EF4-FFF2-40B4-BE49-F238E27FC236}">
                <a16:creationId xmlns:a16="http://schemas.microsoft.com/office/drawing/2014/main" id="{35E32C06-5759-531F-81A2-35A294187095}"/>
              </a:ext>
            </a:extLst>
          </p:cNvPr>
          <p:cNvSpPr txBox="1"/>
          <p:nvPr/>
        </p:nvSpPr>
        <p:spPr>
          <a:xfrm>
            <a:off x="4261771" y="4303124"/>
            <a:ext cx="710705" cy="338554"/>
          </a:xfrm>
          <a:prstGeom prst="rect">
            <a:avLst/>
          </a:prstGeom>
          <a:noFill/>
        </p:spPr>
        <p:txBody>
          <a:bodyPr wrap="square" rtlCol="0">
            <a:spAutoFit/>
          </a:bodyPr>
          <a:lstStyle/>
          <a:p>
            <a:r>
              <a:rPr lang="en-CA" sz="1600" b="1" dirty="0">
                <a:solidFill>
                  <a:srgbClr val="083459"/>
                </a:solidFill>
              </a:rPr>
              <a:t>none</a:t>
            </a:r>
          </a:p>
        </p:txBody>
      </p:sp>
      <p:sp>
        <p:nvSpPr>
          <p:cNvPr id="15" name="TextBox 14">
            <a:extLst>
              <a:ext uri="{FF2B5EF4-FFF2-40B4-BE49-F238E27FC236}">
                <a16:creationId xmlns:a16="http://schemas.microsoft.com/office/drawing/2014/main" id="{8DF5313B-4C97-A0B3-F8A8-C0634B303E5D}"/>
              </a:ext>
            </a:extLst>
          </p:cNvPr>
          <p:cNvSpPr txBox="1"/>
          <p:nvPr/>
        </p:nvSpPr>
        <p:spPr>
          <a:xfrm>
            <a:off x="2738532" y="3602327"/>
            <a:ext cx="769058" cy="338554"/>
          </a:xfrm>
          <a:prstGeom prst="rect">
            <a:avLst/>
          </a:prstGeom>
          <a:noFill/>
        </p:spPr>
        <p:txBody>
          <a:bodyPr wrap="square" rtlCol="0">
            <a:spAutoFit/>
          </a:bodyPr>
          <a:lstStyle/>
          <a:p>
            <a:r>
              <a:rPr lang="en-CA" sz="1600" b="1" dirty="0">
                <a:solidFill>
                  <a:srgbClr val="083459"/>
                </a:solidFill>
              </a:rPr>
              <a:t>none</a:t>
            </a:r>
          </a:p>
        </p:txBody>
      </p:sp>
      <p:sp>
        <p:nvSpPr>
          <p:cNvPr id="16" name="TextBox 15">
            <a:extLst>
              <a:ext uri="{FF2B5EF4-FFF2-40B4-BE49-F238E27FC236}">
                <a16:creationId xmlns:a16="http://schemas.microsoft.com/office/drawing/2014/main" id="{4EDD1C50-167D-6D92-FCA0-06FE8F6D0A63}"/>
              </a:ext>
            </a:extLst>
          </p:cNvPr>
          <p:cNvSpPr txBox="1"/>
          <p:nvPr/>
        </p:nvSpPr>
        <p:spPr>
          <a:xfrm>
            <a:off x="4139889" y="3873624"/>
            <a:ext cx="769058" cy="276999"/>
          </a:xfrm>
          <a:prstGeom prst="rect">
            <a:avLst/>
          </a:prstGeom>
          <a:noFill/>
        </p:spPr>
        <p:txBody>
          <a:bodyPr wrap="square" rtlCol="0">
            <a:spAutoFit/>
          </a:bodyPr>
          <a:lstStyle/>
          <a:p>
            <a:r>
              <a:rPr lang="en-CA" sz="1200" b="1" dirty="0">
                <a:solidFill>
                  <a:srgbClr val="083459"/>
                </a:solidFill>
              </a:rPr>
              <a:t>anti-A </a:t>
            </a:r>
          </a:p>
        </p:txBody>
      </p:sp>
      <p:sp>
        <p:nvSpPr>
          <p:cNvPr id="22" name="Oval 21">
            <a:extLst>
              <a:ext uri="{FF2B5EF4-FFF2-40B4-BE49-F238E27FC236}">
                <a16:creationId xmlns:a16="http://schemas.microsoft.com/office/drawing/2014/main" id="{B1967ACE-334F-111B-1B50-53D478169558}"/>
              </a:ext>
            </a:extLst>
          </p:cNvPr>
          <p:cNvSpPr/>
          <p:nvPr/>
        </p:nvSpPr>
        <p:spPr>
          <a:xfrm>
            <a:off x="5598419" y="4650761"/>
            <a:ext cx="3327419" cy="1442535"/>
          </a:xfrm>
          <a:prstGeom prst="ellipse">
            <a:avLst/>
          </a:prstGeom>
          <a:noFill/>
          <a:ln w="28575">
            <a:solidFill>
              <a:srgbClr val="B320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1" name="Graphic 20" descr="Checkmark with solid fill">
            <a:extLst>
              <a:ext uri="{FF2B5EF4-FFF2-40B4-BE49-F238E27FC236}">
                <a16:creationId xmlns:a16="http://schemas.microsoft.com/office/drawing/2014/main" id="{83AD3892-C057-A88E-6189-BD45038E7C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44579" y="2615378"/>
            <a:ext cx="450000" cy="450000"/>
          </a:xfrm>
          <a:prstGeom prst="rect">
            <a:avLst/>
          </a:prstGeom>
        </p:spPr>
      </p:pic>
      <p:pic>
        <p:nvPicPr>
          <p:cNvPr id="23" name="Graphic 22" descr="Checkmark with solid fill">
            <a:extLst>
              <a:ext uri="{FF2B5EF4-FFF2-40B4-BE49-F238E27FC236}">
                <a16:creationId xmlns:a16="http://schemas.microsoft.com/office/drawing/2014/main" id="{0993AB8D-D1F2-34B6-A03B-32EF0E280E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66927" y="3617122"/>
            <a:ext cx="450000" cy="450000"/>
          </a:xfrm>
          <a:prstGeom prst="rect">
            <a:avLst/>
          </a:prstGeom>
        </p:spPr>
      </p:pic>
      <p:pic>
        <p:nvPicPr>
          <p:cNvPr id="24" name="Graphic 23" descr="Checkmark with solid fill">
            <a:extLst>
              <a:ext uri="{FF2B5EF4-FFF2-40B4-BE49-F238E27FC236}">
                <a16:creationId xmlns:a16="http://schemas.microsoft.com/office/drawing/2014/main" id="{5C8C7A0A-7688-B25B-822B-133AA0A4E5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7485" y="4353753"/>
            <a:ext cx="450000" cy="450000"/>
          </a:xfrm>
          <a:prstGeom prst="rect">
            <a:avLst/>
          </a:prstGeom>
        </p:spPr>
      </p:pic>
      <p:pic>
        <p:nvPicPr>
          <p:cNvPr id="25" name="Graphic 24" descr="Checkmark with solid fill">
            <a:extLst>
              <a:ext uri="{FF2B5EF4-FFF2-40B4-BE49-F238E27FC236}">
                <a16:creationId xmlns:a16="http://schemas.microsoft.com/office/drawing/2014/main" id="{55FFDC39-2ED5-4ADA-40B3-5C46CB3ADA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89275" y="2696863"/>
            <a:ext cx="450000" cy="450000"/>
          </a:xfrm>
          <a:prstGeom prst="rect">
            <a:avLst/>
          </a:prstGeom>
        </p:spPr>
      </p:pic>
      <p:pic>
        <p:nvPicPr>
          <p:cNvPr id="26" name="Graphic 25" descr="Checkmark with solid fill">
            <a:extLst>
              <a:ext uri="{FF2B5EF4-FFF2-40B4-BE49-F238E27FC236}">
                <a16:creationId xmlns:a16="http://schemas.microsoft.com/office/drawing/2014/main" id="{8712286C-B644-DE39-9403-8183051BDA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77535" y="2529536"/>
            <a:ext cx="450000" cy="450000"/>
          </a:xfrm>
          <a:prstGeom prst="rect">
            <a:avLst/>
          </a:prstGeom>
        </p:spPr>
      </p:pic>
    </p:spTree>
    <p:extLst>
      <p:ext uri="{BB962C8B-B14F-4D97-AF65-F5344CB8AC3E}">
        <p14:creationId xmlns:p14="http://schemas.microsoft.com/office/powerpoint/2010/main" val="238822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0052E1B-AADB-DFC7-B172-1FB64E691619}"/>
              </a:ext>
            </a:extLst>
          </p:cNvPr>
          <p:cNvSpPr>
            <a:spLocks noGrp="1" noChangeArrowheads="1"/>
          </p:cNvSpPr>
          <p:nvPr>
            <p:ph type="title"/>
          </p:nvPr>
        </p:nvSpPr>
        <p:spPr>
          <a:xfrm>
            <a:off x="107504" y="39763"/>
            <a:ext cx="8928992" cy="1301005"/>
          </a:xfrm>
        </p:spPr>
        <p:txBody>
          <a:bodyPr/>
          <a:lstStyle/>
          <a:p>
            <a:r>
              <a:rPr lang="en-US" sz="3000" b="1" dirty="0">
                <a:solidFill>
                  <a:srgbClr val="B32017"/>
                </a:solidFill>
                <a:ea typeface="Calibri" panose="020F0502020204030204" pitchFamily="34" charset="0"/>
              </a:rPr>
              <a:t>Patient Case 3 Question </a:t>
            </a:r>
            <a:endParaRPr lang="en-CA" altLang="en-US" sz="3000" b="1" dirty="0">
              <a:solidFill>
                <a:srgbClr val="B32017"/>
              </a:solidFill>
            </a:endParaRPr>
          </a:p>
        </p:txBody>
      </p:sp>
      <p:sp>
        <p:nvSpPr>
          <p:cNvPr id="3" name="Content Placeholder 2">
            <a:extLst>
              <a:ext uri="{FF2B5EF4-FFF2-40B4-BE49-F238E27FC236}">
                <a16:creationId xmlns:a16="http://schemas.microsoft.com/office/drawing/2014/main" id="{610E7CFD-A481-1AF3-C125-95B0779ADF90}"/>
              </a:ext>
            </a:extLst>
          </p:cNvPr>
          <p:cNvSpPr>
            <a:spLocks noGrp="1"/>
          </p:cNvSpPr>
          <p:nvPr>
            <p:ph idx="1"/>
          </p:nvPr>
        </p:nvSpPr>
        <p:spPr>
          <a:xfrm>
            <a:off x="467544" y="2708920"/>
            <a:ext cx="8424936" cy="1944219"/>
          </a:xfrm>
        </p:spPr>
        <p:txBody>
          <a:bodyPr/>
          <a:lstStyle/>
          <a:p>
            <a:pPr marL="342900" lvl="1" indent="0">
              <a:buNone/>
              <a:defRPr/>
            </a:pPr>
            <a:r>
              <a:rPr lang="en-GB" sz="1600" dirty="0">
                <a:cs typeface="Arial" panose="020B0604020202020204" pitchFamily="34" charset="0"/>
              </a:rPr>
              <a:t>Fred, a 62-year-old male, is in the OR undergoing re-do aortic valve replacement surgery. His Hb is 70 g/L. A 1-unit RBC transfusion is ordered. </a:t>
            </a:r>
            <a:br>
              <a:rPr lang="en-GB" sz="1600" dirty="0">
                <a:cs typeface="Arial" panose="020B0604020202020204" pitchFamily="34" charset="0"/>
              </a:rPr>
            </a:br>
            <a:r>
              <a:rPr lang="en-GB" sz="1600" b="1" dirty="0">
                <a:cs typeface="Arial" panose="020B0604020202020204" pitchFamily="34" charset="0"/>
              </a:rPr>
              <a:t>Fred’s</a:t>
            </a:r>
            <a:r>
              <a:rPr lang="en-GB" sz="1600" dirty="0">
                <a:cs typeface="Arial" panose="020B0604020202020204" pitchFamily="34" charset="0"/>
              </a:rPr>
              <a:t> </a:t>
            </a:r>
            <a:r>
              <a:rPr lang="en-GB" sz="1600" b="1" dirty="0">
                <a:cs typeface="Arial" panose="020B0604020202020204" pitchFamily="34" charset="0"/>
              </a:rPr>
              <a:t>group &amp; screen test: </a:t>
            </a:r>
            <a:r>
              <a:rPr lang="en-GB" sz="1600" dirty="0">
                <a:cs typeface="Arial" panose="020B0604020202020204" pitchFamily="34" charset="0"/>
              </a:rPr>
              <a:t>group AB, Rh positive, antibody screen positive: anti-K, anti-JkA antibodies. </a:t>
            </a:r>
            <a:br>
              <a:rPr lang="en-GB" sz="1600" dirty="0">
                <a:cs typeface="Arial" panose="020B0604020202020204" pitchFamily="34" charset="0"/>
              </a:rPr>
            </a:br>
            <a:r>
              <a:rPr lang="en-GB" sz="1600" b="1" dirty="0">
                <a:cs typeface="Arial" panose="020B0604020202020204" pitchFamily="34" charset="0"/>
              </a:rPr>
              <a:t>TML issues RBC unit: </a:t>
            </a:r>
            <a:r>
              <a:rPr lang="en-GB" sz="1600" dirty="0">
                <a:cs typeface="Arial" panose="020B0604020202020204" pitchFamily="34" charset="0"/>
              </a:rPr>
              <a:t>group AB, Rh negative, phenotype no information.   </a:t>
            </a:r>
            <a:br>
              <a:rPr lang="en-GB" sz="1600" dirty="0">
                <a:cs typeface="Arial" panose="020B0604020202020204" pitchFamily="34" charset="0"/>
              </a:rPr>
            </a:br>
            <a:br>
              <a:rPr lang="en-GB" sz="1600" dirty="0">
                <a:cs typeface="Arial" panose="020B0604020202020204" pitchFamily="34" charset="0"/>
              </a:rPr>
            </a:br>
            <a:r>
              <a:rPr lang="en-GB" sz="2400" dirty="0">
                <a:cs typeface="Arial" panose="020B0604020202020204" pitchFamily="34" charset="0"/>
              </a:rPr>
              <a:t> </a:t>
            </a:r>
          </a:p>
          <a:p>
            <a:pPr marL="342900" lvl="1" indent="0">
              <a:buNone/>
              <a:defRPr/>
            </a:pPr>
            <a:endParaRPr lang="en-GB" sz="2400" dirty="0">
              <a:cs typeface="Arial" panose="020B0604020202020204" pitchFamily="34" charset="0"/>
            </a:endParaRPr>
          </a:p>
          <a:p>
            <a:pPr marL="0" indent="0">
              <a:buNone/>
              <a:defRPr/>
            </a:pPr>
            <a:br>
              <a:rPr lang="en-GB" dirty="0">
                <a:cs typeface="Arial" panose="020B0604020202020204" pitchFamily="34" charset="0"/>
              </a:rPr>
            </a:br>
            <a:r>
              <a:rPr lang="en-GB" dirty="0">
                <a:cs typeface="Arial" panose="020B0604020202020204" pitchFamily="34" charset="0"/>
              </a:rPr>
              <a:t>   </a:t>
            </a:r>
            <a:endParaRPr lang="en-US" sz="2800" dirty="0">
              <a:cs typeface="Arial" panose="020B0604020202020204" pitchFamily="34" charset="0"/>
            </a:endParaRPr>
          </a:p>
          <a:p>
            <a:pPr>
              <a:buFont typeface="Arial" panose="020B0604020202020204" pitchFamily="34" charset="0"/>
              <a:buChar char="•"/>
              <a:defRPr/>
            </a:pPr>
            <a:endParaRPr lang="en-US" sz="2800" dirty="0">
              <a:cs typeface="Arial" panose="020B0604020202020204" pitchFamily="34" charset="0"/>
            </a:endParaRPr>
          </a:p>
          <a:p>
            <a:pPr marL="0" indent="0">
              <a:buNone/>
              <a:defRPr/>
            </a:pPr>
            <a:endParaRPr lang="en-US" sz="2800" dirty="0">
              <a:cs typeface="Arial" panose="020B0604020202020204" pitchFamily="34" charset="0"/>
            </a:endParaRPr>
          </a:p>
          <a:p>
            <a:pPr>
              <a:buFont typeface="Arial" panose="020B0604020202020204" pitchFamily="34" charset="0"/>
              <a:buChar char="•"/>
              <a:defRPr/>
            </a:pPr>
            <a:endParaRPr lang="en-CA" sz="2800" dirty="0"/>
          </a:p>
        </p:txBody>
      </p:sp>
      <p:pic>
        <p:nvPicPr>
          <p:cNvPr id="2" name="Picture 1">
            <a:extLst>
              <a:ext uri="{FF2B5EF4-FFF2-40B4-BE49-F238E27FC236}">
                <a16:creationId xmlns:a16="http://schemas.microsoft.com/office/drawing/2014/main" id="{FB674449-AF6B-BBAF-0968-24E59982D6F9}"/>
              </a:ext>
            </a:extLst>
          </p:cNvPr>
          <p:cNvPicPr>
            <a:picLocks noChangeAspect="1"/>
          </p:cNvPicPr>
          <p:nvPr/>
        </p:nvPicPr>
        <p:blipFill rotWithShape="1">
          <a:blip r:embed="rId3"/>
          <a:srcRect r="75506"/>
          <a:stretch/>
        </p:blipFill>
        <p:spPr>
          <a:xfrm>
            <a:off x="611560" y="217784"/>
            <a:ext cx="648072" cy="944962"/>
          </a:xfrm>
          <a:prstGeom prst="rect">
            <a:avLst/>
          </a:prstGeom>
        </p:spPr>
      </p:pic>
    </p:spTree>
    <p:extLst>
      <p:ext uri="{BB962C8B-B14F-4D97-AF65-F5344CB8AC3E}">
        <p14:creationId xmlns:p14="http://schemas.microsoft.com/office/powerpoint/2010/main" val="3936039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0052E1B-AADB-DFC7-B172-1FB64E691619}"/>
              </a:ext>
            </a:extLst>
          </p:cNvPr>
          <p:cNvSpPr>
            <a:spLocks noGrp="1" noChangeArrowheads="1"/>
          </p:cNvSpPr>
          <p:nvPr>
            <p:ph type="title"/>
          </p:nvPr>
        </p:nvSpPr>
        <p:spPr>
          <a:xfrm>
            <a:off x="107504" y="39763"/>
            <a:ext cx="8928992" cy="1301005"/>
          </a:xfrm>
        </p:spPr>
        <p:txBody>
          <a:bodyPr/>
          <a:lstStyle/>
          <a:p>
            <a:r>
              <a:rPr lang="en-US" altLang="en-US" sz="3000" b="1" dirty="0">
                <a:solidFill>
                  <a:srgbClr val="B32017"/>
                </a:solidFill>
              </a:rPr>
              <a:t>Pre Transfusion Knowledge Question 1</a:t>
            </a:r>
            <a:r>
              <a:rPr lang="en-US" sz="3000" b="1" dirty="0">
                <a:solidFill>
                  <a:srgbClr val="B32017"/>
                </a:solidFill>
                <a:effectLst/>
                <a:ea typeface="Calibri" panose="020F0502020204030204" pitchFamily="34" charset="0"/>
              </a:rPr>
              <a:t> </a:t>
            </a:r>
            <a:endParaRPr lang="en-CA" altLang="en-US" sz="3000" b="1" dirty="0">
              <a:solidFill>
                <a:srgbClr val="B32017"/>
              </a:solidFill>
            </a:endParaRPr>
          </a:p>
        </p:txBody>
      </p:sp>
      <p:sp>
        <p:nvSpPr>
          <p:cNvPr id="3" name="Content Placeholder 2">
            <a:extLst>
              <a:ext uri="{FF2B5EF4-FFF2-40B4-BE49-F238E27FC236}">
                <a16:creationId xmlns:a16="http://schemas.microsoft.com/office/drawing/2014/main" id="{610E7CFD-A481-1AF3-C125-95B0779ADF90}"/>
              </a:ext>
            </a:extLst>
          </p:cNvPr>
          <p:cNvSpPr>
            <a:spLocks noGrp="1"/>
          </p:cNvSpPr>
          <p:nvPr>
            <p:ph idx="1"/>
          </p:nvPr>
        </p:nvSpPr>
        <p:spPr>
          <a:xfrm>
            <a:off x="251520" y="1340768"/>
            <a:ext cx="8784976" cy="5040560"/>
          </a:xfrm>
        </p:spPr>
        <p:txBody>
          <a:bodyPr/>
          <a:lstStyle/>
          <a:p>
            <a:pPr marL="0" indent="0">
              <a:buNone/>
            </a:pPr>
            <a:r>
              <a:rPr lang="en-GB" dirty="0">
                <a:cs typeface="Arial" panose="020B0604020202020204" pitchFamily="34" charset="0"/>
              </a:rPr>
              <a:t>Paramedics arrive in ED with Emma, a 21-year-old female trauma patient. S</a:t>
            </a:r>
            <a:r>
              <a:rPr lang="en-GB" sz="2400" dirty="0"/>
              <a:t>he </a:t>
            </a:r>
            <a:r>
              <a:rPr lang="en-GB" dirty="0"/>
              <a:t>is </a:t>
            </a:r>
            <a:r>
              <a:rPr lang="en-GB" sz="2400" dirty="0"/>
              <a:t>unresponsive, being intubated, unstable &amp; bleeding. Lab tests are pending. Blood, 4 units RBC &amp; 4 units plasma (FP), is ordered. </a:t>
            </a:r>
          </a:p>
          <a:p>
            <a:pPr marL="0" indent="0">
              <a:buNone/>
            </a:pPr>
            <a:br>
              <a:rPr lang="en-GB" dirty="0">
                <a:cs typeface="Arial" panose="020B0604020202020204" pitchFamily="34" charset="0"/>
              </a:rPr>
            </a:br>
            <a:r>
              <a:rPr lang="en-GB" b="1" dirty="0">
                <a:cs typeface="Arial" panose="020B0604020202020204" pitchFamily="34" charset="0"/>
              </a:rPr>
              <a:t>The safest blood for this patient, Emma is:</a:t>
            </a:r>
          </a:p>
          <a:p>
            <a:pPr marL="0" indent="0">
              <a:buNone/>
            </a:pPr>
            <a:endParaRPr lang="en-US" b="1" i="1" u="sng" dirty="0">
              <a:cs typeface="Arial" panose="020B0604020202020204" pitchFamily="34" charset="0"/>
            </a:endParaRPr>
          </a:p>
          <a:p>
            <a:pPr marL="800100" lvl="1" indent="-457200">
              <a:buFont typeface="+mj-lt"/>
              <a:buAutoNum type="alphaLcParenR"/>
              <a:defRPr/>
            </a:pPr>
            <a:r>
              <a:rPr lang="en-GB" sz="2400" dirty="0"/>
              <a:t>Group O, Rh positive RBC and group O FP.</a:t>
            </a:r>
          </a:p>
          <a:p>
            <a:pPr marL="800100" lvl="1" indent="-457200">
              <a:buFont typeface="+mj-lt"/>
              <a:buAutoNum type="alphaLcParenR"/>
              <a:defRPr/>
            </a:pPr>
            <a:r>
              <a:rPr lang="en-GB" sz="2400" dirty="0"/>
              <a:t>Group O, Rh negative RBC and group O FP.</a:t>
            </a:r>
          </a:p>
          <a:p>
            <a:pPr marL="800100" lvl="1" indent="-457200">
              <a:buFont typeface="+mj-lt"/>
              <a:buAutoNum type="alphaLcParenR"/>
              <a:defRPr/>
            </a:pPr>
            <a:r>
              <a:rPr lang="en-GB" sz="2400" dirty="0">
                <a:cs typeface="Arial" panose="020B0604020202020204" pitchFamily="34" charset="0"/>
              </a:rPr>
              <a:t>Group O, Rh positive RBC and group AB FP.</a:t>
            </a:r>
          </a:p>
          <a:p>
            <a:pPr marL="800100" lvl="1" indent="-457200">
              <a:buFont typeface="+mj-lt"/>
              <a:buAutoNum type="alphaLcParenR"/>
              <a:defRPr/>
            </a:pPr>
            <a:r>
              <a:rPr lang="en-GB" sz="2400" dirty="0"/>
              <a:t>Group O, Rh negative RBC and group AB FP.</a:t>
            </a:r>
            <a:r>
              <a:rPr lang="en-US" sz="2400" dirty="0">
                <a:cs typeface="Arial" panose="020B0604020202020204" pitchFamily="34" charset="0"/>
              </a:rPr>
              <a:t> </a:t>
            </a:r>
          </a:p>
        </p:txBody>
      </p:sp>
    </p:spTree>
    <p:extLst>
      <p:ext uri="{BB962C8B-B14F-4D97-AF65-F5344CB8AC3E}">
        <p14:creationId xmlns:p14="http://schemas.microsoft.com/office/powerpoint/2010/main" val="978137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0052E1B-AADB-DFC7-B172-1FB64E691619}"/>
              </a:ext>
            </a:extLst>
          </p:cNvPr>
          <p:cNvSpPr>
            <a:spLocks noGrp="1" noChangeArrowheads="1"/>
          </p:cNvSpPr>
          <p:nvPr>
            <p:ph type="title"/>
          </p:nvPr>
        </p:nvSpPr>
        <p:spPr>
          <a:xfrm>
            <a:off x="107504" y="39763"/>
            <a:ext cx="8928992" cy="1301005"/>
          </a:xfrm>
        </p:spPr>
        <p:txBody>
          <a:bodyPr/>
          <a:lstStyle/>
          <a:p>
            <a:r>
              <a:rPr lang="en-US" sz="3000" b="1" dirty="0">
                <a:solidFill>
                  <a:srgbClr val="B32017"/>
                </a:solidFill>
                <a:ea typeface="Calibri" panose="020F0502020204030204" pitchFamily="34" charset="0"/>
              </a:rPr>
              <a:t>Patient Case 3 Compatibility Check </a:t>
            </a:r>
            <a:endParaRPr lang="en-CA" altLang="en-US" sz="3000" b="1" dirty="0">
              <a:solidFill>
                <a:srgbClr val="B32017"/>
              </a:solidFill>
            </a:endParaRPr>
          </a:p>
        </p:txBody>
      </p:sp>
      <p:sp>
        <p:nvSpPr>
          <p:cNvPr id="3" name="Content Placeholder 2">
            <a:extLst>
              <a:ext uri="{FF2B5EF4-FFF2-40B4-BE49-F238E27FC236}">
                <a16:creationId xmlns:a16="http://schemas.microsoft.com/office/drawing/2014/main" id="{610E7CFD-A481-1AF3-C125-95B0779ADF90}"/>
              </a:ext>
            </a:extLst>
          </p:cNvPr>
          <p:cNvSpPr>
            <a:spLocks noGrp="1"/>
          </p:cNvSpPr>
          <p:nvPr>
            <p:ph idx="1"/>
          </p:nvPr>
        </p:nvSpPr>
        <p:spPr>
          <a:xfrm>
            <a:off x="377793" y="1314373"/>
            <a:ext cx="8640960" cy="815326"/>
          </a:xfrm>
        </p:spPr>
        <p:txBody>
          <a:bodyPr/>
          <a:lstStyle/>
          <a:p>
            <a:pPr marL="342900" lvl="1" indent="0">
              <a:buNone/>
              <a:defRPr/>
            </a:pPr>
            <a:r>
              <a:rPr kumimoji="0" lang="en-GB" sz="16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Fred’s</a:t>
            </a:r>
            <a:r>
              <a:rPr kumimoji="0" lang="en-GB"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 </a:t>
            </a:r>
            <a:r>
              <a:rPr kumimoji="0" lang="en-GB" sz="16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group &amp; screen test: </a:t>
            </a:r>
            <a:r>
              <a:rPr kumimoji="0" lang="en-GB"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group AB, Rh positive, antibody screen positive:</a:t>
            </a:r>
            <a:r>
              <a:rPr kumimoji="0" lang="en-GB" sz="1600" b="0" i="0" u="none" strike="noStrike" kern="0" cap="none" spc="0" normalizeH="0" noProof="0" dirty="0">
                <a:ln>
                  <a:noFill/>
                </a:ln>
                <a:solidFill>
                  <a:srgbClr val="000000"/>
                </a:solidFill>
                <a:effectLst/>
                <a:uLnTx/>
                <a:uFillTx/>
                <a:latin typeface="Arial"/>
                <a:ea typeface="+mn-ea"/>
                <a:cs typeface="Arial" panose="020B0604020202020204" pitchFamily="34" charset="0"/>
              </a:rPr>
              <a:t> </a:t>
            </a:r>
            <a:r>
              <a:rPr kumimoji="0" lang="en-GB"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anti-K, anti-JkA antibodies. </a:t>
            </a:r>
            <a:br>
              <a:rPr kumimoji="0" lang="en-GB"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br>
            <a:r>
              <a:rPr kumimoji="0" lang="en-GB" sz="16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TML issues RBC unit: </a:t>
            </a:r>
            <a:r>
              <a:rPr kumimoji="0" lang="en-GB"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group AB, Rh negative, phenotype no information. </a:t>
            </a:r>
            <a:br>
              <a:rPr lang="en-GB" sz="1600" dirty="0">
                <a:cs typeface="Arial" panose="020B0604020202020204" pitchFamily="34" charset="0"/>
              </a:rPr>
            </a:br>
            <a:br>
              <a:rPr lang="en-GB" sz="1600" dirty="0">
                <a:cs typeface="Arial" panose="020B0604020202020204" pitchFamily="34" charset="0"/>
              </a:rPr>
            </a:br>
            <a:r>
              <a:rPr lang="en-GB" sz="2400" dirty="0">
                <a:cs typeface="Arial" panose="020B0604020202020204" pitchFamily="34" charset="0"/>
              </a:rPr>
              <a:t> </a:t>
            </a:r>
          </a:p>
          <a:p>
            <a:pPr marL="342900" lvl="1" indent="0">
              <a:buNone/>
              <a:defRPr/>
            </a:pPr>
            <a:endParaRPr lang="en-GB" sz="2400" dirty="0">
              <a:cs typeface="Arial" panose="020B0604020202020204" pitchFamily="34" charset="0"/>
            </a:endParaRPr>
          </a:p>
          <a:p>
            <a:pPr marL="0" indent="0">
              <a:buNone/>
              <a:defRPr/>
            </a:pPr>
            <a:br>
              <a:rPr lang="en-GB" dirty="0">
                <a:cs typeface="Arial" panose="020B0604020202020204" pitchFamily="34" charset="0"/>
              </a:rPr>
            </a:br>
            <a:r>
              <a:rPr lang="en-GB" dirty="0">
                <a:cs typeface="Arial" panose="020B0604020202020204" pitchFamily="34" charset="0"/>
              </a:rPr>
              <a:t>   </a:t>
            </a:r>
            <a:endParaRPr lang="en-US" sz="2800" dirty="0">
              <a:cs typeface="Arial" panose="020B0604020202020204" pitchFamily="34" charset="0"/>
            </a:endParaRPr>
          </a:p>
          <a:p>
            <a:pPr>
              <a:buFont typeface="Arial" panose="020B0604020202020204" pitchFamily="34" charset="0"/>
              <a:buChar char="•"/>
              <a:defRPr/>
            </a:pPr>
            <a:endParaRPr lang="en-US" sz="2800" dirty="0">
              <a:cs typeface="Arial" panose="020B0604020202020204" pitchFamily="34" charset="0"/>
            </a:endParaRPr>
          </a:p>
          <a:p>
            <a:pPr marL="0" indent="0">
              <a:buNone/>
              <a:defRPr/>
            </a:pPr>
            <a:endParaRPr lang="en-US" sz="2800" dirty="0">
              <a:cs typeface="Arial" panose="020B0604020202020204" pitchFamily="34" charset="0"/>
            </a:endParaRPr>
          </a:p>
          <a:p>
            <a:pPr>
              <a:buFont typeface="Arial" panose="020B0604020202020204" pitchFamily="34" charset="0"/>
              <a:buChar char="•"/>
              <a:defRPr/>
            </a:pPr>
            <a:endParaRPr lang="en-CA" sz="2800" dirty="0"/>
          </a:p>
        </p:txBody>
      </p:sp>
      <p:pic>
        <p:nvPicPr>
          <p:cNvPr id="2" name="Picture 1">
            <a:extLst>
              <a:ext uri="{FF2B5EF4-FFF2-40B4-BE49-F238E27FC236}">
                <a16:creationId xmlns:a16="http://schemas.microsoft.com/office/drawing/2014/main" id="{FB674449-AF6B-BBAF-0968-24E59982D6F9}"/>
              </a:ext>
            </a:extLst>
          </p:cNvPr>
          <p:cNvPicPr>
            <a:picLocks noChangeAspect="1"/>
          </p:cNvPicPr>
          <p:nvPr/>
        </p:nvPicPr>
        <p:blipFill rotWithShape="1">
          <a:blip r:embed="rId3"/>
          <a:srcRect r="75506"/>
          <a:stretch/>
        </p:blipFill>
        <p:spPr>
          <a:xfrm>
            <a:off x="611560" y="217784"/>
            <a:ext cx="648072" cy="944962"/>
          </a:xfrm>
          <a:prstGeom prst="rect">
            <a:avLst/>
          </a:prstGeom>
        </p:spPr>
      </p:pic>
      <p:pic>
        <p:nvPicPr>
          <p:cNvPr id="4" name="Picture 3">
            <a:extLst>
              <a:ext uri="{FF2B5EF4-FFF2-40B4-BE49-F238E27FC236}">
                <a16:creationId xmlns:a16="http://schemas.microsoft.com/office/drawing/2014/main" id="{38FFFF92-D0F6-A54D-428E-CEA7F6D03E9C}"/>
              </a:ext>
            </a:extLst>
          </p:cNvPr>
          <p:cNvPicPr>
            <a:picLocks noChangeAspect="1"/>
          </p:cNvPicPr>
          <p:nvPr/>
        </p:nvPicPr>
        <p:blipFill>
          <a:blip r:embed="rId4"/>
          <a:stretch>
            <a:fillRect/>
          </a:stretch>
        </p:blipFill>
        <p:spPr>
          <a:xfrm>
            <a:off x="153434" y="2204865"/>
            <a:ext cx="5174394" cy="3248224"/>
          </a:xfrm>
          <a:prstGeom prst="rect">
            <a:avLst/>
          </a:prstGeom>
        </p:spPr>
      </p:pic>
      <p:sp>
        <p:nvSpPr>
          <p:cNvPr id="5" name="Content Placeholder 2">
            <a:extLst>
              <a:ext uri="{FF2B5EF4-FFF2-40B4-BE49-F238E27FC236}">
                <a16:creationId xmlns:a16="http://schemas.microsoft.com/office/drawing/2014/main" id="{5E2D2B4B-745A-BC5F-DC2B-70A504B72112}"/>
              </a:ext>
            </a:extLst>
          </p:cNvPr>
          <p:cNvSpPr txBox="1">
            <a:spLocks/>
          </p:cNvSpPr>
          <p:nvPr/>
        </p:nvSpPr>
        <p:spPr bwMode="auto">
          <a:xfrm>
            <a:off x="5020058" y="2040870"/>
            <a:ext cx="3983424" cy="426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pPr marL="342900" lvl="1" indent="0">
              <a:buFontTx/>
              <a:buNone/>
              <a:defRPr/>
            </a:pPr>
            <a:r>
              <a:rPr lang="en-GB" sz="1400" kern="0" dirty="0">
                <a:cs typeface="Arial" panose="020B0604020202020204" pitchFamily="34" charset="0"/>
              </a:rPr>
              <a:t>Select the </a:t>
            </a:r>
            <a:r>
              <a:rPr lang="en-GB" sz="1400" u="sng" kern="0" dirty="0">
                <a:cs typeface="Arial" panose="020B0604020202020204" pitchFamily="34" charset="0"/>
              </a:rPr>
              <a:t>most correct</a:t>
            </a:r>
            <a:r>
              <a:rPr lang="en-GB" sz="1400" kern="0" dirty="0">
                <a:cs typeface="Arial" panose="020B0604020202020204" pitchFamily="34" charset="0"/>
              </a:rPr>
              <a:t> statement.</a:t>
            </a:r>
          </a:p>
          <a:p>
            <a:pPr marL="800100" marR="0" lvl="1" indent="-457200" algn="l" defTabSz="914400" rtl="0" eaLnBrk="0" fontAlgn="base" latinLnBrk="0" hangingPunct="0">
              <a:lnSpc>
                <a:spcPct val="100000"/>
              </a:lnSpc>
              <a:spcBef>
                <a:spcPct val="0"/>
              </a:spcBef>
              <a:spcAft>
                <a:spcPct val="0"/>
              </a:spcAft>
              <a:buClrTx/>
              <a:buSzTx/>
              <a:buFont typeface="+mj-lt"/>
              <a:buAutoNum type="alphaLcParenR"/>
              <a:tabLst/>
              <a:defRPr/>
            </a:pPr>
            <a:r>
              <a:rPr kumimoji="0" lang="en-GB" sz="1400" b="0" i="0" u="none" strike="noStrike" kern="0" cap="none" spc="0" normalizeH="0" baseline="0" noProof="0" dirty="0">
                <a:ln>
                  <a:noFill/>
                </a:ln>
                <a:solidFill>
                  <a:srgbClr val="000000"/>
                </a:solidFill>
                <a:effectLst/>
                <a:uLnTx/>
                <a:uFillTx/>
                <a:cs typeface="Arial" panose="020B0604020202020204" pitchFamily="34" charset="0"/>
              </a:rPr>
              <a:t>This transfusion is compatible because Fred has no ABO antibodies in his plasma (group AB) &amp; the RBC unit’s red blood cells have antigens A and B (group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AB). </a:t>
            </a:r>
          </a:p>
          <a:p>
            <a:pPr marL="800100" marR="0" lvl="1" indent="-457200" algn="l" defTabSz="914400" rtl="0" eaLnBrk="0" fontAlgn="base" latinLnBrk="0" hangingPunct="0">
              <a:lnSpc>
                <a:spcPct val="100000"/>
              </a:lnSpc>
              <a:spcBef>
                <a:spcPct val="0"/>
              </a:spcBef>
              <a:spcAft>
                <a:spcPct val="0"/>
              </a:spcAft>
              <a:buClrTx/>
              <a:buSzTx/>
              <a:buFont typeface="+mj-lt"/>
              <a:buAutoNum type="alphaLcParenR"/>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transfusion is incompatible because Fred has anti-K, anti-JkA antibodies in his plasma &amp; the RBC unit’s phenotype </a:t>
            </a:r>
            <a:r>
              <a:rPr kumimoji="0" lang="en-GB" sz="1400" b="0" i="0" u="sng"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 not</a:t>
            </a:r>
            <a:r>
              <a:rPr kumimoji="0" lang="en-GB" sz="1400" b="0" i="0"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 JkA- </a:t>
            </a:r>
            <a:b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RBC unit’s red blood cells may have K and JkA antigens).</a:t>
            </a:r>
          </a:p>
          <a:p>
            <a:pPr marL="800100" marR="0" lvl="1" indent="-457200" algn="l" defTabSz="914400" rtl="0" eaLnBrk="0" fontAlgn="base" latinLnBrk="0" hangingPunct="0">
              <a:lnSpc>
                <a:spcPct val="100000"/>
              </a:lnSpc>
              <a:spcBef>
                <a:spcPct val="0"/>
              </a:spcBef>
              <a:spcAft>
                <a:spcPct val="0"/>
              </a:spcAft>
              <a:buClrTx/>
              <a:buSzTx/>
              <a:buFont typeface="+mj-lt"/>
              <a:buAutoNum type="alphaLcParenR"/>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transfusion is incompatible because Fred’s red blood cells have the D antigen and the RBC unit’s red blood cells do not have the D antigen.  </a:t>
            </a:r>
          </a:p>
          <a:p>
            <a:pPr marL="800100" marR="0" lvl="1" indent="-457200" algn="l" defTabSz="914400" rtl="0" eaLnBrk="0" fontAlgn="base" latinLnBrk="0" hangingPunct="0">
              <a:lnSpc>
                <a:spcPct val="100000"/>
              </a:lnSpc>
              <a:spcBef>
                <a:spcPct val="0"/>
              </a:spcBef>
              <a:spcAft>
                <a:spcPct val="0"/>
              </a:spcAft>
              <a:buClrTx/>
              <a:buSzTx/>
              <a:buFont typeface="+mj-lt"/>
              <a:buAutoNum type="alphaLcParenR"/>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transfusion is acceptable because the RBC unit group AB, Rh negative is rare, expires soon, &amp; should not be wasted.</a:t>
            </a:r>
            <a:b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br>
              <a:rPr lang="en-GB" sz="1800" kern="0" dirty="0">
                <a:cs typeface="Arial" panose="020B0604020202020204" pitchFamily="34" charset="0"/>
              </a:rPr>
            </a:br>
            <a:r>
              <a:rPr lang="en-GB" sz="1800" kern="0" dirty="0">
                <a:cs typeface="Arial" panose="020B0604020202020204" pitchFamily="34" charset="0"/>
              </a:rPr>
              <a:t>   </a:t>
            </a:r>
            <a:endParaRPr lang="en-US" sz="1800" kern="0" dirty="0">
              <a:cs typeface="Arial" panose="020B0604020202020204" pitchFamily="34" charset="0"/>
            </a:endParaRPr>
          </a:p>
          <a:p>
            <a:pPr>
              <a:buFont typeface="Arial" panose="020B0604020202020204" pitchFamily="34" charset="0"/>
              <a:buChar char="•"/>
              <a:defRPr/>
            </a:pPr>
            <a:endParaRPr lang="en-US" sz="2800" kern="0" dirty="0">
              <a:cs typeface="Arial" panose="020B0604020202020204" pitchFamily="34" charset="0"/>
            </a:endParaRPr>
          </a:p>
          <a:p>
            <a:pPr marL="0" indent="0">
              <a:buFontTx/>
              <a:buNone/>
              <a:defRPr/>
            </a:pPr>
            <a:endParaRPr lang="en-US" sz="2800" kern="0" dirty="0">
              <a:cs typeface="Arial" panose="020B0604020202020204" pitchFamily="34" charset="0"/>
            </a:endParaRPr>
          </a:p>
          <a:p>
            <a:pPr>
              <a:buFont typeface="Arial" panose="020B0604020202020204" pitchFamily="34" charset="0"/>
              <a:buChar char="•"/>
              <a:defRPr/>
            </a:pPr>
            <a:endParaRPr lang="en-CA" sz="2800" kern="0" dirty="0"/>
          </a:p>
        </p:txBody>
      </p:sp>
      <p:sp>
        <p:nvSpPr>
          <p:cNvPr id="6" name="TextBox 5">
            <a:extLst>
              <a:ext uri="{FF2B5EF4-FFF2-40B4-BE49-F238E27FC236}">
                <a16:creationId xmlns:a16="http://schemas.microsoft.com/office/drawing/2014/main" id="{D7175DC3-0EAF-2FEA-4760-1BDD1AF804C9}"/>
              </a:ext>
            </a:extLst>
          </p:cNvPr>
          <p:cNvSpPr txBox="1"/>
          <p:nvPr/>
        </p:nvSpPr>
        <p:spPr>
          <a:xfrm>
            <a:off x="4399517" y="3403835"/>
            <a:ext cx="479618" cy="338554"/>
          </a:xfrm>
          <a:prstGeom prst="rect">
            <a:avLst/>
          </a:prstGeom>
          <a:noFill/>
        </p:spPr>
        <p:txBody>
          <a:bodyPr wrap="none" rtlCol="0">
            <a:spAutoFit/>
          </a:bodyPr>
          <a:lstStyle/>
          <a:p>
            <a:r>
              <a:rPr lang="en-CA" sz="1600" b="1" dirty="0">
                <a:solidFill>
                  <a:srgbClr val="083459"/>
                </a:solidFill>
              </a:rPr>
              <a:t>AB</a:t>
            </a:r>
          </a:p>
        </p:txBody>
      </p:sp>
      <p:sp>
        <p:nvSpPr>
          <p:cNvPr id="7" name="TextBox 6">
            <a:extLst>
              <a:ext uri="{FF2B5EF4-FFF2-40B4-BE49-F238E27FC236}">
                <a16:creationId xmlns:a16="http://schemas.microsoft.com/office/drawing/2014/main" id="{78BC6F31-10AE-CDD1-9FD7-211B94AE7962}"/>
              </a:ext>
            </a:extLst>
          </p:cNvPr>
          <p:cNvSpPr txBox="1"/>
          <p:nvPr/>
        </p:nvSpPr>
        <p:spPr>
          <a:xfrm>
            <a:off x="2927851" y="3393776"/>
            <a:ext cx="479617" cy="338554"/>
          </a:xfrm>
          <a:prstGeom prst="rect">
            <a:avLst/>
          </a:prstGeom>
          <a:noFill/>
        </p:spPr>
        <p:txBody>
          <a:bodyPr wrap="square" rtlCol="0">
            <a:spAutoFit/>
          </a:bodyPr>
          <a:lstStyle/>
          <a:p>
            <a:r>
              <a:rPr lang="en-CA" sz="1600" b="1" dirty="0">
                <a:solidFill>
                  <a:srgbClr val="083459"/>
                </a:solidFill>
              </a:rPr>
              <a:t>AB</a:t>
            </a:r>
          </a:p>
        </p:txBody>
      </p:sp>
      <p:sp>
        <p:nvSpPr>
          <p:cNvPr id="8" name="TextBox 7">
            <a:extLst>
              <a:ext uri="{FF2B5EF4-FFF2-40B4-BE49-F238E27FC236}">
                <a16:creationId xmlns:a16="http://schemas.microsoft.com/office/drawing/2014/main" id="{345EA326-381C-8E5F-69B2-4A28F70BB364}"/>
              </a:ext>
            </a:extLst>
          </p:cNvPr>
          <p:cNvSpPr txBox="1"/>
          <p:nvPr/>
        </p:nvSpPr>
        <p:spPr>
          <a:xfrm>
            <a:off x="2724246" y="4289654"/>
            <a:ext cx="783880" cy="338554"/>
          </a:xfrm>
          <a:prstGeom prst="rect">
            <a:avLst/>
          </a:prstGeom>
          <a:noFill/>
        </p:spPr>
        <p:txBody>
          <a:bodyPr wrap="square" rtlCol="0">
            <a:spAutoFit/>
          </a:bodyPr>
          <a:lstStyle/>
          <a:p>
            <a:r>
              <a:rPr lang="en-CA" sz="1600" b="1" dirty="0">
                <a:solidFill>
                  <a:srgbClr val="083459"/>
                </a:solidFill>
              </a:rPr>
              <a:t>none</a:t>
            </a:r>
          </a:p>
        </p:txBody>
      </p:sp>
      <p:sp>
        <p:nvSpPr>
          <p:cNvPr id="9" name="TextBox 8">
            <a:extLst>
              <a:ext uri="{FF2B5EF4-FFF2-40B4-BE49-F238E27FC236}">
                <a16:creationId xmlns:a16="http://schemas.microsoft.com/office/drawing/2014/main" id="{3F520402-4138-2D80-3B21-2A4E842A82F4}"/>
              </a:ext>
            </a:extLst>
          </p:cNvPr>
          <p:cNvSpPr txBox="1"/>
          <p:nvPr/>
        </p:nvSpPr>
        <p:spPr>
          <a:xfrm>
            <a:off x="2858628" y="4082794"/>
            <a:ext cx="627986" cy="338554"/>
          </a:xfrm>
          <a:prstGeom prst="rect">
            <a:avLst/>
          </a:prstGeom>
          <a:noFill/>
        </p:spPr>
        <p:txBody>
          <a:bodyPr wrap="square" rtlCol="0">
            <a:spAutoFit/>
          </a:bodyPr>
          <a:lstStyle/>
          <a:p>
            <a:r>
              <a:rPr lang="en-CA" sz="1600" b="1" dirty="0">
                <a:solidFill>
                  <a:srgbClr val="083459"/>
                </a:solidFill>
              </a:rPr>
              <a:t>Neg</a:t>
            </a:r>
          </a:p>
        </p:txBody>
      </p:sp>
      <p:sp>
        <p:nvSpPr>
          <p:cNvPr id="10" name="TextBox 9">
            <a:extLst>
              <a:ext uri="{FF2B5EF4-FFF2-40B4-BE49-F238E27FC236}">
                <a16:creationId xmlns:a16="http://schemas.microsoft.com/office/drawing/2014/main" id="{D8BB9FD3-2714-B6E0-5DC0-3D8DD3EB3A60}"/>
              </a:ext>
            </a:extLst>
          </p:cNvPr>
          <p:cNvSpPr txBox="1"/>
          <p:nvPr/>
        </p:nvSpPr>
        <p:spPr>
          <a:xfrm>
            <a:off x="4094951" y="4822412"/>
            <a:ext cx="1207885" cy="261610"/>
          </a:xfrm>
          <a:prstGeom prst="rect">
            <a:avLst/>
          </a:prstGeom>
          <a:noFill/>
        </p:spPr>
        <p:txBody>
          <a:bodyPr wrap="square" rtlCol="0">
            <a:spAutoFit/>
          </a:bodyPr>
          <a:lstStyle/>
          <a:p>
            <a:r>
              <a:rPr lang="en-CA" sz="1100" b="1" dirty="0">
                <a:solidFill>
                  <a:srgbClr val="083459"/>
                </a:solidFill>
              </a:rPr>
              <a:t>anti-K, anti-JkA</a:t>
            </a:r>
          </a:p>
        </p:txBody>
      </p:sp>
      <p:sp>
        <p:nvSpPr>
          <p:cNvPr id="11" name="TextBox 10">
            <a:extLst>
              <a:ext uri="{FF2B5EF4-FFF2-40B4-BE49-F238E27FC236}">
                <a16:creationId xmlns:a16="http://schemas.microsoft.com/office/drawing/2014/main" id="{5E6147DC-F7C6-48F1-6801-735376F14017}"/>
              </a:ext>
            </a:extLst>
          </p:cNvPr>
          <p:cNvSpPr txBox="1"/>
          <p:nvPr/>
        </p:nvSpPr>
        <p:spPr>
          <a:xfrm>
            <a:off x="4280961" y="4102490"/>
            <a:ext cx="627986" cy="338554"/>
          </a:xfrm>
          <a:prstGeom prst="rect">
            <a:avLst/>
          </a:prstGeom>
          <a:noFill/>
        </p:spPr>
        <p:txBody>
          <a:bodyPr wrap="square" rtlCol="0">
            <a:spAutoFit/>
          </a:bodyPr>
          <a:lstStyle/>
          <a:p>
            <a:r>
              <a:rPr lang="en-CA" sz="1600" b="1" dirty="0">
                <a:solidFill>
                  <a:srgbClr val="083459"/>
                </a:solidFill>
              </a:rPr>
              <a:t>Pos</a:t>
            </a:r>
          </a:p>
        </p:txBody>
      </p:sp>
      <p:sp>
        <p:nvSpPr>
          <p:cNvPr id="12" name="TextBox 11">
            <a:extLst>
              <a:ext uri="{FF2B5EF4-FFF2-40B4-BE49-F238E27FC236}">
                <a16:creationId xmlns:a16="http://schemas.microsoft.com/office/drawing/2014/main" id="{DEAC3843-ABB8-9A38-17B7-B4DA4A446DB6}"/>
              </a:ext>
            </a:extLst>
          </p:cNvPr>
          <p:cNvSpPr txBox="1"/>
          <p:nvPr/>
        </p:nvSpPr>
        <p:spPr>
          <a:xfrm>
            <a:off x="2874807" y="4815372"/>
            <a:ext cx="515506" cy="338554"/>
          </a:xfrm>
          <a:prstGeom prst="rect">
            <a:avLst/>
          </a:prstGeom>
          <a:noFill/>
        </p:spPr>
        <p:txBody>
          <a:bodyPr wrap="square" rtlCol="0">
            <a:spAutoFit/>
          </a:bodyPr>
          <a:lstStyle/>
          <a:p>
            <a:r>
              <a:rPr lang="en-CA" sz="1600" b="1" dirty="0">
                <a:solidFill>
                  <a:srgbClr val="083459"/>
                </a:solidFill>
              </a:rPr>
              <a:t>NA</a:t>
            </a:r>
          </a:p>
        </p:txBody>
      </p:sp>
      <p:sp>
        <p:nvSpPr>
          <p:cNvPr id="13" name="TextBox 12">
            <a:extLst>
              <a:ext uri="{FF2B5EF4-FFF2-40B4-BE49-F238E27FC236}">
                <a16:creationId xmlns:a16="http://schemas.microsoft.com/office/drawing/2014/main" id="{BE8F2373-2012-7ED2-F0B7-0D194C881FBE}"/>
              </a:ext>
            </a:extLst>
          </p:cNvPr>
          <p:cNvSpPr txBox="1"/>
          <p:nvPr/>
        </p:nvSpPr>
        <p:spPr>
          <a:xfrm>
            <a:off x="4280959" y="4553800"/>
            <a:ext cx="723087" cy="338554"/>
          </a:xfrm>
          <a:prstGeom prst="rect">
            <a:avLst/>
          </a:prstGeom>
          <a:noFill/>
        </p:spPr>
        <p:txBody>
          <a:bodyPr wrap="square" rtlCol="0">
            <a:spAutoFit/>
          </a:bodyPr>
          <a:lstStyle/>
          <a:p>
            <a:r>
              <a:rPr lang="en-CA" sz="1600" b="1" dirty="0">
                <a:solidFill>
                  <a:srgbClr val="083459"/>
                </a:solidFill>
              </a:rPr>
              <a:t>No</a:t>
            </a:r>
          </a:p>
        </p:txBody>
      </p:sp>
      <p:sp>
        <p:nvSpPr>
          <p:cNvPr id="14" name="TextBox 13">
            <a:extLst>
              <a:ext uri="{FF2B5EF4-FFF2-40B4-BE49-F238E27FC236}">
                <a16:creationId xmlns:a16="http://schemas.microsoft.com/office/drawing/2014/main" id="{35E32C06-5759-531F-81A2-35A294187095}"/>
              </a:ext>
            </a:extLst>
          </p:cNvPr>
          <p:cNvSpPr txBox="1"/>
          <p:nvPr/>
        </p:nvSpPr>
        <p:spPr>
          <a:xfrm>
            <a:off x="4398774" y="4303124"/>
            <a:ext cx="573702" cy="338554"/>
          </a:xfrm>
          <a:prstGeom prst="rect">
            <a:avLst/>
          </a:prstGeom>
          <a:noFill/>
        </p:spPr>
        <p:txBody>
          <a:bodyPr wrap="square" rtlCol="0">
            <a:spAutoFit/>
          </a:bodyPr>
          <a:lstStyle/>
          <a:p>
            <a:r>
              <a:rPr lang="en-CA" sz="1600" b="1" dirty="0">
                <a:solidFill>
                  <a:srgbClr val="083459"/>
                </a:solidFill>
              </a:rPr>
              <a:t>D </a:t>
            </a:r>
          </a:p>
        </p:txBody>
      </p:sp>
      <p:sp>
        <p:nvSpPr>
          <p:cNvPr id="15" name="TextBox 14">
            <a:extLst>
              <a:ext uri="{FF2B5EF4-FFF2-40B4-BE49-F238E27FC236}">
                <a16:creationId xmlns:a16="http://schemas.microsoft.com/office/drawing/2014/main" id="{8DF5313B-4C97-A0B3-F8A8-C0634B303E5D}"/>
              </a:ext>
            </a:extLst>
          </p:cNvPr>
          <p:cNvSpPr txBox="1"/>
          <p:nvPr/>
        </p:nvSpPr>
        <p:spPr>
          <a:xfrm>
            <a:off x="2874807" y="3612721"/>
            <a:ext cx="769058" cy="338554"/>
          </a:xfrm>
          <a:prstGeom prst="rect">
            <a:avLst/>
          </a:prstGeom>
          <a:noFill/>
        </p:spPr>
        <p:txBody>
          <a:bodyPr wrap="square" rtlCol="0">
            <a:spAutoFit/>
          </a:bodyPr>
          <a:lstStyle/>
          <a:p>
            <a:r>
              <a:rPr lang="en-CA" sz="1600" b="1" dirty="0">
                <a:solidFill>
                  <a:srgbClr val="083459"/>
                </a:solidFill>
              </a:rPr>
              <a:t>A, B</a:t>
            </a:r>
          </a:p>
        </p:txBody>
      </p:sp>
      <p:sp>
        <p:nvSpPr>
          <p:cNvPr id="16" name="TextBox 15">
            <a:extLst>
              <a:ext uri="{FF2B5EF4-FFF2-40B4-BE49-F238E27FC236}">
                <a16:creationId xmlns:a16="http://schemas.microsoft.com/office/drawing/2014/main" id="{4EDD1C50-167D-6D92-FCA0-06FE8F6D0A63}"/>
              </a:ext>
            </a:extLst>
          </p:cNvPr>
          <p:cNvSpPr txBox="1"/>
          <p:nvPr/>
        </p:nvSpPr>
        <p:spPr>
          <a:xfrm>
            <a:off x="4210425" y="3864711"/>
            <a:ext cx="769058" cy="338554"/>
          </a:xfrm>
          <a:prstGeom prst="rect">
            <a:avLst/>
          </a:prstGeom>
          <a:noFill/>
        </p:spPr>
        <p:txBody>
          <a:bodyPr wrap="square" rtlCol="0">
            <a:spAutoFit/>
          </a:bodyPr>
          <a:lstStyle/>
          <a:p>
            <a:r>
              <a:rPr lang="en-CA" sz="1600" b="1" dirty="0">
                <a:solidFill>
                  <a:srgbClr val="083459"/>
                </a:solidFill>
              </a:rPr>
              <a:t>none </a:t>
            </a:r>
          </a:p>
        </p:txBody>
      </p:sp>
      <p:sp>
        <p:nvSpPr>
          <p:cNvPr id="22" name="Oval 21">
            <a:extLst>
              <a:ext uri="{FF2B5EF4-FFF2-40B4-BE49-F238E27FC236}">
                <a16:creationId xmlns:a16="http://schemas.microsoft.com/office/drawing/2014/main" id="{B1967ACE-334F-111B-1B50-53D478169558}"/>
              </a:ext>
            </a:extLst>
          </p:cNvPr>
          <p:cNvSpPr/>
          <p:nvPr/>
        </p:nvSpPr>
        <p:spPr>
          <a:xfrm>
            <a:off x="5489278" y="3226338"/>
            <a:ext cx="3443034" cy="1510101"/>
          </a:xfrm>
          <a:prstGeom prst="ellipse">
            <a:avLst/>
          </a:prstGeom>
          <a:noFill/>
          <a:ln w="28575">
            <a:solidFill>
              <a:srgbClr val="B320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9" name="Graphic 18" descr="Close with solid fill">
            <a:extLst>
              <a:ext uri="{FF2B5EF4-FFF2-40B4-BE49-F238E27FC236}">
                <a16:creationId xmlns:a16="http://schemas.microsoft.com/office/drawing/2014/main" id="{7E253D3D-5B15-A8C3-D663-2217AE3089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83962" y="4815372"/>
            <a:ext cx="432000" cy="432000"/>
          </a:xfrm>
          <a:prstGeom prst="rect">
            <a:avLst/>
          </a:prstGeom>
        </p:spPr>
      </p:pic>
      <p:pic>
        <p:nvPicPr>
          <p:cNvPr id="17" name="Graphic 16" descr="Checkmark with solid fill">
            <a:extLst>
              <a:ext uri="{FF2B5EF4-FFF2-40B4-BE49-F238E27FC236}">
                <a16:creationId xmlns:a16="http://schemas.microsoft.com/office/drawing/2014/main" id="{E8C8DAB7-4300-54F9-25CE-07D20C6594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38939" y="2604801"/>
            <a:ext cx="450000" cy="450000"/>
          </a:xfrm>
          <a:prstGeom prst="rect">
            <a:avLst/>
          </a:prstGeom>
        </p:spPr>
      </p:pic>
      <p:pic>
        <p:nvPicPr>
          <p:cNvPr id="18" name="Graphic 17" descr="Close with solid fill">
            <a:extLst>
              <a:ext uri="{FF2B5EF4-FFF2-40B4-BE49-F238E27FC236}">
                <a16:creationId xmlns:a16="http://schemas.microsoft.com/office/drawing/2014/main" id="{CD2101F5-033B-AA3C-9271-E7769AD3DF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9596" y="4892354"/>
            <a:ext cx="432000" cy="432000"/>
          </a:xfrm>
          <a:prstGeom prst="rect">
            <a:avLst/>
          </a:prstGeom>
        </p:spPr>
      </p:pic>
      <p:pic>
        <p:nvPicPr>
          <p:cNvPr id="20" name="Graphic 19" descr="Close with solid fill">
            <a:extLst>
              <a:ext uri="{FF2B5EF4-FFF2-40B4-BE49-F238E27FC236}">
                <a16:creationId xmlns:a16="http://schemas.microsoft.com/office/drawing/2014/main" id="{B4CB190A-EF31-A61F-D346-8E80F60E9F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9596" y="5753699"/>
            <a:ext cx="432000" cy="432000"/>
          </a:xfrm>
          <a:prstGeom prst="rect">
            <a:avLst/>
          </a:prstGeom>
        </p:spPr>
      </p:pic>
    </p:spTree>
    <p:extLst>
      <p:ext uri="{BB962C8B-B14F-4D97-AF65-F5344CB8AC3E}">
        <p14:creationId xmlns:p14="http://schemas.microsoft.com/office/powerpoint/2010/main" val="307112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F8D78-C2B5-2963-7414-513C44FA2378}"/>
              </a:ext>
            </a:extLst>
          </p:cNvPr>
          <p:cNvSpPr>
            <a:spLocks noGrp="1"/>
          </p:cNvSpPr>
          <p:nvPr>
            <p:ph type="title"/>
          </p:nvPr>
        </p:nvSpPr>
        <p:spPr>
          <a:xfrm>
            <a:off x="41564" y="67105"/>
            <a:ext cx="9000000" cy="1296000"/>
          </a:xfrm>
        </p:spPr>
        <p:txBody>
          <a:bodyPr/>
          <a:lstStyle/>
          <a:p>
            <a:br>
              <a:rPr lang="en-US" sz="3000" b="1" dirty="0">
                <a:cs typeface="Arial" panose="020B0604020202020204" pitchFamily="34" charset="0"/>
              </a:rPr>
            </a:br>
            <a:r>
              <a:rPr lang="en-US" sz="3000" b="1" dirty="0">
                <a:cs typeface="Arial" panose="020B0604020202020204" pitchFamily="34" charset="0"/>
              </a:rPr>
              <a:t>Blood Compatibility Check Visual Aid </a:t>
            </a:r>
            <a:br>
              <a:rPr lang="en-US" sz="3000" b="1" dirty="0">
                <a:cs typeface="Arial" panose="020B0604020202020204" pitchFamily="34" charset="0"/>
              </a:rPr>
            </a:br>
            <a:r>
              <a:rPr lang="en-US" sz="3000" b="1" dirty="0">
                <a:cs typeface="Arial" panose="020B0604020202020204" pitchFamily="34" charset="0"/>
              </a:rPr>
              <a:t>FP Transfusion</a:t>
            </a:r>
            <a:br>
              <a:rPr lang="en-US" sz="3200" dirty="0">
                <a:cs typeface="Arial" panose="020B0604020202020204" pitchFamily="34" charset="0"/>
              </a:rPr>
            </a:br>
            <a:endParaRPr lang="en-CA" sz="3000" b="1" dirty="0"/>
          </a:p>
        </p:txBody>
      </p:sp>
      <p:graphicFrame>
        <p:nvGraphicFramePr>
          <p:cNvPr id="2" name="Table 1">
            <a:extLst>
              <a:ext uri="{FF2B5EF4-FFF2-40B4-BE49-F238E27FC236}">
                <a16:creationId xmlns:a16="http://schemas.microsoft.com/office/drawing/2014/main" id="{B55AB0FA-18E7-8BF5-58D8-CABB1A226CC5}"/>
              </a:ext>
            </a:extLst>
          </p:cNvPr>
          <p:cNvGraphicFramePr>
            <a:graphicFrameLocks noGrp="1"/>
          </p:cNvGraphicFramePr>
          <p:nvPr/>
        </p:nvGraphicFramePr>
        <p:xfrm>
          <a:off x="1714500" y="2201866"/>
          <a:ext cx="5715000" cy="2658618"/>
        </p:xfrm>
        <a:graphic>
          <a:graphicData uri="http://schemas.openxmlformats.org/drawingml/2006/table">
            <a:tbl>
              <a:tblPr firstRow="1" firstCol="1" bandRow="1"/>
              <a:tblGrid>
                <a:gridCol w="2514600">
                  <a:extLst>
                    <a:ext uri="{9D8B030D-6E8A-4147-A177-3AD203B41FA5}">
                      <a16:colId xmlns:a16="http://schemas.microsoft.com/office/drawing/2014/main" val="3444380683"/>
                    </a:ext>
                  </a:extLst>
                </a:gridCol>
                <a:gridCol w="1600200">
                  <a:extLst>
                    <a:ext uri="{9D8B030D-6E8A-4147-A177-3AD203B41FA5}">
                      <a16:colId xmlns:a16="http://schemas.microsoft.com/office/drawing/2014/main" val="3413322708"/>
                    </a:ext>
                  </a:extLst>
                </a:gridCol>
                <a:gridCol w="1600200">
                  <a:extLst>
                    <a:ext uri="{9D8B030D-6E8A-4147-A177-3AD203B41FA5}">
                      <a16:colId xmlns:a16="http://schemas.microsoft.com/office/drawing/2014/main" val="4286828010"/>
                    </a:ext>
                  </a:extLst>
                </a:gridCol>
              </a:tblGrid>
              <a:tr h="264160">
                <a:tc gridSpan="3">
                  <a:txBody>
                    <a:bodyPr/>
                    <a:lstStyle/>
                    <a:p>
                      <a:pPr algn="ctr">
                        <a:lnSpc>
                          <a:spcPct val="106000"/>
                        </a:lnSpc>
                        <a:spcAft>
                          <a:spcPts val="800"/>
                        </a:spcAft>
                      </a:pPr>
                      <a:r>
                        <a:rPr lang="en-US" sz="11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Blood Compatibility - FP Transfusion</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70901435"/>
                  </a:ext>
                </a:extLst>
              </a:tr>
              <a:tr h="857250">
                <a:tc rowSpan="2">
                  <a:txBody>
                    <a:bodyPr/>
                    <a:lstStyle/>
                    <a:p>
                      <a:pPr algn="ctr">
                        <a:lnSpc>
                          <a:spcPct val="106000"/>
                        </a:lnSpc>
                        <a:spcAft>
                          <a:spcPts val="800"/>
                        </a:spcAft>
                      </a:pPr>
                      <a:endParaRPr lang="en-CA" sz="1800" kern="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*Antigen(s) – on exterior surface of red blood cell           </a:t>
                      </a:r>
                      <a:b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*Antibody(ies) – in plasma</a:t>
                      </a:r>
                      <a:b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 Compatibility Check</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CA"/>
                    </a:p>
                  </a:txBody>
                  <a:tcPr/>
                </a:tc>
                <a:extLst>
                  <a:ext uri="{0D108BD9-81ED-4DB2-BD59-A6C34878D82A}">
                    <a16:rowId xmlns:a16="http://schemas.microsoft.com/office/drawing/2014/main" val="3118626758"/>
                  </a:ext>
                </a:extLst>
              </a:tr>
              <a:tr h="219075">
                <a:tc vMerge="1">
                  <a:txBody>
                    <a:bodyPr/>
                    <a:lstStyle/>
                    <a:p>
                      <a:endParaRPr lang="en-CA"/>
                    </a:p>
                  </a:txBody>
                  <a:tcPr/>
                </a:tc>
                <a:tc>
                  <a:txBody>
                    <a:bodyPr/>
                    <a:lstStyle/>
                    <a:p>
                      <a:pPr algn="ctr">
                        <a:lnSpc>
                          <a:spcPct val="106000"/>
                        </a:lnSpc>
                        <a:spcAft>
                          <a:spcPts val="800"/>
                        </a:spcAft>
                      </a:pPr>
                      <a:r>
                        <a:rPr lang="en-CA" sz="11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FP unit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6000"/>
                        </a:lnSpc>
                        <a:spcAft>
                          <a:spcPts val="800"/>
                        </a:spcAft>
                      </a:pPr>
                      <a:r>
                        <a:rPr lang="en-CA" sz="11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Patient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522385"/>
                  </a:ext>
                </a:extLst>
              </a:tr>
              <a:tr h="252095">
                <a:tc>
                  <a:txBody>
                    <a:bodyPr/>
                    <a:lstStyle/>
                    <a:p>
                      <a:pPr>
                        <a:lnSpc>
                          <a:spcPct val="106000"/>
                        </a:lnSpc>
                        <a:spcAft>
                          <a:spcPts val="800"/>
                        </a:spcAft>
                      </a:pPr>
                      <a:r>
                        <a:rPr lang="en-CA" sz="1100" b="1" kern="100" dirty="0">
                          <a:solidFill>
                            <a:srgbClr val="B32017"/>
                          </a:solidFill>
                          <a:effectLst/>
                          <a:latin typeface="Arial" panose="020B0604020202020204" pitchFamily="34" charset="0"/>
                          <a:ea typeface="Aptos" panose="020B0004020202020204" pitchFamily="34" charset="0"/>
                          <a:cs typeface="Times New Roman" panose="02020603050405020304" pitchFamily="18" charset="0"/>
                        </a:rPr>
                        <a:t>ABO Blood Group</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7118667"/>
                  </a:ext>
                </a:extLst>
              </a:tr>
              <a:tr h="252095">
                <a:tc>
                  <a:txBody>
                    <a:bodyPr/>
                    <a:lstStyle/>
                    <a:p>
                      <a:pP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ABO Antigen(s)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7501454"/>
                  </a:ext>
                </a:extLst>
              </a:tr>
              <a:tr h="252095">
                <a:tc>
                  <a:txBody>
                    <a:bodyPr/>
                    <a:lstStyle/>
                    <a:p>
                      <a:pP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ABO Antibody(ies)</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84088453"/>
                  </a:ext>
                </a:extLst>
              </a:tr>
              <a:tr h="209550">
                <a:tc gridSpan="3">
                  <a:txBody>
                    <a:bodyPr/>
                    <a:lstStyle/>
                    <a:p>
                      <a:pPr marL="0" marR="0" lvl="0" indent="0" algn="ctr" defTabSz="685800" rtl="0" eaLnBrk="1" fontAlgn="auto" latinLnBrk="0" hangingPunct="1">
                        <a:lnSpc>
                          <a:spcPct val="106000"/>
                        </a:lnSpc>
                        <a:spcBef>
                          <a:spcPts val="0"/>
                        </a:spcBef>
                        <a:spcAft>
                          <a:spcPts val="800"/>
                        </a:spcAft>
                        <a:buClrTx/>
                        <a:buSzTx/>
                        <a:buFontTx/>
                        <a:buNone/>
                        <a:tabLst/>
                        <a:defRPr/>
                      </a:pPr>
                      <a:r>
                        <a:rPr lang="en-US" sz="1100" b="0" kern="0" dirty="0">
                          <a:solidFill>
                            <a:schemeClr val="tx1"/>
                          </a:solidFill>
                          <a:latin typeface="+mn-lt"/>
                        </a:rPr>
                        <a:t>*Ensure the antibodies in the FP unit will not hemolyse the patient’s red blood cells (patient’s red blood cells do not have the corresponding antigen on their surface).</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923196879"/>
                  </a:ext>
                </a:extLst>
              </a:tr>
              <a:tr h="209550">
                <a:tc gridSpan="3">
                  <a:txBody>
                    <a:bodyPr/>
                    <a:lstStyle/>
                    <a:p>
                      <a:pPr algn="ctr">
                        <a:lnSpc>
                          <a:spcPct val="106000"/>
                        </a:lnSpc>
                        <a:spcAft>
                          <a:spcPts val="800"/>
                        </a:spcAft>
                      </a:pPr>
                      <a:r>
                        <a:rPr lang="en-GB" sz="1000" kern="100" dirty="0">
                          <a:effectLst/>
                          <a:latin typeface="Arial" panose="020B0604020202020204" pitchFamily="34" charset="0"/>
                          <a:ea typeface="Aptos" panose="020B0004020202020204" pitchFamily="34" charset="0"/>
                          <a:cs typeface="Times New Roman" panose="02020603050405020304" pitchFamily="18" charset="0"/>
                        </a:rPr>
                        <a:t>** Rh(D) blood group is not relevant for FP (plasma has no red blood cells, i.e., no antigens).</a:t>
                      </a:r>
                      <a:r>
                        <a:rPr lang="en-CA" sz="10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921399754"/>
                  </a:ext>
                </a:extLst>
              </a:tr>
            </a:tbl>
          </a:graphicData>
        </a:graphic>
      </p:graphicFrame>
      <p:pic>
        <p:nvPicPr>
          <p:cNvPr id="5123" name="Picture 25">
            <a:extLst>
              <a:ext uri="{FF2B5EF4-FFF2-40B4-BE49-F238E27FC236}">
                <a16:creationId xmlns:a16="http://schemas.microsoft.com/office/drawing/2014/main" id="{129EBACF-8D6F-03A5-A1B3-3C68651A86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311" b="5840"/>
          <a:stretch/>
        </p:blipFill>
        <p:spPr bwMode="auto">
          <a:xfrm>
            <a:off x="2627784" y="2498992"/>
            <a:ext cx="648072" cy="98954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0B06A099-0E55-1CC2-62F4-29C17546304C}"/>
              </a:ext>
            </a:extLst>
          </p:cNvPr>
          <p:cNvCxnSpPr>
            <a:cxnSpLocks/>
          </p:cNvCxnSpPr>
          <p:nvPr/>
        </p:nvCxnSpPr>
        <p:spPr>
          <a:xfrm>
            <a:off x="5349875" y="8212138"/>
            <a:ext cx="487363" cy="0"/>
          </a:xfrm>
          <a:prstGeom prst="straightConnector1">
            <a:avLst/>
          </a:prstGeom>
          <a:noFill/>
          <a:ln w="28575" cap="flat" cmpd="sng" algn="ctr">
            <a:solidFill>
              <a:srgbClr val="B32017"/>
            </a:solidFill>
            <a:prstDash val="solid"/>
            <a:headEnd type="triangle"/>
            <a:tailEnd type="triangle"/>
          </a:ln>
          <a:effectLst/>
        </p:spPr>
      </p:cxnSp>
      <p:cxnSp>
        <p:nvCxnSpPr>
          <p:cNvPr id="4" name="Straight Arrow Connector 3">
            <a:extLst>
              <a:ext uri="{FF2B5EF4-FFF2-40B4-BE49-F238E27FC236}">
                <a16:creationId xmlns:a16="http://schemas.microsoft.com/office/drawing/2014/main" id="{901AECC1-FA9A-5CE0-AFE1-7D4B04D44F27}"/>
              </a:ext>
            </a:extLst>
          </p:cNvPr>
          <p:cNvCxnSpPr>
            <a:cxnSpLocks/>
          </p:cNvCxnSpPr>
          <p:nvPr/>
        </p:nvCxnSpPr>
        <p:spPr>
          <a:xfrm flipV="1">
            <a:off x="6465888" y="9175750"/>
            <a:ext cx="512762" cy="219075"/>
          </a:xfrm>
          <a:prstGeom prst="straightConnector1">
            <a:avLst/>
          </a:prstGeom>
          <a:noFill/>
          <a:ln w="28575" cap="flat" cmpd="sng" algn="ctr">
            <a:solidFill>
              <a:srgbClr val="B32017"/>
            </a:solidFill>
            <a:prstDash val="solid"/>
            <a:headEnd type="triangle"/>
            <a:tailEnd type="triangle"/>
          </a:ln>
          <a:effectLst/>
        </p:spPr>
      </p:cxnSp>
      <p:cxnSp>
        <p:nvCxnSpPr>
          <p:cNvPr id="10" name="Straight Arrow Connector 9">
            <a:extLst>
              <a:ext uri="{FF2B5EF4-FFF2-40B4-BE49-F238E27FC236}">
                <a16:creationId xmlns:a16="http://schemas.microsoft.com/office/drawing/2014/main" id="{23AA93E5-B1C6-5C5E-7F62-BF6CD765702A}"/>
              </a:ext>
            </a:extLst>
          </p:cNvPr>
          <p:cNvCxnSpPr>
            <a:cxnSpLocks/>
          </p:cNvCxnSpPr>
          <p:nvPr/>
        </p:nvCxnSpPr>
        <p:spPr>
          <a:xfrm>
            <a:off x="4427984" y="3212976"/>
            <a:ext cx="511200" cy="0"/>
          </a:xfrm>
          <a:prstGeom prst="straightConnector1">
            <a:avLst/>
          </a:prstGeom>
          <a:ln w="28575">
            <a:solidFill>
              <a:srgbClr val="B3201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4C07783-7E7A-6697-C6CF-262344B25176}"/>
              </a:ext>
            </a:extLst>
          </p:cNvPr>
          <p:cNvCxnSpPr>
            <a:cxnSpLocks/>
          </p:cNvCxnSpPr>
          <p:nvPr/>
        </p:nvCxnSpPr>
        <p:spPr>
          <a:xfrm flipV="1">
            <a:off x="5580856" y="3933057"/>
            <a:ext cx="512763" cy="219075"/>
          </a:xfrm>
          <a:prstGeom prst="straightConnector1">
            <a:avLst/>
          </a:prstGeom>
          <a:noFill/>
          <a:ln w="28575" cap="flat" cmpd="sng" algn="ctr">
            <a:solidFill>
              <a:srgbClr val="B32017"/>
            </a:solidFill>
            <a:prstDash val="solid"/>
            <a:headEnd type="triangle"/>
            <a:tailEnd type="triangle"/>
          </a:ln>
          <a:effectLst/>
        </p:spPr>
      </p:cxnSp>
    </p:spTree>
    <p:extLst>
      <p:ext uri="{BB962C8B-B14F-4D97-AF65-F5344CB8AC3E}">
        <p14:creationId xmlns:p14="http://schemas.microsoft.com/office/powerpoint/2010/main" val="1954096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0052E1B-AADB-DFC7-B172-1FB64E691619}"/>
              </a:ext>
            </a:extLst>
          </p:cNvPr>
          <p:cNvSpPr>
            <a:spLocks noGrp="1" noChangeArrowheads="1"/>
          </p:cNvSpPr>
          <p:nvPr>
            <p:ph type="title"/>
          </p:nvPr>
        </p:nvSpPr>
        <p:spPr>
          <a:xfrm>
            <a:off x="107504" y="39763"/>
            <a:ext cx="8928992" cy="1301005"/>
          </a:xfrm>
        </p:spPr>
        <p:txBody>
          <a:bodyPr/>
          <a:lstStyle/>
          <a:p>
            <a:r>
              <a:rPr lang="en-US" sz="3000" b="1" dirty="0">
                <a:solidFill>
                  <a:srgbClr val="B32017"/>
                </a:solidFill>
                <a:ea typeface="Calibri" panose="020F0502020204030204" pitchFamily="34" charset="0"/>
              </a:rPr>
              <a:t>Patient Case 4 Question </a:t>
            </a:r>
            <a:endParaRPr lang="en-CA" altLang="en-US" sz="3000" b="1" dirty="0">
              <a:solidFill>
                <a:srgbClr val="B32017"/>
              </a:solidFill>
            </a:endParaRPr>
          </a:p>
        </p:txBody>
      </p:sp>
      <p:sp>
        <p:nvSpPr>
          <p:cNvPr id="3" name="Content Placeholder 2">
            <a:extLst>
              <a:ext uri="{FF2B5EF4-FFF2-40B4-BE49-F238E27FC236}">
                <a16:creationId xmlns:a16="http://schemas.microsoft.com/office/drawing/2014/main" id="{610E7CFD-A481-1AF3-C125-95B0779ADF90}"/>
              </a:ext>
            </a:extLst>
          </p:cNvPr>
          <p:cNvSpPr>
            <a:spLocks noGrp="1"/>
          </p:cNvSpPr>
          <p:nvPr>
            <p:ph idx="1"/>
          </p:nvPr>
        </p:nvSpPr>
        <p:spPr>
          <a:xfrm>
            <a:off x="287524" y="2852936"/>
            <a:ext cx="8568952" cy="1944219"/>
          </a:xfrm>
        </p:spPr>
        <p:txBody>
          <a:bodyPr/>
          <a:lstStyle/>
          <a:p>
            <a:pPr marL="342900" lvl="1" indent="0">
              <a:buNone/>
              <a:defRPr/>
            </a:pPr>
            <a:r>
              <a:rPr lang="en-GB" sz="1600" dirty="0">
                <a:cs typeface="Arial" panose="020B0604020202020204" pitchFamily="34" charset="0"/>
              </a:rPr>
              <a:t>Barney, a 22-year-old male, is a trauma patient in the ED. Massive Hemorrhage Protocol has been ordered. Initially he received group O, Rh positive RBC, and group AB FP. His group &amp; screen test is now completed. FP transfusion is requested.</a:t>
            </a:r>
            <a:br>
              <a:rPr lang="en-GB" sz="1600" dirty="0">
                <a:cs typeface="Arial" panose="020B0604020202020204" pitchFamily="34" charset="0"/>
              </a:rPr>
            </a:br>
            <a:r>
              <a:rPr lang="en-GB" sz="1600" b="1" dirty="0">
                <a:cs typeface="Arial" panose="020B0604020202020204" pitchFamily="34" charset="0"/>
              </a:rPr>
              <a:t>Barney’s</a:t>
            </a:r>
            <a:r>
              <a:rPr lang="en-GB" sz="1600" dirty="0">
                <a:cs typeface="Arial" panose="020B0604020202020204" pitchFamily="34" charset="0"/>
              </a:rPr>
              <a:t> </a:t>
            </a:r>
            <a:r>
              <a:rPr lang="en-GB" sz="1600" b="1" dirty="0">
                <a:cs typeface="Arial" panose="020B0604020202020204" pitchFamily="34" charset="0"/>
              </a:rPr>
              <a:t>group &amp; screen test: </a:t>
            </a:r>
            <a:r>
              <a:rPr lang="en-GB" sz="1600" dirty="0">
                <a:cs typeface="Arial" panose="020B0604020202020204" pitchFamily="34" charset="0"/>
              </a:rPr>
              <a:t>group A, Rh positive, antibody screen negative. </a:t>
            </a:r>
            <a:br>
              <a:rPr lang="en-GB" sz="1600" dirty="0">
                <a:cs typeface="Arial" panose="020B0604020202020204" pitchFamily="34" charset="0"/>
              </a:rPr>
            </a:br>
            <a:r>
              <a:rPr lang="en-GB" sz="1600" b="1" dirty="0">
                <a:cs typeface="Arial" panose="020B0604020202020204" pitchFamily="34" charset="0"/>
              </a:rPr>
              <a:t>TML issues FP units: </a:t>
            </a:r>
            <a:r>
              <a:rPr lang="en-GB" sz="1600" dirty="0">
                <a:cs typeface="Arial" panose="020B0604020202020204" pitchFamily="34" charset="0"/>
              </a:rPr>
              <a:t>group AB.</a:t>
            </a:r>
            <a:br>
              <a:rPr lang="en-GB" sz="1600" dirty="0">
                <a:cs typeface="Arial" panose="020B0604020202020204" pitchFamily="34" charset="0"/>
              </a:rPr>
            </a:br>
            <a:br>
              <a:rPr lang="en-GB" sz="1600" dirty="0">
                <a:cs typeface="Arial" panose="020B0604020202020204" pitchFamily="34" charset="0"/>
              </a:rPr>
            </a:br>
            <a:r>
              <a:rPr lang="en-GB" sz="2400" dirty="0">
                <a:cs typeface="Arial" panose="020B0604020202020204" pitchFamily="34" charset="0"/>
              </a:rPr>
              <a:t> </a:t>
            </a:r>
          </a:p>
          <a:p>
            <a:pPr marL="342900" lvl="1" indent="0">
              <a:buNone/>
              <a:defRPr/>
            </a:pPr>
            <a:endParaRPr lang="en-GB" sz="2400" dirty="0">
              <a:cs typeface="Arial" panose="020B0604020202020204" pitchFamily="34" charset="0"/>
            </a:endParaRPr>
          </a:p>
          <a:p>
            <a:pPr marL="0" indent="0">
              <a:buNone/>
              <a:defRPr/>
            </a:pPr>
            <a:br>
              <a:rPr lang="en-GB" dirty="0">
                <a:cs typeface="Arial" panose="020B0604020202020204" pitchFamily="34" charset="0"/>
              </a:rPr>
            </a:br>
            <a:r>
              <a:rPr lang="en-GB" dirty="0">
                <a:cs typeface="Arial" panose="020B0604020202020204" pitchFamily="34" charset="0"/>
              </a:rPr>
              <a:t>   </a:t>
            </a:r>
            <a:endParaRPr lang="en-US" sz="2800" dirty="0">
              <a:cs typeface="Arial" panose="020B0604020202020204" pitchFamily="34" charset="0"/>
            </a:endParaRPr>
          </a:p>
          <a:p>
            <a:pPr>
              <a:buFont typeface="Arial" panose="020B0604020202020204" pitchFamily="34" charset="0"/>
              <a:buChar char="•"/>
              <a:defRPr/>
            </a:pPr>
            <a:endParaRPr lang="en-US" sz="2800" dirty="0">
              <a:cs typeface="Arial" panose="020B0604020202020204" pitchFamily="34" charset="0"/>
            </a:endParaRPr>
          </a:p>
          <a:p>
            <a:pPr marL="0" indent="0">
              <a:buNone/>
              <a:defRPr/>
            </a:pPr>
            <a:endParaRPr lang="en-US" sz="2800" dirty="0">
              <a:cs typeface="Arial" panose="020B0604020202020204" pitchFamily="34" charset="0"/>
            </a:endParaRPr>
          </a:p>
          <a:p>
            <a:pPr>
              <a:buFont typeface="Arial" panose="020B0604020202020204" pitchFamily="34" charset="0"/>
              <a:buChar char="•"/>
              <a:defRPr/>
            </a:pPr>
            <a:endParaRPr lang="en-CA" sz="2800" dirty="0"/>
          </a:p>
        </p:txBody>
      </p:sp>
      <p:pic>
        <p:nvPicPr>
          <p:cNvPr id="6" name="Picture 5">
            <a:extLst>
              <a:ext uri="{FF2B5EF4-FFF2-40B4-BE49-F238E27FC236}">
                <a16:creationId xmlns:a16="http://schemas.microsoft.com/office/drawing/2014/main" id="{9D6E927E-4C4D-56A8-1AFF-3DDB9B1A0A8E}"/>
              </a:ext>
            </a:extLst>
          </p:cNvPr>
          <p:cNvPicPr>
            <a:picLocks noChangeAspect="1"/>
          </p:cNvPicPr>
          <p:nvPr/>
        </p:nvPicPr>
        <p:blipFill rotWithShape="1">
          <a:blip r:embed="rId3"/>
          <a:srcRect l="32597" r="37467"/>
          <a:stretch/>
        </p:blipFill>
        <p:spPr>
          <a:xfrm>
            <a:off x="611560" y="217784"/>
            <a:ext cx="792088" cy="944962"/>
          </a:xfrm>
          <a:prstGeom prst="rect">
            <a:avLst/>
          </a:prstGeom>
        </p:spPr>
      </p:pic>
    </p:spTree>
    <p:extLst>
      <p:ext uri="{BB962C8B-B14F-4D97-AF65-F5344CB8AC3E}">
        <p14:creationId xmlns:p14="http://schemas.microsoft.com/office/powerpoint/2010/main" val="3316156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0052E1B-AADB-DFC7-B172-1FB64E691619}"/>
              </a:ext>
            </a:extLst>
          </p:cNvPr>
          <p:cNvSpPr>
            <a:spLocks noGrp="1" noChangeArrowheads="1"/>
          </p:cNvSpPr>
          <p:nvPr>
            <p:ph type="title"/>
          </p:nvPr>
        </p:nvSpPr>
        <p:spPr>
          <a:xfrm>
            <a:off x="107504" y="39763"/>
            <a:ext cx="8928992" cy="1301005"/>
          </a:xfrm>
        </p:spPr>
        <p:txBody>
          <a:bodyPr/>
          <a:lstStyle/>
          <a:p>
            <a:r>
              <a:rPr lang="en-US" sz="3000" b="1" dirty="0">
                <a:solidFill>
                  <a:srgbClr val="B32017"/>
                </a:solidFill>
                <a:ea typeface="Calibri" panose="020F0502020204030204" pitchFamily="34" charset="0"/>
              </a:rPr>
              <a:t>Patient Case 4 </a:t>
            </a:r>
            <a:r>
              <a:rPr kumimoji="0" lang="en-US" sz="3000" b="1" i="0" u="none" strike="noStrike" kern="0" cap="none" spc="0" normalizeH="0" baseline="0" noProof="0" dirty="0">
                <a:ln>
                  <a:noFill/>
                </a:ln>
                <a:solidFill>
                  <a:srgbClr val="B32017"/>
                </a:solidFill>
                <a:effectLst/>
                <a:uLnTx/>
                <a:uFillTx/>
                <a:latin typeface="Arial"/>
                <a:ea typeface="Calibri" panose="020F0502020204030204" pitchFamily="34" charset="0"/>
                <a:cs typeface="+mj-cs"/>
              </a:rPr>
              <a:t>Compatibility Check</a:t>
            </a:r>
            <a:r>
              <a:rPr lang="en-US" sz="3000" b="1" dirty="0">
                <a:solidFill>
                  <a:srgbClr val="B32017"/>
                </a:solidFill>
                <a:ea typeface="Calibri" panose="020F0502020204030204" pitchFamily="34" charset="0"/>
              </a:rPr>
              <a:t> </a:t>
            </a:r>
            <a:endParaRPr lang="en-CA" altLang="en-US" sz="3000" b="1" dirty="0">
              <a:solidFill>
                <a:srgbClr val="B32017"/>
              </a:solidFill>
            </a:endParaRPr>
          </a:p>
        </p:txBody>
      </p:sp>
      <p:sp>
        <p:nvSpPr>
          <p:cNvPr id="3" name="Content Placeholder 2">
            <a:extLst>
              <a:ext uri="{FF2B5EF4-FFF2-40B4-BE49-F238E27FC236}">
                <a16:creationId xmlns:a16="http://schemas.microsoft.com/office/drawing/2014/main" id="{610E7CFD-A481-1AF3-C125-95B0779ADF90}"/>
              </a:ext>
            </a:extLst>
          </p:cNvPr>
          <p:cNvSpPr>
            <a:spLocks noGrp="1"/>
          </p:cNvSpPr>
          <p:nvPr>
            <p:ph idx="1"/>
          </p:nvPr>
        </p:nvSpPr>
        <p:spPr>
          <a:xfrm>
            <a:off x="640798" y="1323253"/>
            <a:ext cx="8136904" cy="593580"/>
          </a:xfrm>
        </p:spPr>
        <p:txBody>
          <a:bodyPr/>
          <a:lstStyle/>
          <a:p>
            <a:pPr marL="342900" lvl="1" indent="0">
              <a:buNone/>
              <a:defRPr/>
            </a:pPr>
            <a:r>
              <a:rPr lang="en-GB" sz="1600" b="1" dirty="0">
                <a:cs typeface="Arial" panose="020B0604020202020204" pitchFamily="34" charset="0"/>
              </a:rPr>
              <a:t>Barney’s</a:t>
            </a:r>
            <a:r>
              <a:rPr lang="en-GB" sz="1600" dirty="0">
                <a:cs typeface="Arial" panose="020B0604020202020204" pitchFamily="34" charset="0"/>
              </a:rPr>
              <a:t> </a:t>
            </a:r>
            <a:r>
              <a:rPr lang="en-GB" sz="1600" b="1" dirty="0">
                <a:cs typeface="Arial" panose="020B0604020202020204" pitchFamily="34" charset="0"/>
              </a:rPr>
              <a:t>group &amp; screen test: </a:t>
            </a:r>
            <a:r>
              <a:rPr lang="en-GB" sz="1600" dirty="0">
                <a:cs typeface="Arial" panose="020B0604020202020204" pitchFamily="34" charset="0"/>
              </a:rPr>
              <a:t>group A, Rh positive, antibody screen negative. </a:t>
            </a:r>
            <a:br>
              <a:rPr lang="en-GB" sz="1600" dirty="0">
                <a:cs typeface="Arial" panose="020B0604020202020204" pitchFamily="34" charset="0"/>
              </a:rPr>
            </a:br>
            <a:r>
              <a:rPr lang="en-GB" sz="1600" b="1" dirty="0">
                <a:cs typeface="Arial" panose="020B0604020202020204" pitchFamily="34" charset="0"/>
              </a:rPr>
              <a:t>TML issues FP units: </a:t>
            </a:r>
            <a:r>
              <a:rPr lang="en-GB" sz="1600" dirty="0">
                <a:cs typeface="Arial" panose="020B0604020202020204" pitchFamily="34" charset="0"/>
              </a:rPr>
              <a:t>group AB.</a:t>
            </a:r>
            <a:br>
              <a:rPr lang="en-GB" sz="1600" dirty="0">
                <a:cs typeface="Arial" panose="020B0604020202020204" pitchFamily="34" charset="0"/>
              </a:rPr>
            </a:br>
            <a:r>
              <a:rPr lang="en-GB" sz="2400" dirty="0">
                <a:cs typeface="Arial" panose="020B0604020202020204" pitchFamily="34" charset="0"/>
              </a:rPr>
              <a:t> </a:t>
            </a:r>
          </a:p>
          <a:p>
            <a:pPr marL="342900" lvl="1" indent="0">
              <a:buNone/>
              <a:defRPr/>
            </a:pPr>
            <a:endParaRPr lang="en-GB" sz="2400" dirty="0">
              <a:cs typeface="Arial" panose="020B0604020202020204" pitchFamily="34" charset="0"/>
            </a:endParaRPr>
          </a:p>
          <a:p>
            <a:pPr marL="0" indent="0">
              <a:buNone/>
              <a:defRPr/>
            </a:pPr>
            <a:br>
              <a:rPr lang="en-GB" dirty="0">
                <a:cs typeface="Arial" panose="020B0604020202020204" pitchFamily="34" charset="0"/>
              </a:rPr>
            </a:br>
            <a:r>
              <a:rPr lang="en-GB" dirty="0">
                <a:cs typeface="Arial" panose="020B0604020202020204" pitchFamily="34" charset="0"/>
              </a:rPr>
              <a:t>   </a:t>
            </a:r>
            <a:endParaRPr lang="en-US" sz="2800" dirty="0">
              <a:cs typeface="Arial" panose="020B0604020202020204" pitchFamily="34" charset="0"/>
            </a:endParaRPr>
          </a:p>
          <a:p>
            <a:pPr>
              <a:buFont typeface="Arial" panose="020B0604020202020204" pitchFamily="34" charset="0"/>
              <a:buChar char="•"/>
              <a:defRPr/>
            </a:pPr>
            <a:endParaRPr lang="en-US" sz="2800" dirty="0">
              <a:cs typeface="Arial" panose="020B0604020202020204" pitchFamily="34" charset="0"/>
            </a:endParaRPr>
          </a:p>
          <a:p>
            <a:pPr marL="0" indent="0">
              <a:buNone/>
              <a:defRPr/>
            </a:pPr>
            <a:endParaRPr lang="en-US" sz="2800" dirty="0">
              <a:cs typeface="Arial" panose="020B0604020202020204" pitchFamily="34" charset="0"/>
            </a:endParaRPr>
          </a:p>
          <a:p>
            <a:pPr>
              <a:buFont typeface="Arial" panose="020B0604020202020204" pitchFamily="34" charset="0"/>
              <a:buChar char="•"/>
              <a:defRPr/>
            </a:pPr>
            <a:endParaRPr lang="en-CA" sz="2800" dirty="0"/>
          </a:p>
        </p:txBody>
      </p:sp>
      <p:sp>
        <p:nvSpPr>
          <p:cNvPr id="5" name="Content Placeholder 2">
            <a:extLst>
              <a:ext uri="{FF2B5EF4-FFF2-40B4-BE49-F238E27FC236}">
                <a16:creationId xmlns:a16="http://schemas.microsoft.com/office/drawing/2014/main" id="{5E2D2B4B-745A-BC5F-DC2B-70A504B72112}"/>
              </a:ext>
            </a:extLst>
          </p:cNvPr>
          <p:cNvSpPr txBox="1">
            <a:spLocks/>
          </p:cNvSpPr>
          <p:nvPr/>
        </p:nvSpPr>
        <p:spPr bwMode="auto">
          <a:xfrm>
            <a:off x="5015793" y="2077340"/>
            <a:ext cx="3985200" cy="411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pPr marL="342900" lvl="1" indent="0">
              <a:buFontTx/>
              <a:buNone/>
              <a:defRPr/>
            </a:pPr>
            <a:r>
              <a:rPr lang="en-GB" sz="1400" kern="0" dirty="0">
                <a:cs typeface="Arial" panose="020B0604020202020204" pitchFamily="34" charset="0"/>
              </a:rPr>
              <a:t>Select the </a:t>
            </a:r>
            <a:r>
              <a:rPr lang="en-GB" sz="1400" u="sng" kern="0" dirty="0">
                <a:cs typeface="Arial" panose="020B0604020202020204" pitchFamily="34" charset="0"/>
              </a:rPr>
              <a:t>most correct</a:t>
            </a:r>
            <a:r>
              <a:rPr lang="en-GB" sz="1400" kern="0" dirty="0">
                <a:cs typeface="Arial" panose="020B0604020202020204" pitchFamily="34" charset="0"/>
              </a:rPr>
              <a:t> statement.</a:t>
            </a:r>
          </a:p>
          <a:p>
            <a:pPr marL="800100" lvl="1" indent="-457200">
              <a:buFont typeface="+mj-lt"/>
              <a:buAutoNum type="alphaLcParenR"/>
              <a:defRPr/>
            </a:pPr>
            <a:r>
              <a:rPr lang="en-GB" sz="1400" kern="0" dirty="0">
                <a:cs typeface="Arial" panose="020B0604020202020204" pitchFamily="34" charset="0"/>
              </a:rPr>
              <a:t>Barney could be transfused group B FP (anti-A antibody) as he has A antigen on his red blood cells (group A).  </a:t>
            </a:r>
          </a:p>
          <a:p>
            <a:pPr marL="800100" lvl="1" indent="-457200">
              <a:buFont typeface="+mj-lt"/>
              <a:buAutoNum type="alphaLcParenR"/>
              <a:defRPr/>
            </a:pPr>
            <a:r>
              <a:rPr lang="en-GB" sz="1400" kern="0" dirty="0">
                <a:cs typeface="Arial" panose="020B0604020202020204" pitchFamily="34" charset="0"/>
              </a:rPr>
              <a:t>Barney could be transfused group A FP (anti-B antibody) as he has A antigen on his red blood cells (group A). </a:t>
            </a:r>
          </a:p>
          <a:p>
            <a:pPr marL="800100" lvl="1" indent="-457200">
              <a:buFont typeface="+mj-lt"/>
              <a:buAutoNum type="alphaLcParenR"/>
              <a:defRPr/>
            </a:pPr>
            <a:r>
              <a:rPr lang="en-GB" sz="1400" kern="0" dirty="0">
                <a:cs typeface="Arial" panose="020B0604020202020204" pitchFamily="34" charset="0"/>
              </a:rPr>
              <a:t>Barney could be transfused group O FP (anti-A &amp; anti-B antibodies) as he has A antigen on his red blood cells (group A). </a:t>
            </a:r>
          </a:p>
          <a:p>
            <a:pPr marL="800100" lvl="1" indent="-457200">
              <a:buFont typeface="+mj-lt"/>
              <a:buAutoNum type="alphaLcParenR"/>
              <a:defRPr/>
            </a:pPr>
            <a:r>
              <a:rPr lang="en-GB" sz="1400" kern="0" dirty="0">
                <a:cs typeface="Arial" panose="020B0604020202020204" pitchFamily="34" charset="0"/>
              </a:rPr>
              <a:t>Barney must be transfused </a:t>
            </a:r>
            <a:r>
              <a:rPr lang="en-GB" sz="1400" b="1" kern="0" dirty="0">
                <a:cs typeface="Arial" panose="020B0604020202020204" pitchFamily="34" charset="0"/>
              </a:rPr>
              <a:t>only group AB FP</a:t>
            </a:r>
            <a:r>
              <a:rPr lang="en-GB" sz="1400" kern="0" dirty="0">
                <a:cs typeface="Arial" panose="020B0604020202020204" pitchFamily="34" charset="0"/>
              </a:rPr>
              <a:t> (no ABO antibodies) as he has A antigen on his red blood cells (group A). </a:t>
            </a:r>
            <a:endParaRPr lang="en-US" sz="1400" kern="0" dirty="0">
              <a:cs typeface="Arial" panose="020B0604020202020204" pitchFamily="34" charset="0"/>
            </a:endParaRPr>
          </a:p>
          <a:p>
            <a:pPr marL="0" indent="0">
              <a:buNone/>
              <a:defRPr/>
            </a:pPr>
            <a:endParaRPr lang="en-US" sz="2800" kern="0" dirty="0">
              <a:cs typeface="Arial" panose="020B0604020202020204" pitchFamily="34" charset="0"/>
            </a:endParaRPr>
          </a:p>
          <a:p>
            <a:pPr marL="0" indent="0">
              <a:buFontTx/>
              <a:buNone/>
              <a:defRPr/>
            </a:pPr>
            <a:endParaRPr lang="en-US" sz="2800" kern="0" dirty="0">
              <a:cs typeface="Arial" panose="020B0604020202020204" pitchFamily="34" charset="0"/>
            </a:endParaRPr>
          </a:p>
          <a:p>
            <a:pPr>
              <a:buFont typeface="Arial" panose="020B0604020202020204" pitchFamily="34" charset="0"/>
              <a:buChar char="•"/>
              <a:defRPr/>
            </a:pPr>
            <a:endParaRPr lang="en-CA" sz="2800" kern="0" dirty="0"/>
          </a:p>
        </p:txBody>
      </p:sp>
      <p:pic>
        <p:nvPicPr>
          <p:cNvPr id="6" name="Picture 5">
            <a:extLst>
              <a:ext uri="{FF2B5EF4-FFF2-40B4-BE49-F238E27FC236}">
                <a16:creationId xmlns:a16="http://schemas.microsoft.com/office/drawing/2014/main" id="{9D6E927E-4C4D-56A8-1AFF-3DDB9B1A0A8E}"/>
              </a:ext>
            </a:extLst>
          </p:cNvPr>
          <p:cNvPicPr>
            <a:picLocks noChangeAspect="1"/>
          </p:cNvPicPr>
          <p:nvPr/>
        </p:nvPicPr>
        <p:blipFill rotWithShape="1">
          <a:blip r:embed="rId3"/>
          <a:srcRect l="32597" r="37467"/>
          <a:stretch/>
        </p:blipFill>
        <p:spPr>
          <a:xfrm>
            <a:off x="611560" y="217784"/>
            <a:ext cx="792088" cy="944962"/>
          </a:xfrm>
          <a:prstGeom prst="rect">
            <a:avLst/>
          </a:prstGeom>
        </p:spPr>
      </p:pic>
      <p:pic>
        <p:nvPicPr>
          <p:cNvPr id="2" name="Picture 1" descr="A medical form with text and numbers&#10;&#10;Description automatically generated">
            <a:extLst>
              <a:ext uri="{FF2B5EF4-FFF2-40B4-BE49-F238E27FC236}">
                <a16:creationId xmlns:a16="http://schemas.microsoft.com/office/drawing/2014/main" id="{EF270460-27ED-D432-40EA-E30F28D26F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446236"/>
            <a:ext cx="5220000" cy="2450242"/>
          </a:xfrm>
          <a:prstGeom prst="rect">
            <a:avLst/>
          </a:prstGeom>
        </p:spPr>
      </p:pic>
      <p:sp>
        <p:nvSpPr>
          <p:cNvPr id="4" name="TextBox 3">
            <a:extLst>
              <a:ext uri="{FF2B5EF4-FFF2-40B4-BE49-F238E27FC236}">
                <a16:creationId xmlns:a16="http://schemas.microsoft.com/office/drawing/2014/main" id="{E2D1036C-C32B-AA6C-D8DB-1ECAB5B01D44}"/>
              </a:ext>
            </a:extLst>
          </p:cNvPr>
          <p:cNvSpPr txBox="1"/>
          <p:nvPr/>
        </p:nvSpPr>
        <p:spPr>
          <a:xfrm>
            <a:off x="4405929" y="3645024"/>
            <a:ext cx="332142" cy="338554"/>
          </a:xfrm>
          <a:prstGeom prst="rect">
            <a:avLst/>
          </a:prstGeom>
          <a:noFill/>
        </p:spPr>
        <p:txBody>
          <a:bodyPr wrap="none" rtlCol="0">
            <a:spAutoFit/>
          </a:bodyPr>
          <a:lstStyle/>
          <a:p>
            <a:r>
              <a:rPr lang="en-CA" sz="1600" b="1" dirty="0">
                <a:solidFill>
                  <a:srgbClr val="083459"/>
                </a:solidFill>
              </a:rPr>
              <a:t>A</a:t>
            </a:r>
          </a:p>
        </p:txBody>
      </p:sp>
      <p:sp>
        <p:nvSpPr>
          <p:cNvPr id="8" name="TextBox 7">
            <a:extLst>
              <a:ext uri="{FF2B5EF4-FFF2-40B4-BE49-F238E27FC236}">
                <a16:creationId xmlns:a16="http://schemas.microsoft.com/office/drawing/2014/main" id="{3C77D91F-1B39-CF7D-1107-CCF2656C859E}"/>
              </a:ext>
            </a:extLst>
          </p:cNvPr>
          <p:cNvSpPr txBox="1"/>
          <p:nvPr/>
        </p:nvSpPr>
        <p:spPr>
          <a:xfrm>
            <a:off x="4405929" y="3855592"/>
            <a:ext cx="332142" cy="338554"/>
          </a:xfrm>
          <a:prstGeom prst="rect">
            <a:avLst/>
          </a:prstGeom>
          <a:noFill/>
        </p:spPr>
        <p:txBody>
          <a:bodyPr wrap="none" rtlCol="0">
            <a:spAutoFit/>
          </a:bodyPr>
          <a:lstStyle/>
          <a:p>
            <a:r>
              <a:rPr lang="en-CA" sz="1600" b="1" dirty="0">
                <a:solidFill>
                  <a:srgbClr val="083459"/>
                </a:solidFill>
              </a:rPr>
              <a:t>A</a:t>
            </a:r>
          </a:p>
        </p:txBody>
      </p:sp>
      <p:sp>
        <p:nvSpPr>
          <p:cNvPr id="9" name="TextBox 8">
            <a:extLst>
              <a:ext uri="{FF2B5EF4-FFF2-40B4-BE49-F238E27FC236}">
                <a16:creationId xmlns:a16="http://schemas.microsoft.com/office/drawing/2014/main" id="{8DA46F1E-225E-8154-60BA-1FE46441757F}"/>
              </a:ext>
            </a:extLst>
          </p:cNvPr>
          <p:cNvSpPr txBox="1"/>
          <p:nvPr/>
        </p:nvSpPr>
        <p:spPr>
          <a:xfrm>
            <a:off x="2915816" y="3645024"/>
            <a:ext cx="479618" cy="338554"/>
          </a:xfrm>
          <a:prstGeom prst="rect">
            <a:avLst/>
          </a:prstGeom>
          <a:noFill/>
        </p:spPr>
        <p:txBody>
          <a:bodyPr wrap="none" rtlCol="0">
            <a:spAutoFit/>
          </a:bodyPr>
          <a:lstStyle/>
          <a:p>
            <a:r>
              <a:rPr lang="en-CA" sz="1600" b="1" dirty="0">
                <a:solidFill>
                  <a:srgbClr val="083459"/>
                </a:solidFill>
              </a:rPr>
              <a:t>AB</a:t>
            </a:r>
          </a:p>
        </p:txBody>
      </p:sp>
      <p:sp>
        <p:nvSpPr>
          <p:cNvPr id="10" name="TextBox 9">
            <a:extLst>
              <a:ext uri="{FF2B5EF4-FFF2-40B4-BE49-F238E27FC236}">
                <a16:creationId xmlns:a16="http://schemas.microsoft.com/office/drawing/2014/main" id="{F2480CE0-7391-7EA7-9627-D2A5796DDB87}"/>
              </a:ext>
            </a:extLst>
          </p:cNvPr>
          <p:cNvSpPr txBox="1"/>
          <p:nvPr/>
        </p:nvSpPr>
        <p:spPr>
          <a:xfrm>
            <a:off x="2826692" y="4101474"/>
            <a:ext cx="769058" cy="338554"/>
          </a:xfrm>
          <a:prstGeom prst="rect">
            <a:avLst/>
          </a:prstGeom>
          <a:noFill/>
        </p:spPr>
        <p:txBody>
          <a:bodyPr wrap="square" rtlCol="0">
            <a:spAutoFit/>
          </a:bodyPr>
          <a:lstStyle/>
          <a:p>
            <a:r>
              <a:rPr lang="en-CA" sz="1600" b="1" dirty="0">
                <a:solidFill>
                  <a:srgbClr val="083459"/>
                </a:solidFill>
              </a:rPr>
              <a:t>none </a:t>
            </a:r>
          </a:p>
        </p:txBody>
      </p:sp>
      <p:pic>
        <p:nvPicPr>
          <p:cNvPr id="11" name="Graphic 10" descr="Close with solid fill">
            <a:extLst>
              <a:ext uri="{FF2B5EF4-FFF2-40B4-BE49-F238E27FC236}">
                <a16:creationId xmlns:a16="http://schemas.microsoft.com/office/drawing/2014/main" id="{3B3FA5AE-A246-2335-D3AE-D9DC3B7076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89226" y="2653405"/>
            <a:ext cx="432000" cy="432000"/>
          </a:xfrm>
          <a:prstGeom prst="rect">
            <a:avLst/>
          </a:prstGeom>
        </p:spPr>
      </p:pic>
      <p:pic>
        <p:nvPicPr>
          <p:cNvPr id="12" name="Graphic 11" descr="Close with solid fill">
            <a:extLst>
              <a:ext uri="{FF2B5EF4-FFF2-40B4-BE49-F238E27FC236}">
                <a16:creationId xmlns:a16="http://schemas.microsoft.com/office/drawing/2014/main" id="{19B873C2-3FB4-84C5-7B27-7AD34E42DF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95157" y="5313863"/>
            <a:ext cx="432000" cy="432000"/>
          </a:xfrm>
          <a:prstGeom prst="rect">
            <a:avLst/>
          </a:prstGeom>
        </p:spPr>
      </p:pic>
      <p:pic>
        <p:nvPicPr>
          <p:cNvPr id="13" name="Graphic 12" descr="Close with solid fill">
            <a:extLst>
              <a:ext uri="{FF2B5EF4-FFF2-40B4-BE49-F238E27FC236}">
                <a16:creationId xmlns:a16="http://schemas.microsoft.com/office/drawing/2014/main" id="{3652A6C7-7813-AA6F-593E-AFCB6E8ADB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89226" y="4440028"/>
            <a:ext cx="432000" cy="432000"/>
          </a:xfrm>
          <a:prstGeom prst="rect">
            <a:avLst/>
          </a:prstGeom>
        </p:spPr>
      </p:pic>
      <p:pic>
        <p:nvPicPr>
          <p:cNvPr id="14" name="Graphic 13" descr="Checkmark with solid fill">
            <a:extLst>
              <a:ext uri="{FF2B5EF4-FFF2-40B4-BE49-F238E27FC236}">
                <a16:creationId xmlns:a16="http://schemas.microsoft.com/office/drawing/2014/main" id="{34A4B3B0-C7EF-00AC-9C46-96F4192310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30771" y="3906019"/>
            <a:ext cx="450000" cy="452999"/>
          </a:xfrm>
          <a:prstGeom prst="rect">
            <a:avLst/>
          </a:prstGeom>
        </p:spPr>
      </p:pic>
      <p:sp>
        <p:nvSpPr>
          <p:cNvPr id="15" name="Oval 14">
            <a:extLst>
              <a:ext uri="{FF2B5EF4-FFF2-40B4-BE49-F238E27FC236}">
                <a16:creationId xmlns:a16="http://schemas.microsoft.com/office/drawing/2014/main" id="{502DDB33-E085-708B-3FC2-39062D567B24}"/>
              </a:ext>
            </a:extLst>
          </p:cNvPr>
          <p:cNvSpPr/>
          <p:nvPr/>
        </p:nvSpPr>
        <p:spPr>
          <a:xfrm>
            <a:off x="5655346" y="3129592"/>
            <a:ext cx="3443034" cy="1095347"/>
          </a:xfrm>
          <a:prstGeom prst="ellipse">
            <a:avLst/>
          </a:prstGeom>
          <a:noFill/>
          <a:ln w="28575">
            <a:solidFill>
              <a:srgbClr val="B320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74067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F8D78-C2B5-2963-7414-513C44FA2378}"/>
              </a:ext>
            </a:extLst>
          </p:cNvPr>
          <p:cNvSpPr>
            <a:spLocks noGrp="1"/>
          </p:cNvSpPr>
          <p:nvPr>
            <p:ph type="title"/>
          </p:nvPr>
        </p:nvSpPr>
        <p:spPr>
          <a:xfrm>
            <a:off x="41564" y="67105"/>
            <a:ext cx="9000000" cy="1296000"/>
          </a:xfrm>
        </p:spPr>
        <p:txBody>
          <a:bodyPr/>
          <a:lstStyle/>
          <a:p>
            <a:br>
              <a:rPr lang="en-US" sz="3000" b="1" dirty="0">
                <a:cs typeface="Arial" panose="020B0604020202020204" pitchFamily="34" charset="0"/>
              </a:rPr>
            </a:br>
            <a:r>
              <a:rPr lang="en-US" sz="3000" b="1" dirty="0">
                <a:cs typeface="Arial" panose="020B0604020202020204" pitchFamily="34" charset="0"/>
              </a:rPr>
              <a:t>Blood Compatibility Check Visual Aid </a:t>
            </a:r>
            <a:br>
              <a:rPr lang="en-US" sz="3000" b="1" dirty="0">
                <a:cs typeface="Arial" panose="020B0604020202020204" pitchFamily="34" charset="0"/>
              </a:rPr>
            </a:br>
            <a:r>
              <a:rPr lang="en-US" sz="3000" b="1" dirty="0">
                <a:cs typeface="Arial" panose="020B0604020202020204" pitchFamily="34" charset="0"/>
              </a:rPr>
              <a:t>Platelet Transfusion</a:t>
            </a:r>
            <a:br>
              <a:rPr lang="en-US" sz="3200" dirty="0">
                <a:cs typeface="Arial" panose="020B0604020202020204" pitchFamily="34" charset="0"/>
              </a:rPr>
            </a:br>
            <a:endParaRPr lang="en-CA" sz="3000" b="1" dirty="0"/>
          </a:p>
        </p:txBody>
      </p:sp>
      <p:cxnSp>
        <p:nvCxnSpPr>
          <p:cNvPr id="3" name="Straight Arrow Connector 2">
            <a:extLst>
              <a:ext uri="{FF2B5EF4-FFF2-40B4-BE49-F238E27FC236}">
                <a16:creationId xmlns:a16="http://schemas.microsoft.com/office/drawing/2014/main" id="{0B06A099-0E55-1CC2-62F4-29C17546304C}"/>
              </a:ext>
            </a:extLst>
          </p:cNvPr>
          <p:cNvCxnSpPr>
            <a:cxnSpLocks/>
          </p:cNvCxnSpPr>
          <p:nvPr/>
        </p:nvCxnSpPr>
        <p:spPr>
          <a:xfrm>
            <a:off x="5349875" y="8212138"/>
            <a:ext cx="487363" cy="0"/>
          </a:xfrm>
          <a:prstGeom prst="straightConnector1">
            <a:avLst/>
          </a:prstGeom>
          <a:noFill/>
          <a:ln w="28575" cap="flat" cmpd="sng" algn="ctr">
            <a:solidFill>
              <a:srgbClr val="B32017"/>
            </a:solidFill>
            <a:prstDash val="solid"/>
            <a:headEnd type="triangle"/>
            <a:tailEnd type="triangle"/>
          </a:ln>
          <a:effectLst/>
        </p:spPr>
      </p:cxnSp>
      <p:cxnSp>
        <p:nvCxnSpPr>
          <p:cNvPr id="4" name="Straight Arrow Connector 3">
            <a:extLst>
              <a:ext uri="{FF2B5EF4-FFF2-40B4-BE49-F238E27FC236}">
                <a16:creationId xmlns:a16="http://schemas.microsoft.com/office/drawing/2014/main" id="{901AECC1-FA9A-5CE0-AFE1-7D4B04D44F27}"/>
              </a:ext>
            </a:extLst>
          </p:cNvPr>
          <p:cNvCxnSpPr>
            <a:cxnSpLocks/>
          </p:cNvCxnSpPr>
          <p:nvPr/>
        </p:nvCxnSpPr>
        <p:spPr>
          <a:xfrm flipV="1">
            <a:off x="6465888" y="9175750"/>
            <a:ext cx="512762" cy="219075"/>
          </a:xfrm>
          <a:prstGeom prst="straightConnector1">
            <a:avLst/>
          </a:prstGeom>
          <a:noFill/>
          <a:ln w="28575" cap="flat" cmpd="sng" algn="ctr">
            <a:solidFill>
              <a:srgbClr val="B32017"/>
            </a:solidFill>
            <a:prstDash val="solid"/>
            <a:headEnd type="triangle"/>
            <a:tailEnd type="triangle"/>
          </a:ln>
          <a:effectLst/>
        </p:spPr>
      </p:cxnSp>
      <p:graphicFrame>
        <p:nvGraphicFramePr>
          <p:cNvPr id="8" name="Table 7">
            <a:extLst>
              <a:ext uri="{FF2B5EF4-FFF2-40B4-BE49-F238E27FC236}">
                <a16:creationId xmlns:a16="http://schemas.microsoft.com/office/drawing/2014/main" id="{CAA54BBD-6CE3-3118-7260-D1542FBE279C}"/>
              </a:ext>
            </a:extLst>
          </p:cNvPr>
          <p:cNvGraphicFramePr>
            <a:graphicFrameLocks noGrp="1"/>
          </p:cNvGraphicFramePr>
          <p:nvPr/>
        </p:nvGraphicFramePr>
        <p:xfrm>
          <a:off x="1835696" y="2132856"/>
          <a:ext cx="5715000" cy="3744416"/>
        </p:xfrm>
        <a:graphic>
          <a:graphicData uri="http://schemas.openxmlformats.org/drawingml/2006/table">
            <a:tbl>
              <a:tblPr firstRow="1" firstCol="1" bandRow="1"/>
              <a:tblGrid>
                <a:gridCol w="2514600">
                  <a:extLst>
                    <a:ext uri="{9D8B030D-6E8A-4147-A177-3AD203B41FA5}">
                      <a16:colId xmlns:a16="http://schemas.microsoft.com/office/drawing/2014/main" val="1019008291"/>
                    </a:ext>
                  </a:extLst>
                </a:gridCol>
                <a:gridCol w="1600200">
                  <a:extLst>
                    <a:ext uri="{9D8B030D-6E8A-4147-A177-3AD203B41FA5}">
                      <a16:colId xmlns:a16="http://schemas.microsoft.com/office/drawing/2014/main" val="51127155"/>
                    </a:ext>
                  </a:extLst>
                </a:gridCol>
                <a:gridCol w="1600200">
                  <a:extLst>
                    <a:ext uri="{9D8B030D-6E8A-4147-A177-3AD203B41FA5}">
                      <a16:colId xmlns:a16="http://schemas.microsoft.com/office/drawing/2014/main" val="225836297"/>
                    </a:ext>
                  </a:extLst>
                </a:gridCol>
              </a:tblGrid>
              <a:tr h="264160">
                <a:tc gridSpan="3">
                  <a:txBody>
                    <a:bodyPr/>
                    <a:lstStyle/>
                    <a:p>
                      <a:pPr algn="ctr">
                        <a:lnSpc>
                          <a:spcPct val="106000"/>
                        </a:lnSpc>
                        <a:spcAft>
                          <a:spcPts val="800"/>
                        </a:spcAft>
                      </a:pPr>
                      <a:r>
                        <a:rPr lang="en-US" sz="11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Blood Compatibility - Platelet Transfusion</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639239617"/>
                  </a:ext>
                </a:extLst>
              </a:tr>
              <a:tr h="857250">
                <a:tc rowSpan="2">
                  <a:txBody>
                    <a:bodyPr/>
                    <a:lstStyle/>
                    <a:p>
                      <a:pPr algn="ctr">
                        <a:lnSpc>
                          <a:spcPct val="106000"/>
                        </a:lnSpc>
                        <a:spcAft>
                          <a:spcPts val="800"/>
                        </a:spcAft>
                      </a:pP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*Antigen(s) – on exterior surface of red blood cell           </a:t>
                      </a:r>
                      <a:b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*Antibody(ies) – in plasma</a:t>
                      </a:r>
                      <a:b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b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Females of childbearing age/potential</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 Compatibility Check</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CA"/>
                    </a:p>
                  </a:txBody>
                  <a:tcPr/>
                </a:tc>
                <a:extLst>
                  <a:ext uri="{0D108BD9-81ED-4DB2-BD59-A6C34878D82A}">
                    <a16:rowId xmlns:a16="http://schemas.microsoft.com/office/drawing/2014/main" val="3096015403"/>
                  </a:ext>
                </a:extLst>
              </a:tr>
              <a:tr h="219075">
                <a:tc vMerge="1">
                  <a:txBody>
                    <a:bodyPr/>
                    <a:lstStyle/>
                    <a:p>
                      <a:endParaRPr lang="en-CA"/>
                    </a:p>
                  </a:txBody>
                  <a:tcPr/>
                </a:tc>
                <a:tc>
                  <a:txBody>
                    <a:bodyPr/>
                    <a:lstStyle/>
                    <a:p>
                      <a:pPr algn="ctr">
                        <a:lnSpc>
                          <a:spcPct val="106000"/>
                        </a:lnSpc>
                        <a:spcAft>
                          <a:spcPts val="800"/>
                        </a:spcAft>
                      </a:pPr>
                      <a:r>
                        <a:rPr lang="en-CA" sz="11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Platelet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6000"/>
                        </a:lnSpc>
                        <a:spcAft>
                          <a:spcPts val="800"/>
                        </a:spcAft>
                      </a:pPr>
                      <a:r>
                        <a:rPr lang="en-CA" sz="11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Patient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4569687"/>
                  </a:ext>
                </a:extLst>
              </a:tr>
              <a:tr h="252095">
                <a:tc>
                  <a:txBody>
                    <a:bodyPr/>
                    <a:lstStyle/>
                    <a:p>
                      <a:pPr>
                        <a:lnSpc>
                          <a:spcPct val="106000"/>
                        </a:lnSpc>
                        <a:spcAft>
                          <a:spcPts val="800"/>
                        </a:spcAft>
                      </a:pPr>
                      <a:r>
                        <a:rPr lang="en-CA" sz="1100" b="1" kern="100" dirty="0">
                          <a:solidFill>
                            <a:srgbClr val="B32017"/>
                          </a:solidFill>
                          <a:effectLst/>
                          <a:latin typeface="Arial" panose="020B0604020202020204" pitchFamily="34" charset="0"/>
                          <a:ea typeface="Aptos" panose="020B0004020202020204" pitchFamily="34" charset="0"/>
                          <a:cs typeface="Times New Roman" panose="02020603050405020304" pitchFamily="18" charset="0"/>
                        </a:rPr>
                        <a:t>ABO Blood Group</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9721444"/>
                  </a:ext>
                </a:extLst>
              </a:tr>
              <a:tr h="252095">
                <a:tc>
                  <a:txBody>
                    <a:bodyPr/>
                    <a:lstStyle/>
                    <a:p>
                      <a:pP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ABO Antigen(s)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7396979"/>
                  </a:ext>
                </a:extLst>
              </a:tr>
              <a:tr h="252095">
                <a:tc>
                  <a:txBody>
                    <a:bodyPr/>
                    <a:lstStyle/>
                    <a:p>
                      <a:pP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ABO Antibody(ies)</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80311177"/>
                  </a:ext>
                </a:extLst>
              </a:tr>
              <a:tr h="252095">
                <a:tc>
                  <a:txBody>
                    <a:bodyPr/>
                    <a:lstStyle/>
                    <a:p>
                      <a:pPr>
                        <a:lnSpc>
                          <a:spcPct val="106000"/>
                        </a:lnSpc>
                        <a:spcAft>
                          <a:spcPts val="800"/>
                        </a:spcAft>
                      </a:pPr>
                      <a:r>
                        <a:rPr lang="en-CA" sz="1100" b="1" kern="100" dirty="0">
                          <a:solidFill>
                            <a:srgbClr val="B32017"/>
                          </a:solidFill>
                          <a:effectLst/>
                          <a:latin typeface="Arial" panose="020B0604020202020204" pitchFamily="34" charset="0"/>
                          <a:ea typeface="Aptos" panose="020B0004020202020204" pitchFamily="34" charset="0"/>
                          <a:cs typeface="Times New Roman" panose="02020603050405020304" pitchFamily="18" charset="0"/>
                        </a:rPr>
                        <a:t>Rh(D) Blood Group</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0161283"/>
                  </a:ext>
                </a:extLst>
              </a:tr>
              <a:tr h="252095">
                <a:tc>
                  <a:txBody>
                    <a:bodyPr/>
                    <a:lstStyle/>
                    <a:p>
                      <a:pP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Rh(D) Antigen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6561129"/>
                  </a:ext>
                </a:extLst>
              </a:tr>
              <a:tr h="252095">
                <a:tc>
                  <a:txBody>
                    <a:bodyPr/>
                    <a:lstStyle/>
                    <a:p>
                      <a:pP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Rh(D) Antibody</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1D1"/>
                    </a:solidFill>
                  </a:tcPr>
                </a:tc>
                <a:tc>
                  <a:txBody>
                    <a:bodyPr/>
                    <a:lstStyle/>
                    <a:p>
                      <a:pPr algn="ctr">
                        <a:lnSpc>
                          <a:spcPct val="106000"/>
                        </a:lnSpc>
                        <a:spcAft>
                          <a:spcPts val="800"/>
                        </a:spcAft>
                      </a:pPr>
                      <a:r>
                        <a:rPr lang="en-CA"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3681005"/>
                  </a:ext>
                </a:extLst>
              </a:tr>
              <a:tr h="531321">
                <a:tc gridSpan="3">
                  <a:txBody>
                    <a:bodyPr/>
                    <a:lstStyle/>
                    <a:p>
                      <a:pPr algn="ctr">
                        <a:lnSpc>
                          <a:spcPct val="106000"/>
                        </a:lnSpc>
                        <a:spcAft>
                          <a:spcPts val="800"/>
                        </a:spcAft>
                      </a:pPr>
                      <a:r>
                        <a:rPr lang="en-US"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*Transfused platelets s</a:t>
                      </a:r>
                      <a:r>
                        <a:rPr lang="en-GB" sz="11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hould be ABO compatible with patient’s red blood cells (platelets are suspended in donor plasma). Platelet components also contain a few red blood cells. If platelets are in short supply, TML policy re: ABO group substitution.</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376229235"/>
                  </a:ext>
                </a:extLst>
              </a:tr>
              <a:tr h="356056">
                <a:tc gridSpan="3">
                  <a:txBody>
                    <a:bodyPr/>
                    <a:lstStyle/>
                    <a:p>
                      <a:pPr marL="0" marR="0" lvl="0" indent="0" algn="ctr" defTabSz="685800" rtl="0" eaLnBrk="1" fontAlgn="auto" latinLnBrk="0" hangingPunct="1">
                        <a:lnSpc>
                          <a:spcPct val="106000"/>
                        </a:lnSpc>
                        <a:spcBef>
                          <a:spcPts val="0"/>
                        </a:spcBef>
                        <a:spcAft>
                          <a:spcPts val="800"/>
                        </a:spcAft>
                        <a:buClrTx/>
                        <a:buSzTx/>
                        <a:buFontTx/>
                        <a:buNone/>
                        <a:tabLst/>
                        <a:defRPr/>
                      </a:pPr>
                      <a:r>
                        <a:rPr lang="en-GB" sz="1100" kern="100" dirty="0">
                          <a:solidFill>
                            <a:srgbClr val="000000"/>
                          </a:solidFill>
                          <a:effectLst/>
                          <a:latin typeface="+mn-lt"/>
                          <a:ea typeface="Aptos" panose="020B0004020202020204" pitchFamily="34" charset="0"/>
                          <a:cs typeface="Times New Roman" panose="02020603050405020304" pitchFamily="18" charset="0"/>
                        </a:rPr>
                        <a:t>**For Rh(D) negative females of childbearing age/potential, if Rh(D) positive platelets are transfused (re: platelet supply), Rh immunoglobulin (RhIG) is required.</a:t>
                      </a:r>
                      <a:endParaRPr lang="en-CA" sz="1400" kern="100" dirty="0">
                        <a:effectLst/>
                        <a:latin typeface="+mn-lt"/>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901344262"/>
                  </a:ext>
                </a:extLst>
              </a:tr>
            </a:tbl>
          </a:graphicData>
        </a:graphic>
      </p:graphicFrame>
      <p:cxnSp>
        <p:nvCxnSpPr>
          <p:cNvPr id="9" name="Straight Arrow Connector 8">
            <a:extLst>
              <a:ext uri="{FF2B5EF4-FFF2-40B4-BE49-F238E27FC236}">
                <a16:creationId xmlns:a16="http://schemas.microsoft.com/office/drawing/2014/main" id="{F27768F9-5709-94B8-B679-95E829D8E645}"/>
              </a:ext>
            </a:extLst>
          </p:cNvPr>
          <p:cNvCxnSpPr>
            <a:cxnSpLocks/>
          </p:cNvCxnSpPr>
          <p:nvPr/>
        </p:nvCxnSpPr>
        <p:spPr>
          <a:xfrm>
            <a:off x="4541563" y="3140968"/>
            <a:ext cx="511200" cy="0"/>
          </a:xfrm>
          <a:prstGeom prst="straightConnector1">
            <a:avLst/>
          </a:prstGeom>
          <a:noFill/>
          <a:ln w="28575" cap="flat" cmpd="sng" algn="ctr">
            <a:solidFill>
              <a:srgbClr val="B32017"/>
            </a:solidFill>
            <a:prstDash val="solid"/>
            <a:headEnd type="triangle"/>
            <a:tailEnd type="triangle"/>
          </a:ln>
          <a:effectLst/>
        </p:spPr>
      </p:cxnSp>
      <p:cxnSp>
        <p:nvCxnSpPr>
          <p:cNvPr id="10" name="Straight Arrow Connector 9">
            <a:extLst>
              <a:ext uri="{FF2B5EF4-FFF2-40B4-BE49-F238E27FC236}">
                <a16:creationId xmlns:a16="http://schemas.microsoft.com/office/drawing/2014/main" id="{28A47188-22CE-483F-1103-C62A54AC44A8}"/>
              </a:ext>
            </a:extLst>
          </p:cNvPr>
          <p:cNvCxnSpPr>
            <a:cxnSpLocks/>
          </p:cNvCxnSpPr>
          <p:nvPr/>
        </p:nvCxnSpPr>
        <p:spPr>
          <a:xfrm>
            <a:off x="5653683" y="4509120"/>
            <a:ext cx="511200" cy="0"/>
          </a:xfrm>
          <a:prstGeom prst="straightConnector1">
            <a:avLst/>
          </a:prstGeom>
          <a:noFill/>
          <a:ln w="28575" cap="flat" cmpd="sng" algn="ctr">
            <a:solidFill>
              <a:srgbClr val="B32017"/>
            </a:solidFill>
            <a:prstDash val="solid"/>
            <a:miter lim="800000"/>
            <a:headEnd type="triangle"/>
            <a:tailEnd type="triangle"/>
          </a:ln>
          <a:effectLst/>
        </p:spPr>
      </p:cxnSp>
      <p:cxnSp>
        <p:nvCxnSpPr>
          <p:cNvPr id="11" name="Straight Arrow Connector 10">
            <a:extLst>
              <a:ext uri="{FF2B5EF4-FFF2-40B4-BE49-F238E27FC236}">
                <a16:creationId xmlns:a16="http://schemas.microsoft.com/office/drawing/2014/main" id="{298D5F60-A874-3344-1CA8-2D66E34E47A6}"/>
              </a:ext>
            </a:extLst>
          </p:cNvPr>
          <p:cNvCxnSpPr>
            <a:cxnSpLocks/>
          </p:cNvCxnSpPr>
          <p:nvPr/>
        </p:nvCxnSpPr>
        <p:spPr>
          <a:xfrm>
            <a:off x="5653683" y="4586816"/>
            <a:ext cx="511200" cy="219075"/>
          </a:xfrm>
          <a:prstGeom prst="straightConnector1">
            <a:avLst/>
          </a:prstGeom>
          <a:noFill/>
          <a:ln w="28575" cap="flat" cmpd="sng" algn="ctr">
            <a:solidFill>
              <a:srgbClr val="B32017"/>
            </a:solidFill>
            <a:prstDash val="solid"/>
            <a:headEnd type="triangle"/>
            <a:tailEnd type="triangle"/>
          </a:ln>
          <a:effectLst/>
        </p:spPr>
      </p:cxnSp>
      <p:cxnSp>
        <p:nvCxnSpPr>
          <p:cNvPr id="12" name="Straight Arrow Connector 11">
            <a:extLst>
              <a:ext uri="{FF2B5EF4-FFF2-40B4-BE49-F238E27FC236}">
                <a16:creationId xmlns:a16="http://schemas.microsoft.com/office/drawing/2014/main" id="{F9E80052-F8C7-E9D0-196A-90B6CA02F8D7}"/>
              </a:ext>
            </a:extLst>
          </p:cNvPr>
          <p:cNvCxnSpPr>
            <a:cxnSpLocks/>
          </p:cNvCxnSpPr>
          <p:nvPr/>
        </p:nvCxnSpPr>
        <p:spPr>
          <a:xfrm flipV="1">
            <a:off x="5652120" y="3895298"/>
            <a:ext cx="512763" cy="219075"/>
          </a:xfrm>
          <a:prstGeom prst="straightConnector1">
            <a:avLst/>
          </a:prstGeom>
          <a:noFill/>
          <a:ln w="28575" cap="flat" cmpd="sng" algn="ctr">
            <a:solidFill>
              <a:srgbClr val="B32017"/>
            </a:solidFill>
            <a:prstDash val="solid"/>
            <a:headEnd type="triangle"/>
            <a:tailEnd type="triangle"/>
          </a:ln>
          <a:effectLst/>
        </p:spPr>
      </p:cxnSp>
      <p:pic>
        <p:nvPicPr>
          <p:cNvPr id="14" name="Picture 13">
            <a:extLst>
              <a:ext uri="{FF2B5EF4-FFF2-40B4-BE49-F238E27FC236}">
                <a16:creationId xmlns:a16="http://schemas.microsoft.com/office/drawing/2014/main" id="{09582E91-BE56-5694-B19E-F59535A250F5}"/>
              </a:ext>
            </a:extLst>
          </p:cNvPr>
          <p:cNvPicPr>
            <a:picLocks noChangeAspect="1"/>
          </p:cNvPicPr>
          <p:nvPr/>
        </p:nvPicPr>
        <p:blipFill>
          <a:blip r:embed="rId3"/>
          <a:stretch>
            <a:fillRect/>
          </a:stretch>
        </p:blipFill>
        <p:spPr>
          <a:xfrm>
            <a:off x="2699792" y="2490135"/>
            <a:ext cx="646232" cy="938865"/>
          </a:xfrm>
          <a:prstGeom prst="rect">
            <a:avLst/>
          </a:prstGeom>
        </p:spPr>
      </p:pic>
    </p:spTree>
    <p:extLst>
      <p:ext uri="{BB962C8B-B14F-4D97-AF65-F5344CB8AC3E}">
        <p14:creationId xmlns:p14="http://schemas.microsoft.com/office/powerpoint/2010/main" val="3607345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0052E1B-AADB-DFC7-B172-1FB64E691619}"/>
              </a:ext>
            </a:extLst>
          </p:cNvPr>
          <p:cNvSpPr>
            <a:spLocks noGrp="1" noChangeArrowheads="1"/>
          </p:cNvSpPr>
          <p:nvPr>
            <p:ph type="title"/>
          </p:nvPr>
        </p:nvSpPr>
        <p:spPr>
          <a:xfrm>
            <a:off x="107504" y="39763"/>
            <a:ext cx="8928992" cy="1301005"/>
          </a:xfrm>
        </p:spPr>
        <p:txBody>
          <a:bodyPr/>
          <a:lstStyle/>
          <a:p>
            <a:r>
              <a:rPr lang="en-US" sz="3000" b="1" dirty="0">
                <a:solidFill>
                  <a:srgbClr val="B32017"/>
                </a:solidFill>
                <a:ea typeface="Calibri" panose="020F0502020204030204" pitchFamily="34" charset="0"/>
              </a:rPr>
              <a:t>Patient Case 5 Question </a:t>
            </a:r>
            <a:endParaRPr lang="en-CA" altLang="en-US" sz="3000" b="1" dirty="0">
              <a:solidFill>
                <a:srgbClr val="B32017"/>
              </a:solidFill>
            </a:endParaRPr>
          </a:p>
        </p:txBody>
      </p:sp>
      <p:sp>
        <p:nvSpPr>
          <p:cNvPr id="3" name="Content Placeholder 2">
            <a:extLst>
              <a:ext uri="{FF2B5EF4-FFF2-40B4-BE49-F238E27FC236}">
                <a16:creationId xmlns:a16="http://schemas.microsoft.com/office/drawing/2014/main" id="{610E7CFD-A481-1AF3-C125-95B0779ADF90}"/>
              </a:ext>
            </a:extLst>
          </p:cNvPr>
          <p:cNvSpPr>
            <a:spLocks noGrp="1"/>
          </p:cNvSpPr>
          <p:nvPr>
            <p:ph idx="1"/>
          </p:nvPr>
        </p:nvSpPr>
        <p:spPr>
          <a:xfrm>
            <a:off x="395536" y="2996952"/>
            <a:ext cx="8352928" cy="2088235"/>
          </a:xfrm>
        </p:spPr>
        <p:txBody>
          <a:bodyPr/>
          <a:lstStyle/>
          <a:p>
            <a:pPr marL="342900" lvl="1" indent="0">
              <a:buNone/>
              <a:defRPr/>
            </a:pPr>
            <a:r>
              <a:rPr lang="en-GB" sz="1600" dirty="0">
                <a:cs typeface="Arial" panose="020B0604020202020204" pitchFamily="34" charset="0"/>
              </a:rPr>
              <a:t>Pebbles, a 33-year-old female, is undergoing induction chemotherapy for acute leukemia. Her clinical course is proceeding as anticipated. Today her platelet count is 8 x10</a:t>
            </a:r>
            <a:r>
              <a:rPr lang="en-GB" sz="1600" baseline="30000" dirty="0">
                <a:cs typeface="Arial" panose="020B0604020202020204" pitchFamily="34" charset="0"/>
              </a:rPr>
              <a:t>9</a:t>
            </a:r>
            <a:r>
              <a:rPr lang="en-GB" sz="1600" dirty="0">
                <a:cs typeface="Arial" panose="020B0604020202020204" pitchFamily="34" charset="0"/>
              </a:rPr>
              <a:t>/L. A 1-dose platelet transfusion is ordered. </a:t>
            </a:r>
            <a:br>
              <a:rPr lang="en-GB" sz="1600" dirty="0">
                <a:cs typeface="Arial" panose="020B0604020202020204" pitchFamily="34" charset="0"/>
              </a:rPr>
            </a:br>
            <a:r>
              <a:rPr lang="en-GB" sz="1600" b="1" dirty="0">
                <a:cs typeface="Arial" panose="020B0604020202020204" pitchFamily="34" charset="0"/>
              </a:rPr>
              <a:t>Pebbles’ group &amp; screen test: </a:t>
            </a:r>
            <a:r>
              <a:rPr lang="en-GB" sz="1600" dirty="0">
                <a:cs typeface="Arial" panose="020B0604020202020204" pitchFamily="34" charset="0"/>
              </a:rPr>
              <a:t>group A, Rh negative, antibody screen negative. </a:t>
            </a:r>
            <a:br>
              <a:rPr lang="en-GB" sz="1600" dirty="0">
                <a:cs typeface="Arial" panose="020B0604020202020204" pitchFamily="34" charset="0"/>
              </a:rPr>
            </a:br>
            <a:r>
              <a:rPr lang="en-GB" sz="1600" b="1" dirty="0">
                <a:cs typeface="Arial" panose="020B0604020202020204" pitchFamily="34" charset="0"/>
              </a:rPr>
              <a:t>TML issues Platelet unit: </a:t>
            </a:r>
            <a:r>
              <a:rPr lang="en-GB" sz="1600" dirty="0">
                <a:cs typeface="Arial" panose="020B0604020202020204" pitchFamily="34" charset="0"/>
              </a:rPr>
              <a:t>group A, Rh positive.</a:t>
            </a:r>
            <a:br>
              <a:rPr lang="en-GB" sz="1600" dirty="0">
                <a:cs typeface="Arial" panose="020B0604020202020204" pitchFamily="34" charset="0"/>
              </a:rPr>
            </a:br>
            <a:br>
              <a:rPr lang="en-GB" sz="1600" dirty="0">
                <a:cs typeface="Arial" panose="020B0604020202020204" pitchFamily="34" charset="0"/>
              </a:rPr>
            </a:br>
            <a:r>
              <a:rPr lang="en-GB" sz="2400" dirty="0">
                <a:cs typeface="Arial" panose="020B0604020202020204" pitchFamily="34" charset="0"/>
              </a:rPr>
              <a:t> </a:t>
            </a:r>
          </a:p>
          <a:p>
            <a:pPr marL="342900" lvl="1" indent="0">
              <a:buNone/>
              <a:defRPr/>
            </a:pPr>
            <a:endParaRPr lang="en-GB" sz="2400" dirty="0">
              <a:cs typeface="Arial" panose="020B0604020202020204" pitchFamily="34" charset="0"/>
            </a:endParaRPr>
          </a:p>
          <a:p>
            <a:pPr marL="0" indent="0">
              <a:buNone/>
              <a:defRPr/>
            </a:pPr>
            <a:br>
              <a:rPr lang="en-GB" dirty="0">
                <a:cs typeface="Arial" panose="020B0604020202020204" pitchFamily="34" charset="0"/>
              </a:rPr>
            </a:br>
            <a:r>
              <a:rPr lang="en-GB" dirty="0">
                <a:cs typeface="Arial" panose="020B0604020202020204" pitchFamily="34" charset="0"/>
              </a:rPr>
              <a:t>   </a:t>
            </a:r>
            <a:endParaRPr lang="en-US" sz="2800" dirty="0">
              <a:cs typeface="Arial" panose="020B0604020202020204" pitchFamily="34" charset="0"/>
            </a:endParaRPr>
          </a:p>
          <a:p>
            <a:pPr>
              <a:buFont typeface="Arial" panose="020B0604020202020204" pitchFamily="34" charset="0"/>
              <a:buChar char="•"/>
              <a:defRPr/>
            </a:pPr>
            <a:endParaRPr lang="en-US" sz="2800" dirty="0">
              <a:cs typeface="Arial" panose="020B0604020202020204" pitchFamily="34" charset="0"/>
            </a:endParaRPr>
          </a:p>
          <a:p>
            <a:pPr marL="0" indent="0">
              <a:buNone/>
              <a:defRPr/>
            </a:pPr>
            <a:endParaRPr lang="en-US" sz="2800" dirty="0">
              <a:cs typeface="Arial" panose="020B0604020202020204" pitchFamily="34" charset="0"/>
            </a:endParaRPr>
          </a:p>
          <a:p>
            <a:pPr>
              <a:buFont typeface="Arial" panose="020B0604020202020204" pitchFamily="34" charset="0"/>
              <a:buChar char="•"/>
              <a:defRPr/>
            </a:pPr>
            <a:endParaRPr lang="en-CA" sz="2800" dirty="0"/>
          </a:p>
        </p:txBody>
      </p:sp>
      <p:pic>
        <p:nvPicPr>
          <p:cNvPr id="2" name="Picture 1" descr="A yellow rectangular object with black text&#10;&#10;Description automatically generated">
            <a:extLst>
              <a:ext uri="{FF2B5EF4-FFF2-40B4-BE49-F238E27FC236}">
                <a16:creationId xmlns:a16="http://schemas.microsoft.com/office/drawing/2014/main" id="{2ECC1AA4-D487-D947-D933-1713CE7C3C6E}"/>
              </a:ext>
            </a:extLst>
          </p:cNvPr>
          <p:cNvPicPr>
            <a:picLocks noChangeAspect="1"/>
          </p:cNvPicPr>
          <p:nvPr/>
        </p:nvPicPr>
        <p:blipFill rotWithShape="1">
          <a:blip r:embed="rId3">
            <a:extLst>
              <a:ext uri="{28A0092B-C50C-407E-A947-70E740481C1C}">
                <a14:useLocalDpi xmlns:a14="http://schemas.microsoft.com/office/drawing/2010/main" val="0"/>
              </a:ext>
            </a:extLst>
          </a:blip>
          <a:srcRect l="67947"/>
          <a:stretch/>
        </p:blipFill>
        <p:spPr>
          <a:xfrm>
            <a:off x="539552" y="217825"/>
            <a:ext cx="847536" cy="944880"/>
          </a:xfrm>
          <a:prstGeom prst="rect">
            <a:avLst/>
          </a:prstGeom>
        </p:spPr>
      </p:pic>
    </p:spTree>
    <p:extLst>
      <p:ext uri="{BB962C8B-B14F-4D97-AF65-F5344CB8AC3E}">
        <p14:creationId xmlns:p14="http://schemas.microsoft.com/office/powerpoint/2010/main" val="3054662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0052E1B-AADB-DFC7-B172-1FB64E691619}"/>
              </a:ext>
            </a:extLst>
          </p:cNvPr>
          <p:cNvSpPr>
            <a:spLocks noGrp="1" noChangeArrowheads="1"/>
          </p:cNvSpPr>
          <p:nvPr>
            <p:ph type="title"/>
          </p:nvPr>
        </p:nvSpPr>
        <p:spPr>
          <a:xfrm>
            <a:off x="107504" y="39763"/>
            <a:ext cx="8928992" cy="1301005"/>
          </a:xfrm>
        </p:spPr>
        <p:txBody>
          <a:bodyPr/>
          <a:lstStyle/>
          <a:p>
            <a:r>
              <a:rPr lang="en-US" sz="3000" b="1" dirty="0">
                <a:solidFill>
                  <a:srgbClr val="B32017"/>
                </a:solidFill>
                <a:ea typeface="Calibri" panose="020F0502020204030204" pitchFamily="34" charset="0"/>
              </a:rPr>
              <a:t>Patient Case 5 </a:t>
            </a:r>
            <a:r>
              <a:rPr kumimoji="0" lang="en-US" sz="3000" b="1" i="0" u="none" strike="noStrike" kern="0" cap="none" spc="0" normalizeH="0" baseline="0" noProof="0" dirty="0">
                <a:ln>
                  <a:noFill/>
                </a:ln>
                <a:solidFill>
                  <a:srgbClr val="B32017"/>
                </a:solidFill>
                <a:effectLst/>
                <a:uLnTx/>
                <a:uFillTx/>
                <a:latin typeface="Arial"/>
                <a:ea typeface="Calibri" panose="020F0502020204030204" pitchFamily="34" charset="0"/>
                <a:cs typeface="+mj-cs"/>
              </a:rPr>
              <a:t>Compatibility Check</a:t>
            </a:r>
            <a:r>
              <a:rPr lang="en-US" sz="3000" b="1" dirty="0">
                <a:solidFill>
                  <a:srgbClr val="B32017"/>
                </a:solidFill>
                <a:ea typeface="Calibri" panose="020F0502020204030204" pitchFamily="34" charset="0"/>
              </a:rPr>
              <a:t> </a:t>
            </a:r>
            <a:endParaRPr lang="en-CA" altLang="en-US" sz="3000" b="1" dirty="0">
              <a:solidFill>
                <a:srgbClr val="B32017"/>
              </a:solidFill>
            </a:endParaRPr>
          </a:p>
        </p:txBody>
      </p:sp>
      <p:sp>
        <p:nvSpPr>
          <p:cNvPr id="3" name="Content Placeholder 2">
            <a:extLst>
              <a:ext uri="{FF2B5EF4-FFF2-40B4-BE49-F238E27FC236}">
                <a16:creationId xmlns:a16="http://schemas.microsoft.com/office/drawing/2014/main" id="{610E7CFD-A481-1AF3-C125-95B0779ADF90}"/>
              </a:ext>
            </a:extLst>
          </p:cNvPr>
          <p:cNvSpPr>
            <a:spLocks noGrp="1"/>
          </p:cNvSpPr>
          <p:nvPr>
            <p:ph idx="1"/>
          </p:nvPr>
        </p:nvSpPr>
        <p:spPr>
          <a:xfrm>
            <a:off x="575061" y="1340765"/>
            <a:ext cx="8136904" cy="576067"/>
          </a:xfrm>
        </p:spPr>
        <p:txBody>
          <a:bodyPr/>
          <a:lstStyle/>
          <a:p>
            <a:pPr marL="342900" lvl="1" indent="0">
              <a:buNone/>
              <a:defRPr/>
            </a:pPr>
            <a:r>
              <a:rPr lang="en-GB" sz="1600" b="1" dirty="0">
                <a:cs typeface="Arial" panose="020B0604020202020204" pitchFamily="34" charset="0"/>
              </a:rPr>
              <a:t>Pebbles’ group &amp; screen test: </a:t>
            </a:r>
            <a:r>
              <a:rPr lang="en-GB" sz="1600" dirty="0">
                <a:cs typeface="Arial" panose="020B0604020202020204" pitchFamily="34" charset="0"/>
              </a:rPr>
              <a:t>group A, Rh negative, antibody screen negative. </a:t>
            </a:r>
            <a:br>
              <a:rPr lang="en-GB" sz="1600" dirty="0">
                <a:cs typeface="Arial" panose="020B0604020202020204" pitchFamily="34" charset="0"/>
              </a:rPr>
            </a:br>
            <a:r>
              <a:rPr lang="en-GB" sz="1600" b="1" dirty="0">
                <a:cs typeface="Arial" panose="020B0604020202020204" pitchFamily="34" charset="0"/>
              </a:rPr>
              <a:t>TML issues Platelet unit: </a:t>
            </a:r>
            <a:r>
              <a:rPr lang="en-GB" sz="1600" dirty="0">
                <a:cs typeface="Arial" panose="020B0604020202020204" pitchFamily="34" charset="0"/>
              </a:rPr>
              <a:t>group A, Rh positive.</a:t>
            </a:r>
            <a:br>
              <a:rPr lang="en-GB" sz="1600" dirty="0">
                <a:cs typeface="Arial" panose="020B0604020202020204" pitchFamily="34" charset="0"/>
              </a:rPr>
            </a:br>
            <a:br>
              <a:rPr lang="en-GB" sz="1600" dirty="0">
                <a:cs typeface="Arial" panose="020B0604020202020204" pitchFamily="34" charset="0"/>
              </a:rPr>
            </a:br>
            <a:r>
              <a:rPr lang="en-GB" sz="2400" dirty="0">
                <a:cs typeface="Arial" panose="020B0604020202020204" pitchFamily="34" charset="0"/>
              </a:rPr>
              <a:t> </a:t>
            </a:r>
          </a:p>
          <a:p>
            <a:pPr marL="342900" lvl="1" indent="0">
              <a:buNone/>
              <a:defRPr/>
            </a:pPr>
            <a:endParaRPr lang="en-GB" sz="2400" dirty="0">
              <a:cs typeface="Arial" panose="020B0604020202020204" pitchFamily="34" charset="0"/>
            </a:endParaRPr>
          </a:p>
          <a:p>
            <a:pPr marL="0" indent="0">
              <a:buNone/>
              <a:defRPr/>
            </a:pPr>
            <a:br>
              <a:rPr lang="en-GB" dirty="0">
                <a:cs typeface="Arial" panose="020B0604020202020204" pitchFamily="34" charset="0"/>
              </a:rPr>
            </a:br>
            <a:r>
              <a:rPr lang="en-GB" dirty="0">
                <a:cs typeface="Arial" panose="020B0604020202020204" pitchFamily="34" charset="0"/>
              </a:rPr>
              <a:t>   </a:t>
            </a:r>
            <a:endParaRPr lang="en-US" sz="2800" dirty="0">
              <a:cs typeface="Arial" panose="020B0604020202020204" pitchFamily="34" charset="0"/>
            </a:endParaRPr>
          </a:p>
          <a:p>
            <a:pPr>
              <a:buFont typeface="Arial" panose="020B0604020202020204" pitchFamily="34" charset="0"/>
              <a:buChar char="•"/>
              <a:defRPr/>
            </a:pPr>
            <a:endParaRPr lang="en-US" sz="2800" dirty="0">
              <a:cs typeface="Arial" panose="020B0604020202020204" pitchFamily="34" charset="0"/>
            </a:endParaRPr>
          </a:p>
          <a:p>
            <a:pPr marL="0" indent="0">
              <a:buNone/>
              <a:defRPr/>
            </a:pPr>
            <a:endParaRPr lang="en-US" sz="2800" dirty="0">
              <a:cs typeface="Arial" panose="020B0604020202020204" pitchFamily="34" charset="0"/>
            </a:endParaRPr>
          </a:p>
          <a:p>
            <a:pPr>
              <a:buFont typeface="Arial" panose="020B0604020202020204" pitchFamily="34" charset="0"/>
              <a:buChar char="•"/>
              <a:defRPr/>
            </a:pPr>
            <a:endParaRPr lang="en-CA" sz="2800" dirty="0"/>
          </a:p>
        </p:txBody>
      </p:sp>
      <p:sp>
        <p:nvSpPr>
          <p:cNvPr id="5" name="Content Placeholder 2">
            <a:extLst>
              <a:ext uri="{FF2B5EF4-FFF2-40B4-BE49-F238E27FC236}">
                <a16:creationId xmlns:a16="http://schemas.microsoft.com/office/drawing/2014/main" id="{5E2D2B4B-745A-BC5F-DC2B-70A504B72112}"/>
              </a:ext>
            </a:extLst>
          </p:cNvPr>
          <p:cNvSpPr txBox="1">
            <a:spLocks/>
          </p:cNvSpPr>
          <p:nvPr/>
        </p:nvSpPr>
        <p:spPr bwMode="auto">
          <a:xfrm>
            <a:off x="4963117" y="2085776"/>
            <a:ext cx="4091141"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pPr marL="342900" lvl="1" indent="0">
              <a:buFontTx/>
              <a:buNone/>
              <a:defRPr/>
            </a:pPr>
            <a:r>
              <a:rPr lang="en-GB" sz="1400" kern="0" dirty="0">
                <a:cs typeface="Arial" panose="020B0604020202020204" pitchFamily="34" charset="0"/>
              </a:rPr>
              <a:t>Select </a:t>
            </a:r>
            <a:r>
              <a:rPr lang="en-GB" sz="1400" b="1" u="sng" kern="0" dirty="0">
                <a:cs typeface="Arial" panose="020B0604020202020204" pitchFamily="34" charset="0"/>
              </a:rPr>
              <a:t>all the correct</a:t>
            </a:r>
            <a:r>
              <a:rPr lang="en-GB" sz="1400" b="1" kern="0" dirty="0">
                <a:cs typeface="Arial" panose="020B0604020202020204" pitchFamily="34" charset="0"/>
              </a:rPr>
              <a:t> </a:t>
            </a:r>
            <a:r>
              <a:rPr lang="en-GB" sz="1400" kern="0" dirty="0">
                <a:cs typeface="Arial" panose="020B0604020202020204" pitchFamily="34" charset="0"/>
              </a:rPr>
              <a:t>statements.</a:t>
            </a:r>
          </a:p>
          <a:p>
            <a:pPr marL="800100" lvl="1" indent="-457200">
              <a:buFont typeface="+mj-lt"/>
              <a:buAutoNum type="alphaLcParenR"/>
              <a:defRPr/>
            </a:pPr>
            <a:r>
              <a:rPr lang="en-GB" sz="1400" kern="0" dirty="0">
                <a:cs typeface="Arial" panose="020B0604020202020204" pitchFamily="34" charset="0"/>
              </a:rPr>
              <a:t>Pebbles could be transfused group A platelets (plasma has anti-B antibody) as she has A antigen on her red blood cells (group A).  </a:t>
            </a:r>
          </a:p>
          <a:p>
            <a:pPr marL="800100" lvl="1" indent="-457200">
              <a:buFont typeface="+mj-lt"/>
              <a:buAutoNum type="alphaLcParenR"/>
              <a:defRPr/>
            </a:pPr>
            <a:r>
              <a:rPr lang="en-GB" sz="1400" kern="0" dirty="0">
                <a:cs typeface="Arial" panose="020B0604020202020204" pitchFamily="34" charset="0"/>
              </a:rPr>
              <a:t>The platelets are Rh positive, and Pebbles is Rh negative, she should receive RhIG . This is to prevent Pebbles from producing anti-D antibody. </a:t>
            </a:r>
          </a:p>
          <a:p>
            <a:pPr marL="800100" lvl="1" indent="-457200">
              <a:buFont typeface="+mj-lt"/>
              <a:buAutoNum type="alphaLcParenR"/>
              <a:defRPr/>
            </a:pPr>
            <a:r>
              <a:rPr lang="en-GB" sz="1400" kern="0" dirty="0">
                <a:cs typeface="Arial" panose="020B0604020202020204" pitchFamily="34" charset="0"/>
              </a:rPr>
              <a:t>Pebbles could be transfused group O platelets (plasma has anti-A &amp; anti-B antibodies) as she has A antigen on her red blood cells (group A). </a:t>
            </a:r>
          </a:p>
          <a:p>
            <a:pPr marL="800100" lvl="1" indent="-457200">
              <a:buFont typeface="+mj-lt"/>
              <a:buAutoNum type="alphaLcParenR"/>
              <a:defRPr/>
            </a:pPr>
            <a:r>
              <a:rPr lang="en-GB" sz="1400" kern="0" dirty="0">
                <a:cs typeface="Arial" panose="020B0604020202020204" pitchFamily="34" charset="0"/>
              </a:rPr>
              <a:t>Pebbles could be transfused group AB platelets (plasma has no ABO antibodies) as she has A antigen on her red blood cells (group A). </a:t>
            </a:r>
            <a:endParaRPr lang="en-US" sz="1400" kern="0" dirty="0">
              <a:cs typeface="Arial" panose="020B0604020202020204" pitchFamily="34" charset="0"/>
            </a:endParaRPr>
          </a:p>
          <a:p>
            <a:pPr marL="0" indent="0">
              <a:buNone/>
              <a:defRPr/>
            </a:pPr>
            <a:endParaRPr lang="en-US" sz="1400" kern="0" dirty="0">
              <a:cs typeface="Arial" panose="020B0604020202020204" pitchFamily="34" charset="0"/>
            </a:endParaRPr>
          </a:p>
          <a:p>
            <a:pPr marL="0" indent="0">
              <a:buFontTx/>
              <a:buNone/>
              <a:defRPr/>
            </a:pPr>
            <a:endParaRPr lang="en-US" sz="1400" kern="0" dirty="0">
              <a:cs typeface="Arial" panose="020B0604020202020204" pitchFamily="34" charset="0"/>
            </a:endParaRPr>
          </a:p>
          <a:p>
            <a:pPr>
              <a:buFont typeface="Arial" panose="020B0604020202020204" pitchFamily="34" charset="0"/>
              <a:buChar char="•"/>
              <a:defRPr/>
            </a:pPr>
            <a:endParaRPr lang="en-CA" sz="2800" kern="0" dirty="0"/>
          </a:p>
        </p:txBody>
      </p:sp>
      <p:pic>
        <p:nvPicPr>
          <p:cNvPr id="2" name="Picture 1" descr="A yellow rectangular object with black text&#10;&#10;Description automatically generated">
            <a:extLst>
              <a:ext uri="{FF2B5EF4-FFF2-40B4-BE49-F238E27FC236}">
                <a16:creationId xmlns:a16="http://schemas.microsoft.com/office/drawing/2014/main" id="{2ECC1AA4-D487-D947-D933-1713CE7C3C6E}"/>
              </a:ext>
            </a:extLst>
          </p:cNvPr>
          <p:cNvPicPr>
            <a:picLocks noChangeAspect="1"/>
          </p:cNvPicPr>
          <p:nvPr/>
        </p:nvPicPr>
        <p:blipFill rotWithShape="1">
          <a:blip r:embed="rId3">
            <a:extLst>
              <a:ext uri="{28A0092B-C50C-407E-A947-70E740481C1C}">
                <a14:useLocalDpi xmlns:a14="http://schemas.microsoft.com/office/drawing/2010/main" val="0"/>
              </a:ext>
            </a:extLst>
          </a:blip>
          <a:srcRect l="67947"/>
          <a:stretch/>
        </p:blipFill>
        <p:spPr>
          <a:xfrm>
            <a:off x="539552" y="217825"/>
            <a:ext cx="847536" cy="944880"/>
          </a:xfrm>
          <a:prstGeom prst="rect">
            <a:avLst/>
          </a:prstGeom>
        </p:spPr>
      </p:pic>
      <p:pic>
        <p:nvPicPr>
          <p:cNvPr id="4" name="Picture 3">
            <a:extLst>
              <a:ext uri="{FF2B5EF4-FFF2-40B4-BE49-F238E27FC236}">
                <a16:creationId xmlns:a16="http://schemas.microsoft.com/office/drawing/2014/main" id="{1C47921A-2CE5-23AC-087A-7E600059FA64}"/>
              </a:ext>
            </a:extLst>
          </p:cNvPr>
          <p:cNvPicPr>
            <a:picLocks noChangeAspect="1"/>
          </p:cNvPicPr>
          <p:nvPr/>
        </p:nvPicPr>
        <p:blipFill>
          <a:blip r:embed="rId4"/>
          <a:stretch>
            <a:fillRect/>
          </a:stretch>
        </p:blipFill>
        <p:spPr>
          <a:xfrm>
            <a:off x="107504" y="2276872"/>
            <a:ext cx="5220000" cy="3418172"/>
          </a:xfrm>
          <a:prstGeom prst="rect">
            <a:avLst/>
          </a:prstGeom>
        </p:spPr>
      </p:pic>
      <p:sp>
        <p:nvSpPr>
          <p:cNvPr id="6" name="TextBox 5">
            <a:extLst>
              <a:ext uri="{FF2B5EF4-FFF2-40B4-BE49-F238E27FC236}">
                <a16:creationId xmlns:a16="http://schemas.microsoft.com/office/drawing/2014/main" id="{86CA2E50-39DC-ED4B-B8DC-B8BFE6ECE031}"/>
              </a:ext>
            </a:extLst>
          </p:cNvPr>
          <p:cNvSpPr txBox="1"/>
          <p:nvPr/>
        </p:nvSpPr>
        <p:spPr>
          <a:xfrm>
            <a:off x="4395606" y="3673948"/>
            <a:ext cx="332142" cy="338554"/>
          </a:xfrm>
          <a:prstGeom prst="rect">
            <a:avLst/>
          </a:prstGeom>
          <a:noFill/>
        </p:spPr>
        <p:txBody>
          <a:bodyPr wrap="none" rtlCol="0">
            <a:spAutoFit/>
          </a:bodyPr>
          <a:lstStyle/>
          <a:p>
            <a:r>
              <a:rPr lang="en-CA" sz="1600" b="1" dirty="0">
                <a:solidFill>
                  <a:srgbClr val="083459"/>
                </a:solidFill>
              </a:rPr>
              <a:t>A</a:t>
            </a:r>
          </a:p>
        </p:txBody>
      </p:sp>
      <p:sp>
        <p:nvSpPr>
          <p:cNvPr id="7" name="TextBox 6">
            <a:extLst>
              <a:ext uri="{FF2B5EF4-FFF2-40B4-BE49-F238E27FC236}">
                <a16:creationId xmlns:a16="http://schemas.microsoft.com/office/drawing/2014/main" id="{2B47EFE2-DA75-8C98-8EE0-816A8E26FC57}"/>
              </a:ext>
            </a:extLst>
          </p:cNvPr>
          <p:cNvSpPr txBox="1"/>
          <p:nvPr/>
        </p:nvSpPr>
        <p:spPr>
          <a:xfrm>
            <a:off x="4405929" y="3444260"/>
            <a:ext cx="332142" cy="338554"/>
          </a:xfrm>
          <a:prstGeom prst="rect">
            <a:avLst/>
          </a:prstGeom>
          <a:noFill/>
        </p:spPr>
        <p:txBody>
          <a:bodyPr wrap="none" rtlCol="0">
            <a:spAutoFit/>
          </a:bodyPr>
          <a:lstStyle/>
          <a:p>
            <a:r>
              <a:rPr lang="en-CA" sz="1600" b="1" dirty="0">
                <a:solidFill>
                  <a:srgbClr val="083459"/>
                </a:solidFill>
              </a:rPr>
              <a:t>A</a:t>
            </a:r>
          </a:p>
        </p:txBody>
      </p:sp>
      <p:sp>
        <p:nvSpPr>
          <p:cNvPr id="8" name="TextBox 7">
            <a:extLst>
              <a:ext uri="{FF2B5EF4-FFF2-40B4-BE49-F238E27FC236}">
                <a16:creationId xmlns:a16="http://schemas.microsoft.com/office/drawing/2014/main" id="{48EDCAEF-4D49-A1FB-A109-C79417190964}"/>
              </a:ext>
            </a:extLst>
          </p:cNvPr>
          <p:cNvSpPr txBox="1"/>
          <p:nvPr/>
        </p:nvSpPr>
        <p:spPr>
          <a:xfrm>
            <a:off x="2987824" y="3444260"/>
            <a:ext cx="332142" cy="338554"/>
          </a:xfrm>
          <a:prstGeom prst="rect">
            <a:avLst/>
          </a:prstGeom>
          <a:noFill/>
        </p:spPr>
        <p:txBody>
          <a:bodyPr wrap="none" rtlCol="0">
            <a:spAutoFit/>
          </a:bodyPr>
          <a:lstStyle/>
          <a:p>
            <a:r>
              <a:rPr lang="en-CA" sz="1600" b="1" dirty="0">
                <a:solidFill>
                  <a:srgbClr val="083459"/>
                </a:solidFill>
              </a:rPr>
              <a:t>A</a:t>
            </a:r>
          </a:p>
        </p:txBody>
      </p:sp>
      <p:sp>
        <p:nvSpPr>
          <p:cNvPr id="9" name="TextBox 8">
            <a:extLst>
              <a:ext uri="{FF2B5EF4-FFF2-40B4-BE49-F238E27FC236}">
                <a16:creationId xmlns:a16="http://schemas.microsoft.com/office/drawing/2014/main" id="{5202B3B2-79D1-AA9A-A76A-DD64252676F6}"/>
              </a:ext>
            </a:extLst>
          </p:cNvPr>
          <p:cNvSpPr txBox="1"/>
          <p:nvPr/>
        </p:nvSpPr>
        <p:spPr>
          <a:xfrm>
            <a:off x="2749745" y="3903635"/>
            <a:ext cx="866065" cy="338554"/>
          </a:xfrm>
          <a:prstGeom prst="rect">
            <a:avLst/>
          </a:prstGeom>
          <a:noFill/>
        </p:spPr>
        <p:txBody>
          <a:bodyPr wrap="square" rtlCol="0">
            <a:spAutoFit/>
          </a:bodyPr>
          <a:lstStyle/>
          <a:p>
            <a:r>
              <a:rPr lang="en-CA" sz="1600" b="1" dirty="0">
                <a:solidFill>
                  <a:srgbClr val="083459"/>
                </a:solidFill>
              </a:rPr>
              <a:t>anti-B</a:t>
            </a:r>
          </a:p>
        </p:txBody>
      </p:sp>
      <p:sp>
        <p:nvSpPr>
          <p:cNvPr id="10" name="TextBox 9">
            <a:extLst>
              <a:ext uri="{FF2B5EF4-FFF2-40B4-BE49-F238E27FC236}">
                <a16:creationId xmlns:a16="http://schemas.microsoft.com/office/drawing/2014/main" id="{D1B56911-C66F-6F1F-A4E1-EB563FE0EEBF}"/>
              </a:ext>
            </a:extLst>
          </p:cNvPr>
          <p:cNvSpPr txBox="1"/>
          <p:nvPr/>
        </p:nvSpPr>
        <p:spPr>
          <a:xfrm>
            <a:off x="2874382" y="4136772"/>
            <a:ext cx="627986" cy="338554"/>
          </a:xfrm>
          <a:prstGeom prst="rect">
            <a:avLst/>
          </a:prstGeom>
          <a:noFill/>
        </p:spPr>
        <p:txBody>
          <a:bodyPr wrap="square" rtlCol="0">
            <a:spAutoFit/>
          </a:bodyPr>
          <a:lstStyle/>
          <a:p>
            <a:r>
              <a:rPr lang="en-CA" sz="1600" b="1" dirty="0">
                <a:solidFill>
                  <a:srgbClr val="083459"/>
                </a:solidFill>
              </a:rPr>
              <a:t>Pos</a:t>
            </a:r>
          </a:p>
        </p:txBody>
      </p:sp>
      <p:sp>
        <p:nvSpPr>
          <p:cNvPr id="11" name="TextBox 10">
            <a:extLst>
              <a:ext uri="{FF2B5EF4-FFF2-40B4-BE49-F238E27FC236}">
                <a16:creationId xmlns:a16="http://schemas.microsoft.com/office/drawing/2014/main" id="{C4246D5A-E498-C67B-62D7-6B487CA80BEF}"/>
              </a:ext>
            </a:extLst>
          </p:cNvPr>
          <p:cNvSpPr txBox="1"/>
          <p:nvPr/>
        </p:nvSpPr>
        <p:spPr>
          <a:xfrm>
            <a:off x="4323943" y="4145944"/>
            <a:ext cx="627986" cy="338554"/>
          </a:xfrm>
          <a:prstGeom prst="rect">
            <a:avLst/>
          </a:prstGeom>
          <a:noFill/>
        </p:spPr>
        <p:txBody>
          <a:bodyPr wrap="square" rtlCol="0">
            <a:spAutoFit/>
          </a:bodyPr>
          <a:lstStyle/>
          <a:p>
            <a:r>
              <a:rPr lang="en-CA" sz="1600" b="1" dirty="0">
                <a:solidFill>
                  <a:srgbClr val="083459"/>
                </a:solidFill>
              </a:rPr>
              <a:t>Neg</a:t>
            </a:r>
          </a:p>
        </p:txBody>
      </p:sp>
      <p:sp>
        <p:nvSpPr>
          <p:cNvPr id="12" name="TextBox 11">
            <a:extLst>
              <a:ext uri="{FF2B5EF4-FFF2-40B4-BE49-F238E27FC236}">
                <a16:creationId xmlns:a16="http://schemas.microsoft.com/office/drawing/2014/main" id="{9A4970DB-2B0F-69DF-D4B4-D0FBAD69780A}"/>
              </a:ext>
            </a:extLst>
          </p:cNvPr>
          <p:cNvSpPr txBox="1"/>
          <p:nvPr/>
        </p:nvSpPr>
        <p:spPr>
          <a:xfrm>
            <a:off x="4352170" y="4592636"/>
            <a:ext cx="751157" cy="338554"/>
          </a:xfrm>
          <a:prstGeom prst="rect">
            <a:avLst/>
          </a:prstGeom>
          <a:noFill/>
        </p:spPr>
        <p:txBody>
          <a:bodyPr wrap="square" rtlCol="0">
            <a:spAutoFit/>
          </a:bodyPr>
          <a:lstStyle/>
          <a:p>
            <a:r>
              <a:rPr lang="en-CA" sz="1600" b="1" dirty="0">
                <a:solidFill>
                  <a:srgbClr val="083459"/>
                </a:solidFill>
              </a:rPr>
              <a:t>No</a:t>
            </a:r>
          </a:p>
        </p:txBody>
      </p:sp>
      <p:sp>
        <p:nvSpPr>
          <p:cNvPr id="13" name="TextBox 12">
            <a:extLst>
              <a:ext uri="{FF2B5EF4-FFF2-40B4-BE49-F238E27FC236}">
                <a16:creationId xmlns:a16="http://schemas.microsoft.com/office/drawing/2014/main" id="{59C9CF6C-34AB-910F-C1DC-B9CCBFE37FDA}"/>
              </a:ext>
            </a:extLst>
          </p:cNvPr>
          <p:cNvSpPr txBox="1"/>
          <p:nvPr/>
        </p:nvSpPr>
        <p:spPr>
          <a:xfrm>
            <a:off x="2987824" y="4387802"/>
            <a:ext cx="627986" cy="338554"/>
          </a:xfrm>
          <a:prstGeom prst="rect">
            <a:avLst/>
          </a:prstGeom>
          <a:noFill/>
        </p:spPr>
        <p:txBody>
          <a:bodyPr wrap="square" rtlCol="0">
            <a:spAutoFit/>
          </a:bodyPr>
          <a:lstStyle/>
          <a:p>
            <a:r>
              <a:rPr lang="en-CA" sz="1600" b="1" dirty="0">
                <a:solidFill>
                  <a:srgbClr val="083459"/>
                </a:solidFill>
              </a:rPr>
              <a:t>D</a:t>
            </a:r>
          </a:p>
        </p:txBody>
      </p:sp>
      <p:sp>
        <p:nvSpPr>
          <p:cNvPr id="14" name="TextBox 13">
            <a:extLst>
              <a:ext uri="{FF2B5EF4-FFF2-40B4-BE49-F238E27FC236}">
                <a16:creationId xmlns:a16="http://schemas.microsoft.com/office/drawing/2014/main" id="{7B3BB098-A347-04C1-FB46-284B150A79ED}"/>
              </a:ext>
            </a:extLst>
          </p:cNvPr>
          <p:cNvSpPr txBox="1"/>
          <p:nvPr/>
        </p:nvSpPr>
        <p:spPr>
          <a:xfrm>
            <a:off x="4273545" y="4353464"/>
            <a:ext cx="751157" cy="338554"/>
          </a:xfrm>
          <a:prstGeom prst="rect">
            <a:avLst/>
          </a:prstGeom>
          <a:noFill/>
        </p:spPr>
        <p:txBody>
          <a:bodyPr wrap="square" rtlCol="0">
            <a:spAutoFit/>
          </a:bodyPr>
          <a:lstStyle/>
          <a:p>
            <a:r>
              <a:rPr lang="en-CA" sz="1600" b="1" dirty="0">
                <a:solidFill>
                  <a:srgbClr val="083459"/>
                </a:solidFill>
              </a:rPr>
              <a:t>none</a:t>
            </a:r>
          </a:p>
        </p:txBody>
      </p:sp>
      <p:pic>
        <p:nvPicPr>
          <p:cNvPr id="15" name="Graphic 14" descr="Close with solid fill">
            <a:extLst>
              <a:ext uri="{FF2B5EF4-FFF2-40B4-BE49-F238E27FC236}">
                <a16:creationId xmlns:a16="http://schemas.microsoft.com/office/drawing/2014/main" id="{B4878CDD-D3F6-9868-A9E7-BCCCD29C6E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6129" y="4662160"/>
            <a:ext cx="432000" cy="432000"/>
          </a:xfrm>
          <a:prstGeom prst="rect">
            <a:avLst/>
          </a:prstGeom>
        </p:spPr>
      </p:pic>
      <p:sp>
        <p:nvSpPr>
          <p:cNvPr id="17" name="Oval 16">
            <a:extLst>
              <a:ext uri="{FF2B5EF4-FFF2-40B4-BE49-F238E27FC236}">
                <a16:creationId xmlns:a16="http://schemas.microsoft.com/office/drawing/2014/main" id="{431061C3-101B-A2E5-47A8-C20A988EB7D7}"/>
              </a:ext>
            </a:extLst>
          </p:cNvPr>
          <p:cNvSpPr/>
          <p:nvPr/>
        </p:nvSpPr>
        <p:spPr>
          <a:xfrm>
            <a:off x="5654027" y="3235140"/>
            <a:ext cx="3443034" cy="1095347"/>
          </a:xfrm>
          <a:prstGeom prst="ellipse">
            <a:avLst/>
          </a:prstGeom>
          <a:noFill/>
          <a:ln w="28575">
            <a:solidFill>
              <a:srgbClr val="B320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a:extLst>
              <a:ext uri="{FF2B5EF4-FFF2-40B4-BE49-F238E27FC236}">
                <a16:creationId xmlns:a16="http://schemas.microsoft.com/office/drawing/2014/main" id="{CEE0988C-891A-2CEC-9A5C-D920AFD58D28}"/>
              </a:ext>
            </a:extLst>
          </p:cNvPr>
          <p:cNvSpPr/>
          <p:nvPr/>
        </p:nvSpPr>
        <p:spPr>
          <a:xfrm>
            <a:off x="2627784" y="4142854"/>
            <a:ext cx="2475543" cy="509035"/>
          </a:xfrm>
          <a:prstGeom prst="ellipse">
            <a:avLst/>
          </a:prstGeom>
          <a:noFill/>
          <a:ln w="28575">
            <a:solidFill>
              <a:srgbClr val="B320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1" name="Graphic 20" descr="Checkmark with solid fill">
            <a:extLst>
              <a:ext uri="{FF2B5EF4-FFF2-40B4-BE49-F238E27FC236}">
                <a16:creationId xmlns:a16="http://schemas.microsoft.com/office/drawing/2014/main" id="{00DC9A23-1D9C-11FF-45AF-7E0C306CA8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6129" y="2601053"/>
            <a:ext cx="450000" cy="452999"/>
          </a:xfrm>
          <a:prstGeom prst="rect">
            <a:avLst/>
          </a:prstGeom>
        </p:spPr>
      </p:pic>
      <p:pic>
        <p:nvPicPr>
          <p:cNvPr id="22" name="Graphic 21" descr="Checkmark with solid fill">
            <a:extLst>
              <a:ext uri="{FF2B5EF4-FFF2-40B4-BE49-F238E27FC236}">
                <a16:creationId xmlns:a16="http://schemas.microsoft.com/office/drawing/2014/main" id="{BDF0D35A-18A7-17E7-5430-D268162DC9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29027" y="5425834"/>
            <a:ext cx="450000" cy="452999"/>
          </a:xfrm>
          <a:prstGeom prst="rect">
            <a:avLst/>
          </a:prstGeom>
        </p:spPr>
      </p:pic>
      <p:pic>
        <p:nvPicPr>
          <p:cNvPr id="23" name="Graphic 22" descr="Checkmark with solid fill">
            <a:extLst>
              <a:ext uri="{FF2B5EF4-FFF2-40B4-BE49-F238E27FC236}">
                <a16:creationId xmlns:a16="http://schemas.microsoft.com/office/drawing/2014/main" id="{31873938-62AF-0136-A264-4A77559CE02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6968" y="5583389"/>
            <a:ext cx="450000" cy="452999"/>
          </a:xfrm>
          <a:prstGeom prst="rect">
            <a:avLst/>
          </a:prstGeom>
        </p:spPr>
      </p:pic>
      <p:pic>
        <p:nvPicPr>
          <p:cNvPr id="24" name="Graphic 23" descr="Checkmark with solid fill">
            <a:extLst>
              <a:ext uri="{FF2B5EF4-FFF2-40B4-BE49-F238E27FC236}">
                <a16:creationId xmlns:a16="http://schemas.microsoft.com/office/drawing/2014/main" id="{8CECD3DA-CDF5-4B8F-4CCA-38728666B0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55839" y="5381695"/>
            <a:ext cx="450000" cy="452999"/>
          </a:xfrm>
          <a:prstGeom prst="rect">
            <a:avLst/>
          </a:prstGeom>
        </p:spPr>
      </p:pic>
    </p:spTree>
    <p:extLst>
      <p:ext uri="{BB962C8B-B14F-4D97-AF65-F5344CB8AC3E}">
        <p14:creationId xmlns:p14="http://schemas.microsoft.com/office/powerpoint/2010/main" val="25057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7"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0052E1B-AADB-DFC7-B172-1FB64E691619}"/>
              </a:ext>
            </a:extLst>
          </p:cNvPr>
          <p:cNvSpPr>
            <a:spLocks noGrp="1" noChangeArrowheads="1"/>
          </p:cNvSpPr>
          <p:nvPr>
            <p:ph type="title"/>
          </p:nvPr>
        </p:nvSpPr>
        <p:spPr>
          <a:xfrm>
            <a:off x="107504" y="39763"/>
            <a:ext cx="8928992" cy="1301005"/>
          </a:xfrm>
        </p:spPr>
        <p:txBody>
          <a:bodyPr/>
          <a:lstStyle/>
          <a:p>
            <a:r>
              <a:rPr kumimoji="0" lang="en-CA" sz="2800" b="1" i="0" u="none" strike="noStrike" kern="0" cap="none" spc="0" normalizeH="0" baseline="0" noProof="0" dirty="0">
                <a:ln>
                  <a:noFill/>
                </a:ln>
                <a:solidFill>
                  <a:srgbClr val="B32017"/>
                </a:solidFill>
                <a:effectLst/>
                <a:uLnTx/>
                <a:uFillTx/>
                <a:latin typeface="Arial"/>
                <a:ea typeface="Calibri" panose="020F0502020204030204" pitchFamily="34" charset="0"/>
                <a:cs typeface="Times New Roman" panose="02020603050405020304" pitchFamily="18" charset="0"/>
              </a:rPr>
              <a:t>The Elephant in the Transfusionist’s Skill Set: </a:t>
            </a:r>
            <a:br>
              <a:rPr kumimoji="0" lang="en-CA" sz="2800" b="1" i="0" u="none" strike="noStrike" kern="0" cap="none" spc="0" normalizeH="0" baseline="0" noProof="0" dirty="0">
                <a:ln>
                  <a:noFill/>
                </a:ln>
                <a:solidFill>
                  <a:srgbClr val="B32017"/>
                </a:solidFill>
                <a:effectLst/>
                <a:uLnTx/>
                <a:uFillTx/>
                <a:latin typeface="Arial"/>
                <a:ea typeface="Calibri" panose="020F0502020204030204" pitchFamily="34" charset="0"/>
                <a:cs typeface="Times New Roman" panose="02020603050405020304" pitchFamily="18" charset="0"/>
              </a:rPr>
            </a:br>
            <a:r>
              <a:rPr kumimoji="0" lang="en-CA" sz="2800" b="1" i="0" u="none" strike="noStrike" kern="0" cap="none" spc="0" normalizeH="0" baseline="0" noProof="0" dirty="0">
                <a:ln>
                  <a:noFill/>
                </a:ln>
                <a:solidFill>
                  <a:srgbClr val="B32017"/>
                </a:solidFill>
                <a:effectLst/>
                <a:uLnTx/>
                <a:uFillTx/>
                <a:latin typeface="Arial"/>
                <a:ea typeface="Calibri" panose="020F0502020204030204" pitchFamily="34" charset="0"/>
                <a:cs typeface="Times New Roman" panose="02020603050405020304" pitchFamily="18" charset="0"/>
              </a:rPr>
              <a:t>Understanding </a:t>
            </a:r>
            <a:r>
              <a:rPr kumimoji="0" lang="en-US" sz="2800" b="1" i="0" u="none" strike="noStrike" kern="0" cap="none" spc="0" normalizeH="0" baseline="0" noProof="0" dirty="0">
                <a:ln>
                  <a:noFill/>
                </a:ln>
                <a:solidFill>
                  <a:srgbClr val="B32017"/>
                </a:solidFill>
                <a:effectLst/>
                <a:uLnTx/>
                <a:uFillTx/>
                <a:latin typeface="Arial"/>
                <a:ea typeface="Calibri" panose="020F0502020204030204" pitchFamily="34" charset="0"/>
                <a:cs typeface="Times New Roman" panose="02020603050405020304" pitchFamily="18" charset="0"/>
              </a:rPr>
              <a:t>Compatibility for Transfusion Safety</a:t>
            </a:r>
            <a:endParaRPr lang="en-CA" altLang="en-US" sz="3000" b="1" dirty="0">
              <a:solidFill>
                <a:srgbClr val="B32017"/>
              </a:solidFill>
            </a:endParaRPr>
          </a:p>
        </p:txBody>
      </p:sp>
      <p:sp>
        <p:nvSpPr>
          <p:cNvPr id="3" name="Content Placeholder 2">
            <a:extLst>
              <a:ext uri="{FF2B5EF4-FFF2-40B4-BE49-F238E27FC236}">
                <a16:creationId xmlns:a16="http://schemas.microsoft.com/office/drawing/2014/main" id="{610E7CFD-A481-1AF3-C125-95B0779ADF90}"/>
              </a:ext>
            </a:extLst>
          </p:cNvPr>
          <p:cNvSpPr>
            <a:spLocks noGrp="1"/>
          </p:cNvSpPr>
          <p:nvPr>
            <p:ph idx="1"/>
          </p:nvPr>
        </p:nvSpPr>
        <p:spPr>
          <a:xfrm>
            <a:off x="223367" y="1268760"/>
            <a:ext cx="8928992" cy="5040560"/>
          </a:xfrm>
        </p:spPr>
        <p:txBody>
          <a:bodyPr/>
          <a:lstStyle/>
          <a:p>
            <a:pPr marL="42862" indent="0">
              <a:buNone/>
              <a:defRPr/>
            </a:pPr>
            <a:r>
              <a:rPr lang="en-GB" b="1" u="sng" dirty="0">
                <a:cs typeface="Arial" panose="020B0604020202020204" pitchFamily="34" charset="0"/>
              </a:rPr>
              <a:t>Take Home Messages</a:t>
            </a:r>
            <a:endParaRPr lang="en-GB" dirty="0">
              <a:cs typeface="Arial" panose="020B0604020202020204" pitchFamily="34" charset="0"/>
            </a:endParaRPr>
          </a:p>
          <a:p>
            <a:pPr marL="500062" indent="-457200">
              <a:buFont typeface="Arial" panose="020B0604020202020204" pitchFamily="34" charset="0"/>
              <a:buChar char="•"/>
              <a:defRPr/>
            </a:pPr>
            <a:r>
              <a:rPr lang="en-GB" dirty="0">
                <a:cs typeface="Arial" panose="020B0604020202020204" pitchFamily="34" charset="0"/>
              </a:rPr>
              <a:t>Transfusion safety is teamwork! </a:t>
            </a:r>
          </a:p>
          <a:p>
            <a:pPr marL="500062"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Confirming compatibility is one aspect of transfusion safety.</a:t>
            </a:r>
            <a:endParaRPr lang="en-GB" dirty="0">
              <a:cs typeface="Arial" panose="020B0604020202020204" pitchFamily="34" charset="0"/>
            </a:endParaRPr>
          </a:p>
          <a:p>
            <a:pPr marL="500062" indent="-457200">
              <a:buFont typeface="Arial" panose="020B0604020202020204" pitchFamily="34" charset="0"/>
              <a:buChar char="•"/>
              <a:defRPr/>
            </a:pPr>
            <a:r>
              <a:rPr lang="en-GB" dirty="0">
                <a:cs typeface="Arial" panose="020B0604020202020204" pitchFamily="34" charset="0"/>
              </a:rPr>
              <a:t>Confirming compatibility is a transfusionist responsibility &amp; accountability. </a:t>
            </a:r>
          </a:p>
          <a:p>
            <a:pPr marL="500062" indent="-457200">
              <a:buFont typeface="Arial" panose="020B0604020202020204" pitchFamily="34" charset="0"/>
              <a:buChar char="•"/>
              <a:defRPr/>
            </a:pPr>
            <a:r>
              <a:rPr lang="en-GB" dirty="0">
                <a:cs typeface="Arial" panose="020B0604020202020204" pitchFamily="34" charset="0"/>
              </a:rPr>
              <a:t>Compatibility starts with the group &amp; screen blood sample.</a:t>
            </a:r>
          </a:p>
          <a:p>
            <a:pPr marL="500062" indent="-457200">
              <a:buFont typeface="Arial" panose="020B0604020202020204" pitchFamily="34" charset="0"/>
              <a:buChar char="•"/>
              <a:defRPr/>
            </a:pPr>
            <a:r>
              <a:rPr lang="en-GB" dirty="0">
                <a:cs typeface="Arial" panose="020B0604020202020204" pitchFamily="34" charset="0"/>
              </a:rPr>
              <a:t>Antigens (name badge) are on red blood cells.</a:t>
            </a:r>
          </a:p>
          <a:p>
            <a:pPr marL="500062" indent="-457200">
              <a:buFont typeface="Arial" panose="020B0604020202020204" pitchFamily="34" charset="0"/>
              <a:buChar char="•"/>
              <a:defRPr/>
            </a:pPr>
            <a:r>
              <a:rPr lang="en-GB" dirty="0">
                <a:cs typeface="Arial" panose="020B0604020202020204" pitchFamily="34" charset="0"/>
              </a:rPr>
              <a:t>Antibodies (protectors) are in the plasma.</a:t>
            </a:r>
          </a:p>
          <a:p>
            <a:pPr marL="500062" indent="-457200">
              <a:buFont typeface="Arial" panose="020B0604020202020204" pitchFamily="34" charset="0"/>
              <a:buChar char="•"/>
              <a:defRPr/>
            </a:pPr>
            <a:r>
              <a:rPr lang="en-GB" dirty="0">
                <a:cs typeface="Arial" panose="020B0604020202020204" pitchFamily="34" charset="0"/>
              </a:rPr>
              <a:t>Clinically significant antibodies (troublemakers), especially anti-D and anti-K, must be assessed.</a:t>
            </a:r>
          </a:p>
          <a:p>
            <a:pPr marL="500062" indent="-457200">
              <a:buFont typeface="Arial" panose="020B0604020202020204" pitchFamily="34" charset="0"/>
              <a:buChar char="•"/>
              <a:defRPr/>
            </a:pPr>
            <a:r>
              <a:rPr lang="en-GB" dirty="0">
                <a:cs typeface="Arial" panose="020B0604020202020204" pitchFamily="34" charset="0"/>
              </a:rPr>
              <a:t>Respect patient identification &amp; blood labels.</a:t>
            </a:r>
          </a:p>
          <a:p>
            <a:pPr marL="500062" indent="-457200">
              <a:buFont typeface="Arial" panose="020B0604020202020204" pitchFamily="34" charset="0"/>
              <a:buChar char="•"/>
              <a:defRPr/>
            </a:pPr>
            <a:r>
              <a:rPr lang="en-GB" dirty="0">
                <a:cs typeface="Arial" panose="020B0604020202020204" pitchFamily="34" charset="0"/>
              </a:rPr>
              <a:t>When in doubt, refer to the Compatibility Table or call TML.</a:t>
            </a:r>
            <a:br>
              <a:rPr lang="en-GB" dirty="0">
                <a:cs typeface="Arial" panose="020B0604020202020204" pitchFamily="34" charset="0"/>
              </a:rPr>
            </a:br>
            <a:endParaRPr lang="en-GB" dirty="0">
              <a:cs typeface="Arial" panose="020B0604020202020204" pitchFamily="34" charset="0"/>
            </a:endParaRPr>
          </a:p>
          <a:p>
            <a:pPr marL="342900" lvl="1" indent="0">
              <a:buNone/>
              <a:defRPr/>
            </a:pPr>
            <a:r>
              <a:rPr lang="en-GB" sz="2400" dirty="0">
                <a:cs typeface="Arial" panose="020B0604020202020204" pitchFamily="34" charset="0"/>
              </a:rPr>
              <a:t> </a:t>
            </a:r>
          </a:p>
          <a:p>
            <a:pPr marL="0" indent="0">
              <a:buNone/>
              <a:defRPr/>
            </a:pPr>
            <a:endParaRPr lang="en-US" sz="2800" dirty="0">
              <a:cs typeface="Arial" panose="020B0604020202020204" pitchFamily="34" charset="0"/>
            </a:endParaRPr>
          </a:p>
          <a:p>
            <a:pPr>
              <a:buFont typeface="Arial" panose="020B0604020202020204" pitchFamily="34" charset="0"/>
              <a:buChar char="•"/>
              <a:defRPr/>
            </a:pPr>
            <a:endParaRPr lang="en-US" sz="2800" dirty="0">
              <a:cs typeface="Arial" panose="020B0604020202020204" pitchFamily="34" charset="0"/>
            </a:endParaRPr>
          </a:p>
          <a:p>
            <a:pPr marL="0" indent="0">
              <a:buNone/>
              <a:defRPr/>
            </a:pPr>
            <a:endParaRPr lang="en-US" sz="2800" dirty="0">
              <a:cs typeface="Arial" panose="020B0604020202020204" pitchFamily="34" charset="0"/>
            </a:endParaRPr>
          </a:p>
          <a:p>
            <a:pPr>
              <a:buFont typeface="Arial" panose="020B0604020202020204" pitchFamily="34" charset="0"/>
              <a:buChar char="•"/>
              <a:defRPr/>
            </a:pPr>
            <a:endParaRPr lang="en-CA" sz="2800" dirty="0"/>
          </a:p>
        </p:txBody>
      </p:sp>
    </p:spTree>
    <p:extLst>
      <p:ext uri="{BB962C8B-B14F-4D97-AF65-F5344CB8AC3E}">
        <p14:creationId xmlns:p14="http://schemas.microsoft.com/office/powerpoint/2010/main" val="42720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79046-ABF3-4B09-8C21-D42B81561064}"/>
              </a:ext>
            </a:extLst>
          </p:cNvPr>
          <p:cNvSpPr>
            <a:spLocks noGrp="1"/>
          </p:cNvSpPr>
          <p:nvPr>
            <p:ph type="title"/>
          </p:nvPr>
        </p:nvSpPr>
        <p:spPr>
          <a:xfrm>
            <a:off x="143508" y="160337"/>
            <a:ext cx="8856984" cy="1143000"/>
          </a:xfrm>
        </p:spPr>
        <p:txBody>
          <a:bodyPr/>
          <a:lstStyle/>
          <a:p>
            <a:r>
              <a:rPr lang="en-CA" sz="2800" b="1" dirty="0"/>
              <a:t>Compatibility Table</a:t>
            </a:r>
          </a:p>
        </p:txBody>
      </p:sp>
      <p:pic>
        <p:nvPicPr>
          <p:cNvPr id="8" name="Picture 7">
            <a:extLst>
              <a:ext uri="{FF2B5EF4-FFF2-40B4-BE49-F238E27FC236}">
                <a16:creationId xmlns:a16="http://schemas.microsoft.com/office/drawing/2014/main" id="{38A06B48-4E03-4B9A-91AC-05EBA9CE300B}"/>
              </a:ext>
            </a:extLst>
          </p:cNvPr>
          <p:cNvPicPr>
            <a:picLocks noChangeAspect="1"/>
          </p:cNvPicPr>
          <p:nvPr/>
        </p:nvPicPr>
        <p:blipFill>
          <a:blip r:embed="rId3"/>
          <a:stretch>
            <a:fillRect/>
          </a:stretch>
        </p:blipFill>
        <p:spPr>
          <a:xfrm>
            <a:off x="313725" y="1628800"/>
            <a:ext cx="6343609" cy="4435073"/>
          </a:xfrm>
          <a:prstGeom prst="rect">
            <a:avLst/>
          </a:prstGeom>
        </p:spPr>
      </p:pic>
      <p:pic>
        <p:nvPicPr>
          <p:cNvPr id="9" name="Picture 8">
            <a:extLst>
              <a:ext uri="{FF2B5EF4-FFF2-40B4-BE49-F238E27FC236}">
                <a16:creationId xmlns:a16="http://schemas.microsoft.com/office/drawing/2014/main" id="{9C345026-BF1C-4847-83CC-52889906BF31}"/>
              </a:ext>
            </a:extLst>
          </p:cNvPr>
          <p:cNvPicPr>
            <a:picLocks noChangeAspect="1"/>
          </p:cNvPicPr>
          <p:nvPr/>
        </p:nvPicPr>
        <p:blipFill>
          <a:blip r:embed="rId4"/>
          <a:stretch>
            <a:fillRect/>
          </a:stretch>
        </p:blipFill>
        <p:spPr>
          <a:xfrm>
            <a:off x="6688110" y="2245997"/>
            <a:ext cx="2316681" cy="3200677"/>
          </a:xfrm>
          <a:prstGeom prst="rect">
            <a:avLst/>
          </a:prstGeom>
        </p:spPr>
      </p:pic>
    </p:spTree>
    <p:extLst>
      <p:ext uri="{BB962C8B-B14F-4D97-AF65-F5344CB8AC3E}">
        <p14:creationId xmlns:p14="http://schemas.microsoft.com/office/powerpoint/2010/main" val="1922092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0052E1B-AADB-DFC7-B172-1FB64E691619}"/>
              </a:ext>
            </a:extLst>
          </p:cNvPr>
          <p:cNvSpPr>
            <a:spLocks noGrp="1" noChangeArrowheads="1"/>
          </p:cNvSpPr>
          <p:nvPr>
            <p:ph type="title"/>
          </p:nvPr>
        </p:nvSpPr>
        <p:spPr>
          <a:xfrm>
            <a:off x="107504" y="39763"/>
            <a:ext cx="8928992" cy="1301005"/>
          </a:xfrm>
        </p:spPr>
        <p:txBody>
          <a:bodyPr/>
          <a:lstStyle/>
          <a:p>
            <a:r>
              <a:rPr lang="en-US" altLang="en-US" sz="3000" b="1" dirty="0">
                <a:solidFill>
                  <a:srgbClr val="B32017"/>
                </a:solidFill>
              </a:rPr>
              <a:t>Post Transfusion Knowledge Question 1</a:t>
            </a:r>
            <a:r>
              <a:rPr lang="en-US" sz="3000" b="1" dirty="0">
                <a:solidFill>
                  <a:srgbClr val="B32017"/>
                </a:solidFill>
                <a:effectLst/>
                <a:ea typeface="Calibri" panose="020F0502020204030204" pitchFamily="34" charset="0"/>
              </a:rPr>
              <a:t> </a:t>
            </a:r>
            <a:endParaRPr lang="en-CA" altLang="en-US" sz="3000" b="1" dirty="0">
              <a:solidFill>
                <a:srgbClr val="B32017"/>
              </a:solidFill>
            </a:endParaRPr>
          </a:p>
        </p:txBody>
      </p:sp>
      <p:sp>
        <p:nvSpPr>
          <p:cNvPr id="3" name="Content Placeholder 2">
            <a:extLst>
              <a:ext uri="{FF2B5EF4-FFF2-40B4-BE49-F238E27FC236}">
                <a16:creationId xmlns:a16="http://schemas.microsoft.com/office/drawing/2014/main" id="{610E7CFD-A481-1AF3-C125-95B0779ADF90}"/>
              </a:ext>
            </a:extLst>
          </p:cNvPr>
          <p:cNvSpPr>
            <a:spLocks noGrp="1"/>
          </p:cNvSpPr>
          <p:nvPr>
            <p:ph idx="1"/>
          </p:nvPr>
        </p:nvSpPr>
        <p:spPr>
          <a:xfrm>
            <a:off x="251520" y="1340768"/>
            <a:ext cx="8784976" cy="5040560"/>
          </a:xfrm>
        </p:spPr>
        <p:txBody>
          <a:bodyPr/>
          <a:lstStyle/>
          <a:p>
            <a:pPr marL="0" indent="0">
              <a:buNone/>
            </a:pPr>
            <a:r>
              <a:rPr lang="en-GB" dirty="0">
                <a:cs typeface="Arial" panose="020B0604020202020204" pitchFamily="34" charset="0"/>
              </a:rPr>
              <a:t>Paramedics arrive in ED with Emma, a 21-year-old female trauma patient. S</a:t>
            </a:r>
            <a:r>
              <a:rPr lang="en-GB" sz="2400" dirty="0"/>
              <a:t>he </a:t>
            </a:r>
            <a:r>
              <a:rPr lang="en-GB" dirty="0"/>
              <a:t>is </a:t>
            </a:r>
            <a:r>
              <a:rPr lang="en-GB" sz="2400" dirty="0"/>
              <a:t>unresponsive, being intubated, unstable &amp; bleeding. Lab tests are pending. Blood, 4 units RBC &amp; 4 units plasma (FP), is ordered. </a:t>
            </a:r>
          </a:p>
          <a:p>
            <a:pPr marL="0" indent="0">
              <a:buNone/>
            </a:pPr>
            <a:br>
              <a:rPr lang="en-GB" dirty="0">
                <a:cs typeface="Arial" panose="020B0604020202020204" pitchFamily="34" charset="0"/>
              </a:rPr>
            </a:br>
            <a:r>
              <a:rPr lang="en-GB" b="1" i="1" dirty="0">
                <a:cs typeface="Arial" panose="020B0604020202020204" pitchFamily="34" charset="0"/>
              </a:rPr>
              <a:t>The safest blood for this patient, Emma is:</a:t>
            </a:r>
          </a:p>
          <a:p>
            <a:pPr marL="0" indent="0">
              <a:buNone/>
            </a:pPr>
            <a:endParaRPr lang="en-US" b="1" i="1" u="sng" dirty="0">
              <a:cs typeface="Arial" panose="020B0604020202020204" pitchFamily="34" charset="0"/>
            </a:endParaRPr>
          </a:p>
          <a:p>
            <a:pPr marL="800100" lvl="1" indent="-457200">
              <a:buFont typeface="+mj-lt"/>
              <a:buAutoNum type="alphaLcParenR"/>
              <a:defRPr/>
            </a:pPr>
            <a:r>
              <a:rPr lang="en-GB" sz="2400" dirty="0"/>
              <a:t>Group O, Rh positive RBC and group O FP.</a:t>
            </a:r>
          </a:p>
          <a:p>
            <a:pPr marL="800100" lvl="1" indent="-457200">
              <a:buFont typeface="+mj-lt"/>
              <a:buAutoNum type="alphaLcParenR"/>
              <a:defRPr/>
            </a:pPr>
            <a:r>
              <a:rPr lang="en-GB" sz="2400" dirty="0"/>
              <a:t>Group O, Rh negative RBC and group O FP.</a:t>
            </a:r>
          </a:p>
          <a:p>
            <a:pPr marL="800100" lvl="1" indent="-457200">
              <a:buFont typeface="+mj-lt"/>
              <a:buAutoNum type="alphaLcParenR"/>
              <a:defRPr/>
            </a:pPr>
            <a:r>
              <a:rPr lang="en-GB" sz="2400" dirty="0">
                <a:cs typeface="Arial" panose="020B0604020202020204" pitchFamily="34" charset="0"/>
              </a:rPr>
              <a:t>Group O, Rh positive RBC and group AB FP.</a:t>
            </a:r>
          </a:p>
          <a:p>
            <a:pPr marL="800100" lvl="1" indent="-457200">
              <a:buFont typeface="+mj-lt"/>
              <a:buAutoNum type="alphaLcParenR"/>
              <a:defRPr/>
            </a:pPr>
            <a:r>
              <a:rPr lang="en-GB" sz="2400" dirty="0"/>
              <a:t>Group O, Rh negative RBC and group AB FP.</a:t>
            </a:r>
            <a:r>
              <a:rPr lang="en-US" sz="2400" dirty="0">
                <a:cs typeface="Arial" panose="020B0604020202020204" pitchFamily="34" charset="0"/>
              </a:rPr>
              <a:t> </a:t>
            </a:r>
          </a:p>
        </p:txBody>
      </p:sp>
    </p:spTree>
    <p:extLst>
      <p:ext uri="{BB962C8B-B14F-4D97-AF65-F5344CB8AC3E}">
        <p14:creationId xmlns:p14="http://schemas.microsoft.com/office/powerpoint/2010/main" val="280183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0052E1B-AADB-DFC7-B172-1FB64E691619}"/>
              </a:ext>
            </a:extLst>
          </p:cNvPr>
          <p:cNvSpPr>
            <a:spLocks noGrp="1" noChangeArrowheads="1"/>
          </p:cNvSpPr>
          <p:nvPr>
            <p:ph type="title"/>
          </p:nvPr>
        </p:nvSpPr>
        <p:spPr>
          <a:xfrm>
            <a:off x="107504" y="39763"/>
            <a:ext cx="8928992" cy="1301005"/>
          </a:xfrm>
        </p:spPr>
        <p:txBody>
          <a:bodyPr/>
          <a:lstStyle/>
          <a:p>
            <a:r>
              <a:rPr lang="en-US" altLang="en-US" sz="3000" b="1" dirty="0">
                <a:solidFill>
                  <a:srgbClr val="B32017"/>
                </a:solidFill>
              </a:rPr>
              <a:t>Pre Transfusion Knowledge Question 2</a:t>
            </a:r>
            <a:r>
              <a:rPr lang="en-US" sz="3000" b="1" dirty="0">
                <a:solidFill>
                  <a:srgbClr val="B32017"/>
                </a:solidFill>
                <a:effectLst/>
                <a:ea typeface="Calibri" panose="020F0502020204030204" pitchFamily="34" charset="0"/>
              </a:rPr>
              <a:t> </a:t>
            </a:r>
            <a:endParaRPr lang="en-CA" altLang="en-US" sz="3000" b="1" dirty="0">
              <a:solidFill>
                <a:srgbClr val="B32017"/>
              </a:solidFill>
            </a:endParaRPr>
          </a:p>
        </p:txBody>
      </p:sp>
      <p:sp>
        <p:nvSpPr>
          <p:cNvPr id="3" name="Content Placeholder 2">
            <a:extLst>
              <a:ext uri="{FF2B5EF4-FFF2-40B4-BE49-F238E27FC236}">
                <a16:creationId xmlns:a16="http://schemas.microsoft.com/office/drawing/2014/main" id="{610E7CFD-A481-1AF3-C125-95B0779ADF90}"/>
              </a:ext>
            </a:extLst>
          </p:cNvPr>
          <p:cNvSpPr>
            <a:spLocks noGrp="1"/>
          </p:cNvSpPr>
          <p:nvPr>
            <p:ph idx="1"/>
          </p:nvPr>
        </p:nvSpPr>
        <p:spPr>
          <a:xfrm>
            <a:off x="0" y="1340768"/>
            <a:ext cx="9144000" cy="5040560"/>
          </a:xfrm>
        </p:spPr>
        <p:txBody>
          <a:bodyPr/>
          <a:lstStyle/>
          <a:p>
            <a:pPr marL="0" indent="0">
              <a:buNone/>
              <a:defRPr/>
            </a:pPr>
            <a:r>
              <a:rPr lang="en-GB" dirty="0">
                <a:cs typeface="Arial" panose="020B0604020202020204" pitchFamily="34" charset="0"/>
              </a:rPr>
              <a:t>    </a:t>
            </a:r>
            <a:r>
              <a:rPr lang="en-GB" b="1" i="1" dirty="0">
                <a:cs typeface="Arial" panose="020B0604020202020204" pitchFamily="34" charset="0"/>
              </a:rPr>
              <a:t>An RBC unit crossmatched, compatible is safe for </a:t>
            </a:r>
            <a:br>
              <a:rPr lang="en-GB" b="1" i="1" dirty="0">
                <a:cs typeface="Arial" panose="020B0604020202020204" pitchFamily="34" charset="0"/>
              </a:rPr>
            </a:br>
            <a:r>
              <a:rPr lang="en-GB" b="1" i="1" dirty="0">
                <a:cs typeface="Arial" panose="020B0604020202020204" pitchFamily="34" charset="0"/>
              </a:rPr>
              <a:t>    transfusion when:</a:t>
            </a:r>
            <a:endParaRPr lang="en-US" b="1" i="1" u="sng" dirty="0">
              <a:cs typeface="Arial" panose="020B0604020202020204" pitchFamily="34" charset="0"/>
            </a:endParaRPr>
          </a:p>
          <a:p>
            <a:pPr marL="800100" lvl="1" indent="-457200">
              <a:buFont typeface="+mj-lt"/>
              <a:buAutoNum type="alphaLcParenR"/>
              <a:defRPr/>
            </a:pPr>
            <a:r>
              <a:rPr lang="en-GB" sz="2200" dirty="0">
                <a:cs typeface="Arial" panose="020B0604020202020204" pitchFamily="34" charset="0"/>
              </a:rPr>
              <a:t>The ABO antigens on the red blood cells in the unit of blood </a:t>
            </a:r>
            <a:br>
              <a:rPr lang="en-GB" sz="2200" dirty="0">
                <a:cs typeface="Arial" panose="020B0604020202020204" pitchFamily="34" charset="0"/>
              </a:rPr>
            </a:br>
            <a:r>
              <a:rPr lang="en-GB" sz="2200" u="sng" dirty="0">
                <a:cs typeface="Arial" panose="020B0604020202020204" pitchFamily="34" charset="0"/>
              </a:rPr>
              <a:t>will not be hemolysed</a:t>
            </a:r>
            <a:r>
              <a:rPr lang="en-GB" sz="2200" dirty="0">
                <a:cs typeface="Arial" panose="020B0604020202020204" pitchFamily="34" charset="0"/>
              </a:rPr>
              <a:t> by ABO antibodies in the patient’s plasma.</a:t>
            </a:r>
            <a:br>
              <a:rPr lang="en-GB" sz="2200" dirty="0">
                <a:cs typeface="Arial" panose="020B0604020202020204" pitchFamily="34" charset="0"/>
              </a:rPr>
            </a:br>
            <a:r>
              <a:rPr lang="en-GB" sz="2200" dirty="0">
                <a:cs typeface="Arial" panose="020B0604020202020204" pitchFamily="34" charset="0"/>
              </a:rPr>
              <a:t> </a:t>
            </a:r>
          </a:p>
          <a:p>
            <a:pPr marL="800100" marR="0" lvl="1" indent="-457200" algn="l" defTabSz="914400" rtl="0" eaLnBrk="0" fontAlgn="base" latinLnBrk="0" hangingPunct="0">
              <a:lnSpc>
                <a:spcPct val="100000"/>
              </a:lnSpc>
              <a:spcBef>
                <a:spcPct val="20000"/>
              </a:spcBef>
              <a:spcAft>
                <a:spcPct val="0"/>
              </a:spcAft>
              <a:buClrTx/>
              <a:buSzTx/>
              <a:buFont typeface="+mj-lt"/>
              <a:buAutoNum type="alphaLcParenR"/>
              <a:tabLst/>
              <a:defRPr/>
            </a:pPr>
            <a:r>
              <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rPr>
              <a:t>The ABO antigens on the red blood cells in that unit of blood </a:t>
            </a:r>
            <a:br>
              <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rPr>
            </a:br>
            <a:r>
              <a:rPr kumimoji="0" lang="en-GB" sz="2200" b="0" i="0" u="sng" strike="noStrike" kern="0" cap="none" spc="0" normalizeH="0" baseline="0" noProof="0" dirty="0">
                <a:ln>
                  <a:noFill/>
                </a:ln>
                <a:solidFill>
                  <a:srgbClr val="000000"/>
                </a:solidFill>
                <a:effectLst/>
                <a:uLnTx/>
                <a:uFillTx/>
                <a:latin typeface="Arial"/>
                <a:cs typeface="Arial" panose="020B0604020202020204" pitchFamily="34" charset="0"/>
              </a:rPr>
              <a:t>will be hemolysed</a:t>
            </a:r>
            <a:r>
              <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rPr>
              <a:t> by ABO antibodies in the patient’s plasma. </a:t>
            </a:r>
            <a:br>
              <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rPr>
            </a:br>
            <a:endPar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endParaRPr>
          </a:p>
          <a:p>
            <a:pPr marL="800100" marR="0" lvl="1" indent="-457200" algn="l" defTabSz="914400" rtl="0" eaLnBrk="0" fontAlgn="base" latinLnBrk="0" hangingPunct="0">
              <a:lnSpc>
                <a:spcPct val="100000"/>
              </a:lnSpc>
              <a:spcBef>
                <a:spcPct val="20000"/>
              </a:spcBef>
              <a:spcAft>
                <a:spcPct val="0"/>
              </a:spcAft>
              <a:buClrTx/>
              <a:buSzTx/>
              <a:buFont typeface="+mj-lt"/>
              <a:buAutoNum type="alphaLcParenR"/>
              <a:tabLst/>
              <a:defRPr/>
            </a:pPr>
            <a:r>
              <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rPr>
              <a:t>The ABO antibodies on the red blood cells in the unit of blood </a:t>
            </a:r>
            <a:br>
              <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rPr>
            </a:br>
            <a:r>
              <a:rPr kumimoji="0" lang="en-GB" sz="2200" b="0" i="0" u="sng" strike="noStrike" kern="0" cap="none" spc="0" normalizeH="0" baseline="0" noProof="0" dirty="0">
                <a:ln>
                  <a:noFill/>
                </a:ln>
                <a:solidFill>
                  <a:srgbClr val="000000"/>
                </a:solidFill>
                <a:effectLst/>
                <a:uLnTx/>
                <a:uFillTx/>
                <a:latin typeface="Arial"/>
                <a:cs typeface="Arial" panose="020B0604020202020204" pitchFamily="34" charset="0"/>
              </a:rPr>
              <a:t>will not be hemolysed</a:t>
            </a:r>
            <a:r>
              <a:rPr kumimoji="0" lang="en-GB" sz="2200" b="0" i="0" strike="noStrike" kern="0" cap="none" spc="0" normalizeH="0" baseline="0" noProof="0" dirty="0">
                <a:ln>
                  <a:noFill/>
                </a:ln>
                <a:solidFill>
                  <a:srgbClr val="000000"/>
                </a:solidFill>
                <a:effectLst/>
                <a:uLnTx/>
                <a:uFillTx/>
                <a:latin typeface="Arial"/>
                <a:cs typeface="Arial" panose="020B0604020202020204" pitchFamily="34" charset="0"/>
              </a:rPr>
              <a:t> </a:t>
            </a:r>
            <a:r>
              <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rPr>
              <a:t>by ABO antigens in the patient’s plasma. </a:t>
            </a:r>
            <a:br>
              <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rPr>
            </a:br>
            <a:endPar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endParaRPr>
          </a:p>
          <a:p>
            <a:pPr marL="800100" marR="0" lvl="1" indent="-457200" algn="l" defTabSz="914400" rtl="0" eaLnBrk="0" fontAlgn="base" latinLnBrk="0" hangingPunct="0">
              <a:lnSpc>
                <a:spcPct val="100000"/>
              </a:lnSpc>
              <a:spcBef>
                <a:spcPct val="20000"/>
              </a:spcBef>
              <a:spcAft>
                <a:spcPct val="0"/>
              </a:spcAft>
              <a:buClrTx/>
              <a:buSzTx/>
              <a:buFont typeface="+mj-lt"/>
              <a:buAutoNum type="alphaLcParenR"/>
              <a:tabLst/>
              <a:defRPr/>
            </a:pPr>
            <a:r>
              <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rPr>
              <a:t>The ABO antibodies on the red blood cells in the unit of blood </a:t>
            </a:r>
            <a:br>
              <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rPr>
            </a:br>
            <a:r>
              <a:rPr kumimoji="0" lang="en-GB" sz="2200" b="0" i="0" u="sng" strike="noStrike" kern="0" cap="none" spc="0" normalizeH="0" baseline="0" noProof="0" dirty="0">
                <a:ln>
                  <a:noFill/>
                </a:ln>
                <a:solidFill>
                  <a:srgbClr val="000000"/>
                </a:solidFill>
                <a:effectLst/>
                <a:uLnTx/>
                <a:uFillTx/>
                <a:latin typeface="Arial"/>
                <a:cs typeface="Arial" panose="020B0604020202020204" pitchFamily="34" charset="0"/>
              </a:rPr>
              <a:t>will be hemolysed</a:t>
            </a:r>
            <a:r>
              <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rPr>
              <a:t> by ABO antigens in the patient’s plasma. </a:t>
            </a:r>
          </a:p>
          <a:p>
            <a:pPr marL="0" indent="0">
              <a:buNone/>
              <a:defRPr/>
            </a:pPr>
            <a:endParaRPr lang="en-US" sz="2800" dirty="0">
              <a:cs typeface="Arial" panose="020B0604020202020204" pitchFamily="34" charset="0"/>
            </a:endParaRPr>
          </a:p>
          <a:p>
            <a:pPr>
              <a:buFont typeface="Arial" panose="020B0604020202020204" pitchFamily="34" charset="0"/>
              <a:buChar char="•"/>
              <a:defRPr/>
            </a:pPr>
            <a:endParaRPr lang="en-US" sz="2800" dirty="0">
              <a:cs typeface="Arial" panose="020B0604020202020204" pitchFamily="34" charset="0"/>
            </a:endParaRPr>
          </a:p>
          <a:p>
            <a:pPr marL="0" indent="0">
              <a:buNone/>
              <a:defRPr/>
            </a:pPr>
            <a:endParaRPr lang="en-US" sz="2800" dirty="0">
              <a:cs typeface="Arial" panose="020B0604020202020204" pitchFamily="34" charset="0"/>
            </a:endParaRPr>
          </a:p>
          <a:p>
            <a:pPr>
              <a:buFont typeface="Arial" panose="020B0604020202020204" pitchFamily="34" charset="0"/>
              <a:buChar char="•"/>
              <a:defRPr/>
            </a:pPr>
            <a:endParaRPr lang="en-CA" sz="2800" dirty="0"/>
          </a:p>
        </p:txBody>
      </p:sp>
    </p:spTree>
    <p:extLst>
      <p:ext uri="{BB962C8B-B14F-4D97-AF65-F5344CB8AC3E}">
        <p14:creationId xmlns:p14="http://schemas.microsoft.com/office/powerpoint/2010/main" val="2172227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0052E1B-AADB-DFC7-B172-1FB64E691619}"/>
              </a:ext>
            </a:extLst>
          </p:cNvPr>
          <p:cNvSpPr>
            <a:spLocks noGrp="1" noChangeArrowheads="1"/>
          </p:cNvSpPr>
          <p:nvPr>
            <p:ph type="title"/>
          </p:nvPr>
        </p:nvSpPr>
        <p:spPr>
          <a:xfrm>
            <a:off x="107504" y="39763"/>
            <a:ext cx="8928992" cy="1301005"/>
          </a:xfrm>
        </p:spPr>
        <p:txBody>
          <a:bodyPr/>
          <a:lstStyle/>
          <a:p>
            <a:r>
              <a:rPr lang="en-US" altLang="en-US" sz="3000" b="1" dirty="0">
                <a:solidFill>
                  <a:srgbClr val="B32017"/>
                </a:solidFill>
              </a:rPr>
              <a:t>Post Transfusion Knowledge Question 2</a:t>
            </a:r>
            <a:r>
              <a:rPr lang="en-US" sz="3000" b="1" dirty="0">
                <a:solidFill>
                  <a:srgbClr val="B32017"/>
                </a:solidFill>
                <a:effectLst/>
                <a:ea typeface="Calibri" panose="020F0502020204030204" pitchFamily="34" charset="0"/>
              </a:rPr>
              <a:t> </a:t>
            </a:r>
            <a:endParaRPr lang="en-CA" altLang="en-US" sz="3000" b="1" dirty="0">
              <a:solidFill>
                <a:srgbClr val="B32017"/>
              </a:solidFill>
            </a:endParaRPr>
          </a:p>
        </p:txBody>
      </p:sp>
      <p:sp>
        <p:nvSpPr>
          <p:cNvPr id="3" name="Content Placeholder 2">
            <a:extLst>
              <a:ext uri="{FF2B5EF4-FFF2-40B4-BE49-F238E27FC236}">
                <a16:creationId xmlns:a16="http://schemas.microsoft.com/office/drawing/2014/main" id="{610E7CFD-A481-1AF3-C125-95B0779ADF90}"/>
              </a:ext>
            </a:extLst>
          </p:cNvPr>
          <p:cNvSpPr>
            <a:spLocks noGrp="1"/>
          </p:cNvSpPr>
          <p:nvPr>
            <p:ph idx="1"/>
          </p:nvPr>
        </p:nvSpPr>
        <p:spPr>
          <a:xfrm>
            <a:off x="0" y="1340768"/>
            <a:ext cx="9144000" cy="5040560"/>
          </a:xfrm>
        </p:spPr>
        <p:txBody>
          <a:bodyPr/>
          <a:lstStyle/>
          <a:p>
            <a:pPr marL="0" indent="0">
              <a:buNone/>
              <a:defRPr/>
            </a:pPr>
            <a:r>
              <a:rPr lang="en-GB" dirty="0">
                <a:cs typeface="Arial" panose="020B0604020202020204" pitchFamily="34" charset="0"/>
              </a:rPr>
              <a:t>    </a:t>
            </a:r>
            <a:r>
              <a:rPr lang="en-GB" b="1" i="1" dirty="0">
                <a:cs typeface="Arial" panose="020B0604020202020204" pitchFamily="34" charset="0"/>
              </a:rPr>
              <a:t>An RBC unit crossmatched, compatible is safe for </a:t>
            </a:r>
            <a:br>
              <a:rPr lang="en-GB" b="1" i="1" dirty="0">
                <a:cs typeface="Arial" panose="020B0604020202020204" pitchFamily="34" charset="0"/>
              </a:rPr>
            </a:br>
            <a:r>
              <a:rPr lang="en-GB" b="1" i="1" dirty="0">
                <a:cs typeface="Arial" panose="020B0604020202020204" pitchFamily="34" charset="0"/>
              </a:rPr>
              <a:t>    transfusion when:</a:t>
            </a:r>
            <a:endParaRPr lang="en-US" b="1" i="1" u="sng" dirty="0">
              <a:cs typeface="Arial" panose="020B0604020202020204" pitchFamily="34" charset="0"/>
            </a:endParaRPr>
          </a:p>
          <a:p>
            <a:pPr marL="800100" lvl="1" indent="-457200">
              <a:buFont typeface="+mj-lt"/>
              <a:buAutoNum type="alphaLcParenR"/>
              <a:defRPr/>
            </a:pPr>
            <a:r>
              <a:rPr lang="en-GB" sz="2200" dirty="0">
                <a:cs typeface="Arial" panose="020B0604020202020204" pitchFamily="34" charset="0"/>
              </a:rPr>
              <a:t>The ABO antigens on the red blood cells in the unit of blood </a:t>
            </a:r>
            <a:br>
              <a:rPr lang="en-GB" sz="2200" dirty="0">
                <a:cs typeface="Arial" panose="020B0604020202020204" pitchFamily="34" charset="0"/>
              </a:rPr>
            </a:br>
            <a:r>
              <a:rPr lang="en-GB" sz="2200" u="sng" dirty="0">
                <a:cs typeface="Arial" panose="020B0604020202020204" pitchFamily="34" charset="0"/>
              </a:rPr>
              <a:t>will not be hemolysed</a:t>
            </a:r>
            <a:r>
              <a:rPr lang="en-GB" sz="2200" dirty="0">
                <a:cs typeface="Arial" panose="020B0604020202020204" pitchFamily="34" charset="0"/>
              </a:rPr>
              <a:t> by ABO antibodies in the patient’s plasma.</a:t>
            </a:r>
            <a:br>
              <a:rPr lang="en-GB" sz="2200" dirty="0">
                <a:cs typeface="Arial" panose="020B0604020202020204" pitchFamily="34" charset="0"/>
              </a:rPr>
            </a:br>
            <a:r>
              <a:rPr lang="en-GB" sz="2200" dirty="0">
                <a:cs typeface="Arial" panose="020B0604020202020204" pitchFamily="34" charset="0"/>
              </a:rPr>
              <a:t> </a:t>
            </a:r>
          </a:p>
          <a:p>
            <a:pPr marL="800100" marR="0" lvl="1" indent="-457200" algn="l" defTabSz="914400" rtl="0" eaLnBrk="0" fontAlgn="base" latinLnBrk="0" hangingPunct="0">
              <a:lnSpc>
                <a:spcPct val="100000"/>
              </a:lnSpc>
              <a:spcBef>
                <a:spcPct val="20000"/>
              </a:spcBef>
              <a:spcAft>
                <a:spcPct val="0"/>
              </a:spcAft>
              <a:buClrTx/>
              <a:buSzTx/>
              <a:buFont typeface="+mj-lt"/>
              <a:buAutoNum type="alphaLcParenR"/>
              <a:tabLst/>
              <a:defRPr/>
            </a:pPr>
            <a:r>
              <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rPr>
              <a:t>The ABO antigens on the red blood cells in that unit of blood </a:t>
            </a:r>
            <a:br>
              <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rPr>
            </a:br>
            <a:r>
              <a:rPr kumimoji="0" lang="en-GB" sz="2200" b="0" i="0" u="sng" strike="noStrike" kern="0" cap="none" spc="0" normalizeH="0" baseline="0" noProof="0" dirty="0">
                <a:ln>
                  <a:noFill/>
                </a:ln>
                <a:solidFill>
                  <a:srgbClr val="000000"/>
                </a:solidFill>
                <a:effectLst/>
                <a:uLnTx/>
                <a:uFillTx/>
                <a:latin typeface="Arial"/>
                <a:cs typeface="Arial" panose="020B0604020202020204" pitchFamily="34" charset="0"/>
              </a:rPr>
              <a:t>will be hemolysed</a:t>
            </a:r>
            <a:r>
              <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rPr>
              <a:t> by ABO antibodies in the patient’s plasma. </a:t>
            </a:r>
            <a:br>
              <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rPr>
            </a:br>
            <a:endPar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endParaRPr>
          </a:p>
          <a:p>
            <a:pPr marL="800100" marR="0" lvl="1" indent="-457200" algn="l" defTabSz="914400" rtl="0" eaLnBrk="0" fontAlgn="base" latinLnBrk="0" hangingPunct="0">
              <a:lnSpc>
                <a:spcPct val="100000"/>
              </a:lnSpc>
              <a:spcBef>
                <a:spcPct val="20000"/>
              </a:spcBef>
              <a:spcAft>
                <a:spcPct val="0"/>
              </a:spcAft>
              <a:buClrTx/>
              <a:buSzTx/>
              <a:buFont typeface="+mj-lt"/>
              <a:buAutoNum type="alphaLcParenR"/>
              <a:tabLst/>
              <a:defRPr/>
            </a:pPr>
            <a:r>
              <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rPr>
              <a:t>The ABO antibodies on the red blood cells in the unit of blood </a:t>
            </a:r>
            <a:br>
              <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rPr>
            </a:br>
            <a:r>
              <a:rPr kumimoji="0" lang="en-GB" sz="2200" b="0" i="0" u="sng" strike="noStrike" kern="0" cap="none" spc="0" normalizeH="0" baseline="0" noProof="0" dirty="0">
                <a:ln>
                  <a:noFill/>
                </a:ln>
                <a:solidFill>
                  <a:srgbClr val="000000"/>
                </a:solidFill>
                <a:effectLst/>
                <a:uLnTx/>
                <a:uFillTx/>
                <a:latin typeface="Arial"/>
                <a:cs typeface="Arial" panose="020B0604020202020204" pitchFamily="34" charset="0"/>
              </a:rPr>
              <a:t>will not be hemolysed</a:t>
            </a:r>
            <a:r>
              <a:rPr kumimoji="0" lang="en-GB" sz="2200" b="0" i="0" strike="noStrike" kern="0" cap="none" spc="0" normalizeH="0" baseline="0" noProof="0" dirty="0">
                <a:ln>
                  <a:noFill/>
                </a:ln>
                <a:solidFill>
                  <a:srgbClr val="000000"/>
                </a:solidFill>
                <a:effectLst/>
                <a:uLnTx/>
                <a:uFillTx/>
                <a:latin typeface="Arial"/>
                <a:cs typeface="Arial" panose="020B0604020202020204" pitchFamily="34" charset="0"/>
              </a:rPr>
              <a:t> </a:t>
            </a:r>
            <a:r>
              <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rPr>
              <a:t>by ABO antigens in the patient’s plasma. </a:t>
            </a:r>
            <a:br>
              <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rPr>
            </a:br>
            <a:endPar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endParaRPr>
          </a:p>
          <a:p>
            <a:pPr marL="800100" marR="0" lvl="1" indent="-457200" algn="l" defTabSz="914400" rtl="0" eaLnBrk="0" fontAlgn="base" latinLnBrk="0" hangingPunct="0">
              <a:lnSpc>
                <a:spcPct val="100000"/>
              </a:lnSpc>
              <a:spcBef>
                <a:spcPct val="20000"/>
              </a:spcBef>
              <a:spcAft>
                <a:spcPct val="0"/>
              </a:spcAft>
              <a:buClrTx/>
              <a:buSzTx/>
              <a:buFont typeface="+mj-lt"/>
              <a:buAutoNum type="alphaLcParenR"/>
              <a:tabLst/>
              <a:defRPr/>
            </a:pPr>
            <a:r>
              <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rPr>
              <a:t>The ABO antibodies on the red blood cells in the unit of blood </a:t>
            </a:r>
            <a:br>
              <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rPr>
            </a:br>
            <a:r>
              <a:rPr kumimoji="0" lang="en-GB" sz="2200" b="0" i="0" u="sng" strike="noStrike" kern="0" cap="none" spc="0" normalizeH="0" baseline="0" noProof="0" dirty="0">
                <a:ln>
                  <a:noFill/>
                </a:ln>
                <a:solidFill>
                  <a:srgbClr val="000000"/>
                </a:solidFill>
                <a:effectLst/>
                <a:uLnTx/>
                <a:uFillTx/>
                <a:latin typeface="Arial"/>
                <a:cs typeface="Arial" panose="020B0604020202020204" pitchFamily="34" charset="0"/>
              </a:rPr>
              <a:t>will be hemolysed</a:t>
            </a:r>
            <a:r>
              <a:rPr kumimoji="0" lang="en-GB" sz="2200" b="0" i="0" u="none" strike="noStrike" kern="0" cap="none" spc="0" normalizeH="0" baseline="0" noProof="0" dirty="0">
                <a:ln>
                  <a:noFill/>
                </a:ln>
                <a:solidFill>
                  <a:srgbClr val="000000"/>
                </a:solidFill>
                <a:effectLst/>
                <a:uLnTx/>
                <a:uFillTx/>
                <a:latin typeface="Arial"/>
                <a:cs typeface="Arial" panose="020B0604020202020204" pitchFamily="34" charset="0"/>
              </a:rPr>
              <a:t> by ABO antigens in the patient’s plasma. </a:t>
            </a:r>
          </a:p>
          <a:p>
            <a:pPr marL="0" indent="0">
              <a:buNone/>
              <a:defRPr/>
            </a:pPr>
            <a:endParaRPr lang="en-US" sz="2800" dirty="0">
              <a:cs typeface="Arial" panose="020B0604020202020204" pitchFamily="34" charset="0"/>
            </a:endParaRPr>
          </a:p>
          <a:p>
            <a:pPr>
              <a:buFont typeface="Arial" panose="020B0604020202020204" pitchFamily="34" charset="0"/>
              <a:buChar char="•"/>
              <a:defRPr/>
            </a:pPr>
            <a:endParaRPr lang="en-US" sz="2800" dirty="0">
              <a:cs typeface="Arial" panose="020B0604020202020204" pitchFamily="34" charset="0"/>
            </a:endParaRPr>
          </a:p>
          <a:p>
            <a:pPr marL="0" indent="0">
              <a:buNone/>
              <a:defRPr/>
            </a:pPr>
            <a:endParaRPr lang="en-US" sz="2800" dirty="0">
              <a:cs typeface="Arial" panose="020B0604020202020204" pitchFamily="34" charset="0"/>
            </a:endParaRPr>
          </a:p>
          <a:p>
            <a:pPr>
              <a:buFont typeface="Arial" panose="020B0604020202020204" pitchFamily="34" charset="0"/>
              <a:buChar char="•"/>
              <a:defRPr/>
            </a:pPr>
            <a:endParaRPr lang="en-CA" sz="2800" dirty="0"/>
          </a:p>
        </p:txBody>
      </p:sp>
    </p:spTree>
    <p:extLst>
      <p:ext uri="{BB962C8B-B14F-4D97-AF65-F5344CB8AC3E}">
        <p14:creationId xmlns:p14="http://schemas.microsoft.com/office/powerpoint/2010/main" val="2938098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061FB34F-50A8-A13E-6F22-F8FDE53E1D8C}"/>
              </a:ext>
            </a:extLst>
          </p:cNvPr>
          <p:cNvSpPr>
            <a:spLocks noGrp="1" noChangeArrowheads="1"/>
          </p:cNvSpPr>
          <p:nvPr>
            <p:ph type="title"/>
          </p:nvPr>
        </p:nvSpPr>
        <p:spPr/>
        <p:txBody>
          <a:bodyPr/>
          <a:lstStyle/>
          <a:p>
            <a:r>
              <a:rPr lang="en-US" altLang="en-US" sz="3000" b="1" dirty="0">
                <a:solidFill>
                  <a:srgbClr val="B32017"/>
                </a:solidFill>
              </a:rPr>
              <a:t>Acknowledgements </a:t>
            </a:r>
          </a:p>
        </p:txBody>
      </p:sp>
      <p:sp>
        <p:nvSpPr>
          <p:cNvPr id="8195" name="Content Placeholder 2">
            <a:extLst>
              <a:ext uri="{FF2B5EF4-FFF2-40B4-BE49-F238E27FC236}">
                <a16:creationId xmlns:a16="http://schemas.microsoft.com/office/drawing/2014/main" id="{62F601B1-C3BF-3808-6D4D-0D04A3E61799}"/>
              </a:ext>
            </a:extLst>
          </p:cNvPr>
          <p:cNvSpPr>
            <a:spLocks noGrp="1" noChangeArrowheads="1"/>
          </p:cNvSpPr>
          <p:nvPr>
            <p:ph idx="1"/>
          </p:nvPr>
        </p:nvSpPr>
        <p:spPr>
          <a:xfrm>
            <a:off x="457200" y="1772816"/>
            <a:ext cx="8229600" cy="4205061"/>
          </a:xfrm>
        </p:spPr>
        <p:txBody>
          <a:bodyPr/>
          <a:lstStyle/>
          <a:p>
            <a:pPr marL="300038" lvl="1" indent="0">
              <a:buNone/>
              <a:defRPr/>
            </a:pPr>
            <a:r>
              <a:rPr lang="en-CA" sz="2400" dirty="0">
                <a:ea typeface="Calibri" panose="020F0502020204030204" pitchFamily="34" charset="0"/>
                <a:cs typeface="Times New Roman" panose="02020603050405020304" pitchFamily="18" charset="0"/>
              </a:rPr>
              <a:t>The Ontario Regional Blood Coordinating Network (ORBCoN) gratefully acknowledges funding support provided by the Ontario Ministry of Health. The views expressed in this presentation are those of the authors and of ORBCoN and do not necessarily reflect those of the Ontario Ministry of Health or the Government of Ontario. </a:t>
            </a:r>
            <a:br>
              <a:rPr lang="en-CA" sz="2400" dirty="0">
                <a:ea typeface="Calibri" panose="020F0502020204030204" pitchFamily="34" charset="0"/>
                <a:cs typeface="Times New Roman" panose="02020603050405020304" pitchFamily="18" charset="0"/>
              </a:rPr>
            </a:br>
            <a:br>
              <a:rPr lang="en-CA" sz="2400" dirty="0">
                <a:ea typeface="Calibri" panose="020F0502020204030204" pitchFamily="34" charset="0"/>
                <a:cs typeface="Times New Roman" panose="02020603050405020304" pitchFamily="18" charset="0"/>
              </a:rPr>
            </a:br>
            <a:r>
              <a:rPr lang="en-CA" sz="2400" dirty="0">
                <a:ea typeface="Calibri" panose="020F0502020204030204" pitchFamily="34" charset="0"/>
                <a:cs typeface="Times New Roman" panose="02020603050405020304" pitchFamily="18" charset="0"/>
              </a:rPr>
              <a:t>Many thanks to my ORBCoN and Transfusion Medicine family for their ongoing mentorship and support. </a:t>
            </a:r>
          </a:p>
          <a:p>
            <a:pPr marL="300038" lvl="1" indent="0">
              <a:buNone/>
              <a:defRPr/>
            </a:pPr>
            <a:endParaRPr lang="en-CA" dirty="0">
              <a:ea typeface="Calibri" panose="020F0502020204030204" pitchFamily="34" charset="0"/>
              <a:cs typeface="Times New Roman" panose="02020603050405020304" pitchFamily="18" charset="0"/>
            </a:endParaRPr>
          </a:p>
          <a:p>
            <a:pPr marL="300038" lvl="1" indent="0">
              <a:buNone/>
              <a:defRPr/>
            </a:pPr>
            <a:endParaRPr lang="en-CA" dirty="0">
              <a:ea typeface="Calibri" panose="020F0502020204030204" pitchFamily="34" charset="0"/>
              <a:cs typeface="Times New Roman" panose="02020603050405020304" pitchFamily="18" charset="0"/>
            </a:endParaRPr>
          </a:p>
          <a:p>
            <a:pPr marL="0" indent="0">
              <a:buFontTx/>
              <a:buNone/>
              <a:defRPr/>
            </a:pPr>
            <a:endParaRPr lang="en-CA" sz="2400" dirty="0">
              <a:ea typeface="Calibri" panose="020F0502020204030204" pitchFamily="34" charset="0"/>
              <a:cs typeface="Times New Roman" panose="02020603050405020304" pitchFamily="18" charset="0"/>
            </a:endParaRPr>
          </a:p>
          <a:p>
            <a:pPr marL="0" indent="0">
              <a:buNone/>
              <a:defRPr/>
            </a:pPr>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293C530-8633-476E-96AE-BB4A5692DCA4}"/>
              </a:ext>
            </a:extLst>
          </p:cNvPr>
          <p:cNvSpPr>
            <a:spLocks noGrp="1" noChangeArrowheads="1"/>
          </p:cNvSpPr>
          <p:nvPr>
            <p:ph type="title"/>
          </p:nvPr>
        </p:nvSpPr>
        <p:spPr/>
        <p:txBody>
          <a:bodyPr/>
          <a:lstStyle/>
          <a:p>
            <a:r>
              <a:rPr lang="en-US" altLang="en-US" sz="3000" b="1" dirty="0">
                <a:solidFill>
                  <a:srgbClr val="B32017"/>
                </a:solidFill>
              </a:rPr>
              <a:t>References (1)</a:t>
            </a:r>
          </a:p>
        </p:txBody>
      </p:sp>
      <p:sp>
        <p:nvSpPr>
          <p:cNvPr id="4" name="Content Placeholder 2">
            <a:extLst>
              <a:ext uri="{FF2B5EF4-FFF2-40B4-BE49-F238E27FC236}">
                <a16:creationId xmlns:a16="http://schemas.microsoft.com/office/drawing/2014/main" id="{BDF0A73A-D4ED-4EF6-B1EC-DCCAD6E8C6DE}"/>
              </a:ext>
            </a:extLst>
          </p:cNvPr>
          <p:cNvSpPr txBox="1">
            <a:spLocks/>
          </p:cNvSpPr>
          <p:nvPr/>
        </p:nvSpPr>
        <p:spPr>
          <a:xfrm>
            <a:off x="342000" y="1417637"/>
            <a:ext cx="8460000" cy="5097946"/>
          </a:xfrm>
          <a:prstGeom prst="rect">
            <a:avLst/>
          </a:prstGeom>
        </p:spPr>
        <p:txBody>
          <a:bodyPr>
            <a:norm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7000"/>
              </a:lnSpc>
              <a:spcAft>
                <a:spcPts val="800"/>
              </a:spcAft>
              <a:buNone/>
            </a:pPr>
            <a:r>
              <a:rPr lang="en-US" sz="1200" dirty="0">
                <a:effectLst/>
                <a:latin typeface="+mn-lt"/>
                <a:ea typeface="Calibri" panose="020F0502020204030204" pitchFamily="34" charset="0"/>
                <a:cs typeface="Times New Roman" panose="02020603050405020304" pitchFamily="18" charset="0"/>
              </a:rPr>
              <a:t>Callum JL, Pinkerton PH, Lin Y, Cope S, Karkouti K, Lieberman L, Pendergrast JM, Robitaille N, Tinmouth AT, Webert KE. Bloody easy 5.1 blood transfusions, blood alternatives and transfusion reactions a guide to transfusion medicine. 5th ed. Toronto: Ontario Regional Blood Coordinating Network; 2022 [revised 2023; cited 2024 Mar 18]. 145p. Available from:  </a:t>
            </a:r>
            <a:br>
              <a:rPr lang="en-US" sz="1200" dirty="0">
                <a:effectLst/>
                <a:latin typeface="+mn-lt"/>
                <a:ea typeface="Calibri" panose="020F0502020204030204" pitchFamily="34" charset="0"/>
                <a:cs typeface="Times New Roman" panose="02020603050405020304" pitchFamily="18" charset="0"/>
              </a:rPr>
            </a:br>
            <a:r>
              <a:rPr lang="en-US" sz="1200" u="sng" dirty="0">
                <a:solidFill>
                  <a:srgbClr val="0563C1"/>
                </a:solidFill>
                <a:effectLst/>
                <a:latin typeface="+mn-lt"/>
                <a:ea typeface="Calibri" panose="020F0502020204030204" pitchFamily="34" charset="0"/>
                <a:cs typeface="Times New Roman" panose="02020603050405020304" pitchFamily="18" charset="0"/>
                <a:hlinkClick r:id="rId3"/>
              </a:rPr>
              <a:t>https://transfusionontario.org/en/category/bloody-easy-e-tools-publications/bloody-easy-for-healthcare-professionals/</a:t>
            </a:r>
            <a:endParaRPr lang="en-US" sz="1200" u="sng" dirty="0">
              <a:solidFill>
                <a:srgbClr val="0563C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87000"/>
              </a:lnSpc>
              <a:spcBef>
                <a:spcPts val="1000"/>
              </a:spcBef>
              <a:spcAft>
                <a:spcPts val="800"/>
              </a:spcAft>
              <a:buClrTx/>
              <a:buSzTx/>
              <a:buFontTx/>
              <a:buNone/>
              <a:tabLst/>
              <a:defRPr/>
            </a:pPr>
            <a:r>
              <a:rPr kumimoji="0" lang="en-CA" altLang="en-US" sz="1200" b="0" i="0" u="none" strike="noStrike" kern="1200" cap="none" spc="0" normalizeH="0" baseline="0" noProof="0" dirty="0">
                <a:ln>
                  <a:noFill/>
                </a:ln>
                <a:solidFill>
                  <a:srgbClr val="1C1D1E"/>
                </a:solidFill>
                <a:effectLst/>
                <a:uLnTx/>
                <a:uFillTx/>
                <a:latin typeface="Arial"/>
                <a:ea typeface="Calibri" panose="020F0502020204030204" pitchFamily="34" charset="0"/>
                <a:cs typeface="Arial" panose="020B0604020202020204" pitchFamily="34" charset="0"/>
              </a:rPr>
              <a:t>Canadian Blood Services (CBS). Circular of information [Internet]. Ottawa (CA); CBS; 2023 [cited 2024 Mar 18]. Available from: </a:t>
            </a:r>
            <a:r>
              <a:rPr kumimoji="0" lang="en-CA" altLang="en-US" sz="1200" b="0" i="0" u="none" strike="noStrike" kern="1200" cap="none" spc="0" normalizeH="0" baseline="0" noProof="0" dirty="0">
                <a:ln>
                  <a:noFill/>
                </a:ln>
                <a:solidFill>
                  <a:srgbClr val="1C1D1E"/>
                </a:solidFill>
                <a:effectLst/>
                <a:uLnTx/>
                <a:uFillTx/>
                <a:latin typeface="Arial"/>
                <a:ea typeface="Calibri" panose="020F0502020204030204" pitchFamily="34" charset="0"/>
                <a:cs typeface="Arial" panose="020B0604020202020204" pitchFamily="34" charset="0"/>
                <a:hlinkClick r:id="rId4"/>
              </a:rPr>
              <a:t>https://www.blood.ca/en/hospital-services/products/component-types/circular-information</a:t>
            </a:r>
            <a:endParaRPr kumimoji="0" lang="en-CA" altLang="en-US" sz="1200" b="0" i="0" u="none" strike="noStrike" kern="1200" cap="none" spc="0" normalizeH="0" baseline="0" noProof="0" dirty="0">
              <a:ln>
                <a:noFill/>
              </a:ln>
              <a:solidFill>
                <a:srgbClr val="1C1D1E"/>
              </a:solidFill>
              <a:effectLst/>
              <a:uLnTx/>
              <a:uFillTx/>
              <a:latin typeface="Arial"/>
              <a:ea typeface="Calibri" panose="020F0502020204030204" pitchFamily="34" charset="0"/>
              <a:cs typeface="Arial" panose="020B0604020202020204" pitchFamily="34" charset="0"/>
            </a:endParaRPr>
          </a:p>
          <a:p>
            <a:pPr marL="0" marR="0" lvl="0" indent="0" algn="l" defTabSz="914400" rtl="0" eaLnBrk="1" fontAlgn="base" latinLnBrk="0" hangingPunct="1">
              <a:lnSpc>
                <a:spcPct val="87000"/>
              </a:lnSpc>
              <a:spcBef>
                <a:spcPts val="1000"/>
              </a:spcBef>
              <a:spcAft>
                <a:spcPts val="800"/>
              </a:spcAft>
              <a:buClrTx/>
              <a:buSzTx/>
              <a:buFontTx/>
              <a:buNone/>
              <a:tabLst/>
              <a:defRPr/>
            </a:pPr>
            <a:r>
              <a:rPr kumimoji="0" lang="en-GB" altLang="en-US" sz="1200" b="0" i="0" u="none" strike="noStrike" kern="1200" cap="none" spc="0" normalizeH="0" baseline="0" noProof="0" dirty="0">
                <a:ln>
                  <a:noFill/>
                </a:ln>
                <a:solidFill>
                  <a:srgbClr val="1C1D1E"/>
                </a:solidFill>
                <a:effectLst/>
                <a:uLnTx/>
                <a:uFillTx/>
                <a:latin typeface="+mn-lt"/>
                <a:ea typeface="Calibri" panose="020F0502020204030204" pitchFamily="34" charset="0"/>
                <a:cs typeface="Arial" panose="020B0604020202020204" pitchFamily="34" charset="0"/>
              </a:rPr>
              <a:t>Canadian Society for Transfusion Medicine (CA). Standards for hospital transfusion services. Markham ON; 2021 Dec; cited 2024 Mar 18. 110 p. Report No.: Version 5. Available from: </a:t>
            </a:r>
            <a:r>
              <a:rPr kumimoji="0" lang="en-CA" sz="1200" b="0" i="0" u="sng" strike="noStrike" kern="1200" cap="none" spc="0" normalizeH="0" baseline="0" noProof="0" dirty="0">
                <a:ln>
                  <a:noFill/>
                </a:ln>
                <a:solidFill>
                  <a:srgbClr val="0563C1"/>
                </a:solidFill>
                <a:effectLst/>
                <a:uLnTx/>
                <a:uFillTx/>
                <a:latin typeface="+mn-lt"/>
                <a:ea typeface="Calibri" panose="020F0502020204030204" pitchFamily="34" charset="0"/>
                <a:cs typeface="Times New Roman" panose="02020603050405020304" pitchFamily="18" charset="0"/>
                <a:hlinkClick r:id="rId5"/>
              </a:rPr>
              <a:t>http://www.transfusion.ca/Resources/Standards</a:t>
            </a:r>
            <a:endParaRPr kumimoji="0" lang="en-CA" altLang="en-US" sz="1200" b="0" i="0" u="none" strike="noStrike" kern="1200" cap="none" spc="0" normalizeH="0" baseline="0" noProof="0" dirty="0">
              <a:ln>
                <a:noFill/>
              </a:ln>
              <a:solidFill>
                <a:srgbClr val="1C1D1E"/>
              </a:solidFill>
              <a:effectLst/>
              <a:uLnTx/>
              <a:uFillTx/>
              <a:latin typeface="Arial"/>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1C1D1E"/>
                </a:solidFill>
                <a:effectLst/>
                <a:uLnTx/>
                <a:uFillTx/>
                <a:latin typeface="+mn-lt"/>
                <a:ea typeface="+mn-ea"/>
                <a:cs typeface="+mn-cs"/>
              </a:rPr>
              <a:t>Daniels, G. Human Blood Group Systems. In: Murphy MF, Roberts DJ, Yazer MH, editors. Practical Transfusion Medicine [Internet]. Hoboken, New Jersey (US): John Wiley &amp; Sons Inc; 2017 [cited 2024 Mar 18]. chapter 3. Available from: </a:t>
            </a:r>
            <a:r>
              <a:rPr kumimoji="0" lang="en-GB" sz="1200" b="0" i="0" u="none" strike="noStrike" kern="1200" cap="none" spc="0" normalizeH="0" baseline="0" noProof="0" dirty="0">
                <a:ln>
                  <a:noFill/>
                </a:ln>
                <a:solidFill>
                  <a:srgbClr val="000000"/>
                </a:solidFill>
                <a:effectLst/>
                <a:uLnTx/>
                <a:uFillTx/>
                <a:latin typeface="+mn-lt"/>
                <a:ea typeface="+mn-ea"/>
                <a:cs typeface="+mn-cs"/>
                <a:hlinkClick r:id="rId6"/>
              </a:rPr>
              <a:t>https://doi-org.libaccess.lib.mcmaster.ca/10.1002/9781119129431.ch3</a:t>
            </a:r>
            <a:endParaRPr kumimoji="0" lang="en-CA" altLang="en-US" sz="1200" b="0" i="0" u="none" strike="noStrike" kern="1200" cap="none" spc="0" normalizeH="0" baseline="0" noProof="0" dirty="0">
              <a:ln>
                <a:noFill/>
              </a:ln>
              <a:solidFill>
                <a:srgbClr val="1C1D1E"/>
              </a:solidFill>
              <a:effectLst/>
              <a:uLnTx/>
              <a:uFillTx/>
              <a:latin typeface="Arial"/>
              <a:ea typeface="Calibri" panose="020F0502020204030204" pitchFamily="34" charset="0"/>
              <a:cs typeface="Arial" panose="020B0604020202020204" pitchFamily="34" charset="0"/>
            </a:endParaRPr>
          </a:p>
          <a:p>
            <a:pPr marL="0" marR="0" lvl="0" indent="0" algn="l" defTabSz="914400" rtl="0" eaLnBrk="1" fontAlgn="base" latinLnBrk="0" hangingPunct="1">
              <a:lnSpc>
                <a:spcPct val="87000"/>
              </a:lnSpc>
              <a:spcBef>
                <a:spcPts val="1000"/>
              </a:spcBef>
              <a:spcAft>
                <a:spcPts val="800"/>
              </a:spcAft>
              <a:buClrTx/>
              <a:buSzTx/>
              <a:buFontTx/>
              <a:buNone/>
              <a:tabLst/>
              <a:defRPr/>
            </a:pPr>
            <a:r>
              <a:rPr kumimoji="0" lang="en-CA" altLang="en-US" sz="1200" b="0" i="0" u="none" strike="noStrike" kern="1200" cap="none" spc="0" normalizeH="0" baseline="0" noProof="0" dirty="0">
                <a:ln>
                  <a:noFill/>
                </a:ln>
                <a:solidFill>
                  <a:srgbClr val="1C1D1E"/>
                </a:solidFill>
                <a:effectLst/>
                <a:uLnTx/>
                <a:uFillTx/>
                <a:latin typeface="Arial"/>
                <a:ea typeface="Calibri" panose="020F0502020204030204" pitchFamily="34" charset="0"/>
                <a:cs typeface="Arial" panose="020B0604020202020204" pitchFamily="34" charset="0"/>
              </a:rPr>
              <a:t>Drews S, Khandelwal A, Goldman M, Devine D.</a:t>
            </a:r>
            <a:r>
              <a:rPr kumimoji="0" lang="en-GB" altLang="en-US" sz="1200" b="0" i="0" u="none" strike="noStrike" kern="1200" cap="none" spc="0" normalizeH="0" baseline="0" noProof="0" dirty="0">
                <a:ln>
                  <a:noFill/>
                </a:ln>
                <a:solidFill>
                  <a:srgbClr val="1C1D1E"/>
                </a:solidFill>
                <a:effectLst/>
                <a:uLnTx/>
                <a:uFillTx/>
                <a:latin typeface="Arial"/>
                <a:ea typeface="Calibri" panose="020F0502020204030204" pitchFamily="34" charset="0"/>
                <a:cs typeface="Arial" panose="020B0604020202020204" pitchFamily="34" charset="0"/>
              </a:rPr>
              <a:t> Donor selection, donor testing and pathogen reduction. In: Khandelwal A, Abe T, editors. </a:t>
            </a:r>
            <a:r>
              <a:rPr kumimoji="0" lang="en-CA" altLang="en-US" sz="1200" b="0" i="0" u="none" strike="noStrike" kern="1200" cap="none" spc="0" normalizeH="0" baseline="0" noProof="0" dirty="0">
                <a:ln>
                  <a:noFill/>
                </a:ln>
                <a:solidFill>
                  <a:srgbClr val="1C1D1E"/>
                </a:solidFill>
                <a:effectLst/>
                <a:uLnTx/>
                <a:uFillTx/>
                <a:latin typeface="Arial"/>
                <a:ea typeface="Calibri" panose="020F0502020204030204" pitchFamily="34" charset="0"/>
                <a:cs typeface="Arial" panose="020B0604020202020204" pitchFamily="34" charset="0"/>
              </a:rPr>
              <a:t>Clinical Guide to Transfusion [Internet]. Ottawa (CA): Canadian Blood Services; 2021 [cited 2024 Mar 18]. </a:t>
            </a:r>
            <a:r>
              <a:rPr lang="en-CA" altLang="en-US" sz="1200" dirty="0">
                <a:solidFill>
                  <a:srgbClr val="1C1D1E"/>
                </a:solidFill>
                <a:latin typeface="Arial"/>
                <a:ea typeface="Calibri" panose="020F0502020204030204" pitchFamily="34" charset="0"/>
                <a:cs typeface="Arial" panose="020B0604020202020204" pitchFamily="34" charset="0"/>
              </a:rPr>
              <a:t>C</a:t>
            </a:r>
            <a:r>
              <a:rPr kumimoji="0" lang="en-CA" altLang="en-US" sz="1200" b="0" i="0" u="none" strike="noStrike" kern="1200" cap="none" spc="0" normalizeH="0" baseline="0" noProof="0" dirty="0">
                <a:ln>
                  <a:noFill/>
                </a:ln>
                <a:solidFill>
                  <a:srgbClr val="1C1D1E"/>
                </a:solidFill>
                <a:effectLst/>
                <a:uLnTx/>
                <a:uFillTx/>
                <a:latin typeface="Arial"/>
                <a:ea typeface="Calibri" panose="020F0502020204030204" pitchFamily="34" charset="0"/>
                <a:cs typeface="Arial" panose="020B0604020202020204" pitchFamily="34" charset="0"/>
              </a:rPr>
              <a:t>hapter 6. Available from: </a:t>
            </a:r>
            <a:r>
              <a:rPr kumimoji="0" lang="en-CA" altLang="en-US" sz="1200" b="0" i="0" u="none" strike="noStrike" kern="1200" cap="none" spc="0" normalizeH="0" baseline="0" noProof="0" dirty="0">
                <a:ln>
                  <a:noFill/>
                </a:ln>
                <a:solidFill>
                  <a:srgbClr val="1C1D1E"/>
                </a:solidFill>
                <a:effectLst/>
                <a:uLnTx/>
                <a:uFillTx/>
                <a:latin typeface="Arial"/>
                <a:ea typeface="Calibri" panose="020F0502020204030204" pitchFamily="34" charset="0"/>
                <a:cs typeface="Arial" panose="020B0604020202020204" pitchFamily="34" charset="0"/>
                <a:hlinkClick r:id="rId7"/>
              </a:rPr>
              <a:t>https://professionaleducation.blood.ca/en/transfusion/clinical-guide/donor-selection-donor-testing-and-pathogen-reduction</a:t>
            </a:r>
            <a:endParaRPr kumimoji="0" lang="en-CA" altLang="en-US" sz="1200" b="0" i="0" u="none" strike="noStrike" kern="1200" cap="none" spc="0" normalizeH="0" baseline="0" noProof="0" dirty="0">
              <a:ln>
                <a:noFill/>
              </a:ln>
              <a:solidFill>
                <a:srgbClr val="1C1D1E"/>
              </a:solidFill>
              <a:effectLst/>
              <a:uLnTx/>
              <a:uFillTx/>
              <a:latin typeface="Arial"/>
              <a:ea typeface="Calibri" panose="020F0502020204030204" pitchFamily="34" charset="0"/>
              <a:cs typeface="Arial" panose="020B0604020202020204" pitchFamily="34" charset="0"/>
            </a:endParaRPr>
          </a:p>
          <a:p>
            <a:pPr marL="0" marR="0" lvl="0" indent="0" algn="l" defTabSz="914400" rtl="0" eaLnBrk="1" fontAlgn="base" latinLnBrk="0" hangingPunct="1">
              <a:lnSpc>
                <a:spcPct val="87000"/>
              </a:lnSpc>
              <a:spcBef>
                <a:spcPts val="1000"/>
              </a:spcBef>
              <a:spcAft>
                <a:spcPts val="800"/>
              </a:spcAft>
              <a:buClrTx/>
              <a:buSzTx/>
              <a:buFontTx/>
              <a:buNone/>
              <a:tabLst/>
              <a:defRPr/>
            </a:pPr>
            <a:r>
              <a:rPr kumimoji="0" lang="en-CA" altLang="en-US" sz="1200" b="0" i="0" u="none" strike="noStrike" kern="1200" cap="none" spc="0" normalizeH="0" baseline="0" noProof="0" dirty="0">
                <a:ln>
                  <a:noFill/>
                </a:ln>
                <a:solidFill>
                  <a:srgbClr val="1C1D1E"/>
                </a:solidFill>
                <a:effectLst/>
                <a:uLnTx/>
                <a:uFillTx/>
                <a:latin typeface="+mn-lt"/>
                <a:ea typeface="Calibri" panose="020F0502020204030204" pitchFamily="34" charset="0"/>
                <a:cs typeface="Arial" panose="020B0604020202020204" pitchFamily="34" charset="0"/>
              </a:rPr>
              <a:t>Issitt PD, Anstee DJ. Applied blood group serology 4</a:t>
            </a:r>
            <a:r>
              <a:rPr kumimoji="0" lang="en-CA" altLang="en-US" sz="1200" b="0" i="0" u="none" strike="noStrike" kern="1200" cap="none" spc="0" normalizeH="0" baseline="30000" noProof="0" dirty="0">
                <a:ln>
                  <a:noFill/>
                </a:ln>
                <a:solidFill>
                  <a:srgbClr val="1C1D1E"/>
                </a:solidFill>
                <a:effectLst/>
                <a:uLnTx/>
                <a:uFillTx/>
                <a:latin typeface="+mn-lt"/>
                <a:ea typeface="Calibri" panose="020F0502020204030204" pitchFamily="34" charset="0"/>
                <a:cs typeface="Arial" panose="020B0604020202020204" pitchFamily="34" charset="0"/>
              </a:rPr>
              <a:t>th</a:t>
            </a:r>
            <a:r>
              <a:rPr kumimoji="0" lang="en-CA" altLang="en-US" sz="1200" b="0" i="0" u="none" strike="noStrike" kern="1200" cap="none" spc="0" normalizeH="0" baseline="0" noProof="0" dirty="0">
                <a:ln>
                  <a:noFill/>
                </a:ln>
                <a:solidFill>
                  <a:srgbClr val="1C1D1E"/>
                </a:solidFill>
                <a:effectLst/>
                <a:uLnTx/>
                <a:uFillTx/>
                <a:latin typeface="+mn-lt"/>
                <a:ea typeface="Calibri" panose="020F0502020204030204" pitchFamily="34" charset="0"/>
                <a:cs typeface="Arial" panose="020B0604020202020204" pitchFamily="34" charset="0"/>
              </a:rPr>
              <a:t> edition. Durham (North Carolina USA): Montgomery Scientific Publications; 1998. 1232p.</a:t>
            </a:r>
            <a:r>
              <a:rPr kumimoji="0" lang="en-CA" altLang="en-US"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212529"/>
                </a:solidFill>
                <a:effectLst/>
                <a:uLnTx/>
                <a:uFillTx/>
                <a:latin typeface="Helvetica Neue"/>
                <a:ea typeface="+mn-ea"/>
                <a:cs typeface="+mn-cs"/>
              </a:rPr>
              <a:t>Journal Compilation. Introduction to blood transfusion: donor to recipient. In: Armstrong BC, Wilkinson R, Goldman M, editors. International Society of Blood Transfusion Science Series. Vox Sanguinis [Internet]. 2020 [cited 2024 Mar 18];15(S1):1-333. Available from: </a:t>
            </a:r>
            <a:r>
              <a:rPr kumimoji="0" lang="en-GB" sz="1200" b="0" i="0" u="none" strike="noStrike" kern="1200" cap="none" spc="0" normalizeH="0" baseline="0" noProof="0" dirty="0">
                <a:ln>
                  <a:noFill/>
                </a:ln>
                <a:solidFill>
                  <a:srgbClr val="212529"/>
                </a:solidFill>
                <a:effectLst/>
                <a:uLnTx/>
                <a:uFillTx/>
                <a:latin typeface="Helvetica Neue"/>
                <a:ea typeface="+mn-ea"/>
                <a:cs typeface="+mn-cs"/>
                <a:hlinkClick r:id="rId8"/>
              </a:rPr>
              <a:t>https://doi.org/10.1111/voxs.12588</a:t>
            </a:r>
            <a:endParaRPr kumimoji="0" lang="en-CA" altLang="en-US" sz="12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l" defTabSz="914400" rtl="0" eaLnBrk="1" fontAlgn="base" latinLnBrk="0" hangingPunct="1">
              <a:lnSpc>
                <a:spcPct val="87000"/>
              </a:lnSpc>
              <a:spcBef>
                <a:spcPts val="1000"/>
              </a:spcBef>
              <a:spcAft>
                <a:spcPts val="800"/>
              </a:spcAft>
              <a:buClrTx/>
              <a:buSzTx/>
              <a:buFontTx/>
              <a:buNone/>
              <a:tabLst/>
              <a:defRPr/>
            </a:pPr>
            <a:endParaRPr kumimoji="0" lang="en-CA" altLang="en-US"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87000"/>
              </a:lnSpc>
              <a:spcBef>
                <a:spcPts val="1000"/>
              </a:spcBef>
              <a:spcAft>
                <a:spcPts val="800"/>
              </a:spcAft>
              <a:buClrTx/>
              <a:buSzTx/>
              <a:buFontTx/>
              <a:buNone/>
              <a:tabLst/>
              <a:defRPr/>
            </a:pPr>
            <a:endParaRPr kumimoji="0" lang="en-CA" altLang="en-US" sz="56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endParaRPr>
          </a:p>
          <a:p>
            <a:pPr algn="l">
              <a:buNone/>
            </a:pPr>
            <a:endParaRPr lang="en-CA" altLang="en-US" sz="1000" u="sng" dirty="0">
              <a:solidFill>
                <a:srgbClr val="0563C1"/>
              </a:solidFill>
              <a:latin typeface="+mn-lt"/>
              <a:cs typeface="Arial" panose="020B0604020202020204" pitchFamily="34" charset="0"/>
            </a:endParaRPr>
          </a:p>
          <a:p>
            <a:pPr eaLnBrk="1" hangingPunct="1">
              <a:lnSpc>
                <a:spcPct val="70000"/>
              </a:lnSpc>
              <a:spcBef>
                <a:spcPts val="1000"/>
              </a:spcBef>
              <a:buFontTx/>
              <a:buNone/>
            </a:pPr>
            <a:endParaRPr lang="en-CA" altLang="en-US" sz="1000" dirty="0">
              <a:solidFill>
                <a:srgbClr val="000000"/>
              </a:solidFill>
              <a:latin typeface="Calibri" panose="020F0502020204030204" pitchFamily="34" charset="0"/>
              <a:cs typeface="Calibri" panose="020F0502020204030204" pitchFamily="34" charset="0"/>
            </a:endParaRPr>
          </a:p>
          <a:p>
            <a:pPr eaLnBrk="1" hangingPunct="1">
              <a:lnSpc>
                <a:spcPct val="70000"/>
              </a:lnSpc>
              <a:spcBef>
                <a:spcPts val="1000"/>
              </a:spcBef>
              <a:buNone/>
            </a:pPr>
            <a:endParaRPr lang="en-CA" altLang="en-US" sz="7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141815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293C530-8633-476E-96AE-BB4A5692DCA4}"/>
              </a:ext>
            </a:extLst>
          </p:cNvPr>
          <p:cNvSpPr>
            <a:spLocks noGrp="1" noChangeArrowheads="1"/>
          </p:cNvSpPr>
          <p:nvPr>
            <p:ph type="title"/>
          </p:nvPr>
        </p:nvSpPr>
        <p:spPr/>
        <p:txBody>
          <a:bodyPr/>
          <a:lstStyle/>
          <a:p>
            <a:r>
              <a:rPr lang="en-US" altLang="en-US" sz="3000" b="1" dirty="0">
                <a:solidFill>
                  <a:srgbClr val="B32017"/>
                </a:solidFill>
              </a:rPr>
              <a:t>References (2)</a:t>
            </a:r>
          </a:p>
        </p:txBody>
      </p:sp>
      <p:sp>
        <p:nvSpPr>
          <p:cNvPr id="4" name="Content Placeholder 2">
            <a:extLst>
              <a:ext uri="{FF2B5EF4-FFF2-40B4-BE49-F238E27FC236}">
                <a16:creationId xmlns:a16="http://schemas.microsoft.com/office/drawing/2014/main" id="{BDF0A73A-D4ED-4EF6-B1EC-DCCAD6E8C6DE}"/>
              </a:ext>
            </a:extLst>
          </p:cNvPr>
          <p:cNvSpPr txBox="1">
            <a:spLocks/>
          </p:cNvSpPr>
          <p:nvPr/>
        </p:nvSpPr>
        <p:spPr>
          <a:xfrm>
            <a:off x="359532" y="1425574"/>
            <a:ext cx="8460000" cy="4819674"/>
          </a:xfrm>
          <a:prstGeom prst="rect">
            <a:avLst/>
          </a:prstGeom>
        </p:spPr>
        <p:txBody>
          <a:bodyPr>
            <a:no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7000"/>
              </a:lnSpc>
              <a:spcBef>
                <a:spcPts val="288"/>
              </a:spcBef>
              <a:spcAft>
                <a:spcPts val="800"/>
              </a:spcAft>
              <a:buClrTx/>
              <a:buSzTx/>
              <a:buFontTx/>
              <a:buNone/>
              <a:tabLst/>
              <a:defRPr/>
            </a:pPr>
            <a:r>
              <a:rPr kumimoji="0" lang="en-GB" sz="1200" b="0" i="0" u="none" strike="noStrike" kern="1200" cap="none" spc="0" normalizeH="0" baseline="0" noProof="0" dirty="0">
                <a:ln>
                  <a:noFill/>
                </a:ln>
                <a:solidFill>
                  <a:srgbClr val="1C1D1E"/>
                </a:solidFill>
                <a:effectLst/>
                <a:uLnTx/>
                <a:uFillTx/>
                <a:latin typeface="Arial"/>
                <a:ea typeface="+mn-ea"/>
                <a:cs typeface="+mn-cs"/>
              </a:rPr>
              <a:t>Klein HG, Anstee DJ. Haemolytic Transfusion Reactions In: Klein HG, Anstee DJ, Mollison PL, editors. Mollison's Blood Transfusion in Clinical Medicine [Internet]. Hoboken, New Jersey (US): John Wiley &amp; Sons Inc; 2014 [cited 2024 Mar 18]. Chapter 11. Available from: </a:t>
            </a:r>
            <a:r>
              <a:rPr kumimoji="0" lang="en-GB" sz="1200" b="0" i="0" u="none" strike="noStrike" kern="1200" cap="none" spc="0" normalizeH="0" baseline="0" noProof="0" dirty="0">
                <a:ln>
                  <a:noFill/>
                </a:ln>
                <a:solidFill>
                  <a:srgbClr val="000000"/>
                </a:solidFill>
                <a:effectLst/>
                <a:uLnTx/>
                <a:uFillTx/>
                <a:latin typeface="Arial"/>
                <a:ea typeface="+mn-ea"/>
                <a:cs typeface="+mn-cs"/>
                <a:hlinkClick r:id="rId2"/>
              </a:rPr>
              <a:t>https://doi-org.libaccess.lib.mcmaster.ca/10.1002/9781118689943.ch11</a:t>
            </a:r>
            <a:endParaRPr lang="en-US"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buNone/>
            </a:pPr>
            <a:r>
              <a:rPr lang="en-US" sz="1200" dirty="0">
                <a:effectLst/>
                <a:latin typeface="+mn-lt"/>
                <a:ea typeface="Calibri" panose="020F0502020204030204" pitchFamily="34" charset="0"/>
                <a:cs typeface="Times New Roman" panose="02020603050405020304" pitchFamily="18" charset="0"/>
              </a:rPr>
              <a:t>Ontario Regional Blood Coordinating Network. Bloody easy blood administration. version 3. Toronto: Ontario Regional Blood Coordinating Network; 2020 [cited 2024 Mar 18]. 146p. Available from: </a:t>
            </a:r>
            <a:br>
              <a:rPr lang="en-US" sz="1200" dirty="0">
                <a:effectLst/>
                <a:latin typeface="+mn-lt"/>
                <a:ea typeface="Calibri" panose="020F0502020204030204" pitchFamily="34" charset="0"/>
                <a:cs typeface="Times New Roman" panose="02020603050405020304" pitchFamily="18" charset="0"/>
              </a:rPr>
            </a:br>
            <a:r>
              <a:rPr lang="en-US" sz="1200" u="sng" dirty="0">
                <a:solidFill>
                  <a:srgbClr val="0563C1"/>
                </a:solidFill>
                <a:effectLst/>
                <a:latin typeface="+mn-lt"/>
                <a:ea typeface="Calibri" panose="020F0502020204030204" pitchFamily="34" charset="0"/>
                <a:cs typeface="Times New Roman" panose="02020603050405020304" pitchFamily="18" charset="0"/>
                <a:hlinkClick r:id="rId3"/>
              </a:rPr>
              <a:t>https://transfusionontario.org/en/category/bloody-easy-e-tools-publications/bloody-easy-blood-administration/</a:t>
            </a:r>
            <a:endParaRPr lang="en-CA"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buNone/>
            </a:pPr>
            <a:r>
              <a:rPr lang="en-US" sz="1200" dirty="0">
                <a:effectLst/>
                <a:latin typeface="+mn-lt"/>
                <a:ea typeface="Calibri" panose="020F0502020204030204" pitchFamily="34" charset="0"/>
                <a:cs typeface="Times New Roman" panose="02020603050405020304" pitchFamily="18" charset="0"/>
              </a:rPr>
              <a:t>Ontario Regional Blood Coordinating Network. Provincial massive hemorrhage toolkit [Internet]. Toronto ON; Ontario Regional Blood Coordinating Network; 2020 Jul [cited 2024 Mar 18]. Available from: </a:t>
            </a:r>
            <a:r>
              <a:rPr lang="en-US" sz="1200" u="sng" dirty="0">
                <a:solidFill>
                  <a:srgbClr val="0563C1"/>
                </a:solidFill>
                <a:effectLst/>
                <a:latin typeface="+mn-lt"/>
                <a:ea typeface="Calibri" panose="020F0502020204030204" pitchFamily="34" charset="0"/>
                <a:cs typeface="Times New Roman" panose="02020603050405020304" pitchFamily="18" charset="0"/>
                <a:hlinkClick r:id="rId4"/>
              </a:rPr>
              <a:t>https://transfusionontario.org/wp-content/uploads/2023/02/MHP_Toolkit_v2.pdf</a:t>
            </a:r>
            <a:endParaRPr lang="en-GB" sz="1200" dirty="0">
              <a:solidFill>
                <a:srgbClr val="000000"/>
              </a:solidFill>
              <a:latin typeface="+mn-lt"/>
            </a:endParaRPr>
          </a:p>
          <a:p>
            <a:pPr marL="0" marR="0" lvl="0" indent="0" algn="l" defTabSz="914400" rtl="0" eaLnBrk="1" fontAlgn="base" latinLnBrk="0" hangingPunct="1">
              <a:lnSpc>
                <a:spcPct val="107000"/>
              </a:lnSpc>
              <a:spcBef>
                <a:spcPts val="288"/>
              </a:spcBef>
              <a:spcAft>
                <a:spcPts val="800"/>
              </a:spcAft>
              <a:buClrTx/>
              <a:buSzTx/>
              <a:buFontTx/>
              <a:buNone/>
              <a:tabLst/>
              <a:defRPr/>
            </a:pPr>
            <a:r>
              <a:rPr kumimoji="0" lang="en-GB" sz="1200" b="0" i="0" u="none" strike="noStrike" kern="1200" cap="none" spc="0" normalizeH="0" baseline="0" noProof="0" dirty="0">
                <a:ln>
                  <a:noFill/>
                </a:ln>
                <a:solidFill>
                  <a:srgbClr val="222222"/>
                </a:solidFill>
                <a:effectLst/>
                <a:uLnTx/>
                <a:uFillTx/>
                <a:latin typeface="+mn-lt"/>
                <a:ea typeface="+mn-ea"/>
                <a:cs typeface="+mn-cs"/>
              </a:rPr>
              <a:t>Rout P, Harewood J, Ramsey A, Master SR. Hemolytic Transfusion Reaction. In: StatPearls [Internet]. Treasure Island (FL): StatPearls Publishing; 2023</a:t>
            </a:r>
            <a:r>
              <a:rPr kumimoji="0" lang="en-GB" sz="1200" b="0" i="0" u="none" strike="noStrike" kern="1200" cap="none" spc="0" normalizeH="0" baseline="0" noProof="0" dirty="0">
                <a:ln>
                  <a:noFill/>
                </a:ln>
                <a:solidFill>
                  <a:srgbClr val="1C1D1E"/>
                </a:solidFill>
                <a:effectLst/>
                <a:uLnTx/>
                <a:uFillTx/>
                <a:latin typeface="Arial"/>
                <a:ea typeface="+mn-ea"/>
                <a:cs typeface="+mn-cs"/>
              </a:rPr>
              <a:t> [cited 2024 Mar 18].</a:t>
            </a:r>
            <a:r>
              <a:rPr kumimoji="0" lang="en-GB" sz="1200" b="0" i="0" u="none" strike="noStrike" kern="1200" cap="none" spc="0" normalizeH="0" baseline="0" noProof="0" dirty="0">
                <a:ln>
                  <a:noFill/>
                </a:ln>
                <a:solidFill>
                  <a:srgbClr val="222222"/>
                </a:solidFill>
                <a:effectLst/>
                <a:uLnTx/>
                <a:uFillTx/>
                <a:latin typeface="+mn-lt"/>
                <a:ea typeface="+mn-ea"/>
                <a:cs typeface="+mn-cs"/>
              </a:rPr>
              <a:t> Available from: </a:t>
            </a:r>
            <a:r>
              <a:rPr kumimoji="0" lang="en-GB" sz="1200" b="0" i="0" u="none" strike="noStrike" kern="1200" cap="none" spc="0" normalizeH="0" baseline="0" noProof="0" dirty="0">
                <a:ln>
                  <a:noFill/>
                </a:ln>
                <a:solidFill>
                  <a:srgbClr val="222222"/>
                </a:solidFill>
                <a:effectLst/>
                <a:uLnTx/>
                <a:uFillTx/>
                <a:latin typeface="+mn-lt"/>
                <a:ea typeface="+mn-ea"/>
                <a:cs typeface="+mn-cs"/>
                <a:hlinkClick r:id="rId5"/>
              </a:rPr>
              <a:t>https://www.ncbi.nlm.nih.gov/books/NBK448158/</a:t>
            </a:r>
            <a:endParaRPr lang="en-CA" sz="1000" kern="100" dirty="0">
              <a:effectLst/>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200" b="0" i="0" u="none" strike="noStrike" kern="1200" cap="none" spc="0" normalizeH="0" baseline="0" noProof="0" dirty="0">
                <a:ln>
                  <a:noFill/>
                </a:ln>
                <a:solidFill>
                  <a:srgbClr val="212529"/>
                </a:solidFill>
                <a:effectLst/>
                <a:uLnTx/>
                <a:uFillTx/>
                <a:latin typeface="+mn-lt"/>
                <a:ea typeface="+mn-ea"/>
                <a:cs typeface="+mn-cs"/>
              </a:rPr>
              <a:t>Ruby KN, Harm SK, Dunbar NM. Risk of ABO-incompatible plasma from non-ABO-identical components. Transfusion Medicine Reviews [Internet]. 2021 [cited Mar 18];35(4):118–22. Available from: </a:t>
            </a:r>
            <a:r>
              <a:rPr kumimoji="0" lang="en-CA" sz="1200" b="0" i="0" u="none" strike="noStrike" kern="1200" cap="none" spc="0" normalizeH="0" baseline="0" noProof="0" dirty="0">
                <a:ln>
                  <a:noFill/>
                </a:ln>
                <a:solidFill>
                  <a:srgbClr val="212529"/>
                </a:solidFill>
                <a:effectLst/>
                <a:uLnTx/>
                <a:uFillTx/>
                <a:latin typeface="+mn-lt"/>
                <a:ea typeface="+mn-ea"/>
                <a:cs typeface="+mn-cs"/>
                <a:hlinkClick r:id="rId6"/>
              </a:rPr>
              <a:t>http://resolver.scholarsportal.info.libaccess.lib.mcmaster.ca/resolve/08877963/v35i0004/118_roapfnc.xml</a:t>
            </a:r>
            <a:endParaRPr kumimoji="0" lang="en-CA" sz="1200" b="0" i="0" u="none" strike="noStrike" kern="1200" cap="none" spc="0" normalizeH="0" baseline="0" noProof="0" dirty="0">
              <a:ln>
                <a:noFill/>
              </a:ln>
              <a:solidFill>
                <a:srgbClr val="212529"/>
              </a:solidFill>
              <a:effectLst/>
              <a:uLnTx/>
              <a:uFillTx/>
              <a:latin typeface="+mn-lt"/>
              <a:ea typeface="+mn-ea"/>
              <a:cs typeface="+mn-cs"/>
            </a:endParaRPr>
          </a:p>
          <a:p>
            <a:pPr algn="l">
              <a:buNone/>
            </a:pPr>
            <a:endParaRPr lang="en-GB" sz="1000" b="0" i="0" u="none" strike="noStrike" baseline="0" dirty="0">
              <a:solidFill>
                <a:srgbClr val="000000"/>
              </a:solidFill>
              <a:latin typeface="+mn-lt"/>
            </a:endParaRPr>
          </a:p>
          <a:p>
            <a:pPr>
              <a:buNone/>
            </a:pPr>
            <a:r>
              <a:rPr lang="en-GB" sz="1200" b="0" i="0" u="none" strike="noStrike" baseline="0" dirty="0">
                <a:latin typeface="+mn-lt"/>
              </a:rPr>
              <a:t>Tormey CA, Hendrickson JE. Transfusion-related red blood cell alloantibodies: </a:t>
            </a:r>
            <a:r>
              <a:rPr lang="en-CA" sz="1200" b="0" i="0" u="none" strike="noStrike" baseline="0" dirty="0">
                <a:latin typeface="+mn-lt"/>
              </a:rPr>
              <a:t>induction and consequences. Blood,</a:t>
            </a:r>
            <a:r>
              <a:rPr lang="en-GB" sz="1200" b="0" i="0" u="none" strike="noStrike" baseline="0" dirty="0">
                <a:latin typeface="+mn-lt"/>
              </a:rPr>
              <a:t> The Journal of the American Society of Hematology</a:t>
            </a:r>
            <a:r>
              <a:rPr lang="en-CA" sz="1200" b="0" i="0" u="none" strike="noStrike" baseline="0" dirty="0">
                <a:latin typeface="+mn-lt"/>
              </a:rPr>
              <a:t> </a:t>
            </a:r>
            <a:r>
              <a:rPr lang="en-GB" sz="1200" b="0" i="0" u="none" strike="noStrike" baseline="0" dirty="0">
                <a:latin typeface="+mn-lt"/>
              </a:rPr>
              <a:t>[Internet]. 2019 [cited Mar 18];133(17):1821-30. Available from: </a:t>
            </a:r>
            <a:r>
              <a:rPr lang="en-GB" sz="1200" b="0" i="0" u="none" strike="noStrike" baseline="0" dirty="0">
                <a:latin typeface="+mn-lt"/>
                <a:hlinkClick r:id="rId7"/>
              </a:rPr>
              <a:t>https://ashpublications.org/blood/article/133/17/1821/275904/Transfusion-related-red-blood-cell-alloantibodies</a:t>
            </a:r>
            <a:endParaRPr lang="en-GB" sz="1200" b="0" i="0" u="none" strike="noStrike" baseline="0" dirty="0">
              <a:latin typeface="+mn-lt"/>
            </a:endParaRPr>
          </a:p>
          <a:p>
            <a:pPr>
              <a:buNone/>
            </a:pPr>
            <a:endParaRPr lang="en-CA" sz="1200" b="0" i="0" u="none" strike="noStrike" baseline="0" dirty="0">
              <a:latin typeface="+mn-lt"/>
            </a:endParaRPr>
          </a:p>
          <a:p>
            <a:pPr eaLnBrk="1" hangingPunct="1">
              <a:lnSpc>
                <a:spcPct val="70000"/>
              </a:lnSpc>
              <a:spcBef>
                <a:spcPts val="1000"/>
              </a:spcBef>
              <a:buNone/>
            </a:pPr>
            <a:endParaRPr lang="en-CA" altLang="en-US" sz="1400" dirty="0">
              <a:solidFill>
                <a:srgbClr val="000000"/>
              </a:solidFill>
              <a:latin typeface="+mn-lt"/>
            </a:endParaRPr>
          </a:p>
        </p:txBody>
      </p:sp>
    </p:spTree>
    <p:extLst>
      <p:ext uri="{BB962C8B-B14F-4D97-AF65-F5344CB8AC3E}">
        <p14:creationId xmlns:p14="http://schemas.microsoft.com/office/powerpoint/2010/main" val="2881420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
            <a:extLst>
              <a:ext uri="{FF2B5EF4-FFF2-40B4-BE49-F238E27FC236}">
                <a16:creationId xmlns:a16="http://schemas.microsoft.com/office/drawing/2014/main" id="{3A63DD2D-6E95-F328-87E5-EC586CAE4C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649767"/>
            <a:ext cx="2514401" cy="355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DB56EE6F-B53E-DD15-F902-7B04F4E71C2C}"/>
              </a:ext>
            </a:extLst>
          </p:cNvPr>
          <p:cNvSpPr txBox="1">
            <a:spLocks noChangeArrowheads="1"/>
          </p:cNvSpPr>
          <p:nvPr/>
        </p:nvSpPr>
        <p:spPr bwMode="auto">
          <a:xfrm>
            <a:off x="457200" y="509741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800000"/>
                </a:solidFill>
                <a:latin typeface="+mj-lt"/>
                <a:ea typeface="+mj-ea"/>
                <a:cs typeface="+mj-cs"/>
              </a:defRPr>
            </a:lvl1pPr>
            <a:lvl2pPr algn="ctr" rtl="0" eaLnBrk="0" fontAlgn="base" hangingPunct="0">
              <a:spcBef>
                <a:spcPct val="0"/>
              </a:spcBef>
              <a:spcAft>
                <a:spcPct val="0"/>
              </a:spcAft>
              <a:defRPr sz="4400">
                <a:solidFill>
                  <a:srgbClr val="800000"/>
                </a:solidFill>
                <a:latin typeface="Arial" charset="0"/>
              </a:defRPr>
            </a:lvl2pPr>
            <a:lvl3pPr algn="ctr" rtl="0" eaLnBrk="0" fontAlgn="base" hangingPunct="0">
              <a:spcBef>
                <a:spcPct val="0"/>
              </a:spcBef>
              <a:spcAft>
                <a:spcPct val="0"/>
              </a:spcAft>
              <a:defRPr sz="4400">
                <a:solidFill>
                  <a:srgbClr val="800000"/>
                </a:solidFill>
                <a:latin typeface="Arial" charset="0"/>
              </a:defRPr>
            </a:lvl3pPr>
            <a:lvl4pPr algn="ctr" rtl="0" eaLnBrk="0" fontAlgn="base" hangingPunct="0">
              <a:spcBef>
                <a:spcPct val="0"/>
              </a:spcBef>
              <a:spcAft>
                <a:spcPct val="0"/>
              </a:spcAft>
              <a:defRPr sz="4400">
                <a:solidFill>
                  <a:srgbClr val="800000"/>
                </a:solidFill>
                <a:latin typeface="Arial" charset="0"/>
              </a:defRPr>
            </a:lvl4pPr>
            <a:lvl5pPr algn="ctr" rtl="0" eaLnBrk="0" fontAlgn="base" hangingPunct="0">
              <a:spcBef>
                <a:spcPct val="0"/>
              </a:spcBef>
              <a:spcAft>
                <a:spcPct val="0"/>
              </a:spcAft>
              <a:defRPr sz="4400">
                <a:solidFill>
                  <a:srgbClr val="800000"/>
                </a:solidFill>
                <a:latin typeface="Arial" charset="0"/>
              </a:defRPr>
            </a:lvl5pPr>
            <a:lvl6pPr marL="457200" algn="ctr" rtl="0" fontAlgn="base">
              <a:spcBef>
                <a:spcPct val="0"/>
              </a:spcBef>
              <a:spcAft>
                <a:spcPct val="0"/>
              </a:spcAft>
              <a:defRPr sz="4400">
                <a:solidFill>
                  <a:srgbClr val="800000"/>
                </a:solidFill>
                <a:latin typeface="Arial" charset="0"/>
              </a:defRPr>
            </a:lvl6pPr>
            <a:lvl7pPr marL="914400" algn="ctr" rtl="0" fontAlgn="base">
              <a:spcBef>
                <a:spcPct val="0"/>
              </a:spcBef>
              <a:spcAft>
                <a:spcPct val="0"/>
              </a:spcAft>
              <a:defRPr sz="4400">
                <a:solidFill>
                  <a:srgbClr val="800000"/>
                </a:solidFill>
                <a:latin typeface="Arial" charset="0"/>
              </a:defRPr>
            </a:lvl7pPr>
            <a:lvl8pPr marL="1371600" algn="ctr" rtl="0" fontAlgn="base">
              <a:spcBef>
                <a:spcPct val="0"/>
              </a:spcBef>
              <a:spcAft>
                <a:spcPct val="0"/>
              </a:spcAft>
              <a:defRPr sz="4400">
                <a:solidFill>
                  <a:srgbClr val="800000"/>
                </a:solidFill>
                <a:latin typeface="Arial" charset="0"/>
              </a:defRPr>
            </a:lvl8pPr>
            <a:lvl9pPr marL="1828800" algn="ctr" rtl="0" fontAlgn="base">
              <a:spcBef>
                <a:spcPct val="0"/>
              </a:spcBef>
              <a:spcAft>
                <a:spcPct val="0"/>
              </a:spcAft>
              <a:defRPr sz="4400">
                <a:solidFill>
                  <a:srgbClr val="800000"/>
                </a:solidFill>
                <a:latin typeface="Arial" charset="0"/>
              </a:defRPr>
            </a:lvl9pPr>
          </a:lstStyle>
          <a:p>
            <a:r>
              <a:rPr lang="en-CA" altLang="en-US" sz="2800" kern="0" dirty="0">
                <a:solidFill>
                  <a:schemeClr val="tx1"/>
                </a:solidFill>
              </a:rPr>
              <a:t>Email: bertad@mcmaster.ca </a:t>
            </a:r>
          </a:p>
        </p:txBody>
      </p:sp>
      <p:sp>
        <p:nvSpPr>
          <p:cNvPr id="2" name="Title 1">
            <a:extLst>
              <a:ext uri="{FF2B5EF4-FFF2-40B4-BE49-F238E27FC236}">
                <a16:creationId xmlns:a16="http://schemas.microsoft.com/office/drawing/2014/main" id="{94C4E650-21C9-74B7-A367-3B709BC7D229}"/>
              </a:ext>
            </a:extLst>
          </p:cNvPr>
          <p:cNvSpPr>
            <a:spLocks noGrp="1" noChangeArrowheads="1"/>
          </p:cNvSpPr>
          <p:nvPr>
            <p:ph type="title"/>
          </p:nvPr>
        </p:nvSpPr>
        <p:spPr>
          <a:xfrm>
            <a:off x="36496" y="0"/>
            <a:ext cx="9107504" cy="1268760"/>
          </a:xfrm>
        </p:spPr>
        <p:txBody>
          <a:bodyPr/>
          <a:lstStyle/>
          <a:p>
            <a:r>
              <a:rPr lang="en-CA" sz="2800" b="1" dirty="0">
                <a:solidFill>
                  <a:srgbClr val="B32017"/>
                </a:solidFill>
                <a:effectLst/>
                <a:ea typeface="Calibri" panose="020F0502020204030204" pitchFamily="34" charset="0"/>
                <a:cs typeface="Times New Roman" panose="02020603050405020304" pitchFamily="18" charset="0"/>
              </a:rPr>
              <a:t>The Elephant in the Transfusionist’s Skill Set: </a:t>
            </a:r>
            <a:br>
              <a:rPr lang="en-CA" sz="2800" b="1" dirty="0">
                <a:solidFill>
                  <a:srgbClr val="B32017"/>
                </a:solidFill>
                <a:effectLst/>
                <a:ea typeface="Calibri" panose="020F0502020204030204" pitchFamily="34" charset="0"/>
                <a:cs typeface="Times New Roman" panose="02020603050405020304" pitchFamily="18" charset="0"/>
              </a:rPr>
            </a:br>
            <a:r>
              <a:rPr lang="en-CA" sz="2800" b="1" dirty="0">
                <a:solidFill>
                  <a:srgbClr val="B32017"/>
                </a:solidFill>
                <a:effectLst/>
                <a:ea typeface="Calibri" panose="020F0502020204030204" pitchFamily="34" charset="0"/>
                <a:cs typeface="Times New Roman" panose="02020603050405020304" pitchFamily="18" charset="0"/>
              </a:rPr>
              <a:t>Understanding </a:t>
            </a:r>
            <a:r>
              <a:rPr lang="en-US" sz="2800" b="1" dirty="0">
                <a:solidFill>
                  <a:srgbClr val="B32017"/>
                </a:solidFill>
                <a:effectLst/>
                <a:ea typeface="Calibri" panose="020F0502020204030204" pitchFamily="34" charset="0"/>
                <a:cs typeface="Times New Roman" panose="02020603050405020304" pitchFamily="18" charset="0"/>
              </a:rPr>
              <a:t>Compatibility for Transfusion Safety</a:t>
            </a:r>
            <a:r>
              <a:rPr lang="en-US" sz="2800" dirty="0">
                <a:effectLst/>
                <a:ea typeface="Calibri" panose="020F0502020204030204" pitchFamily="34" charset="0"/>
                <a:cs typeface="Times New Roman" panose="02020603050405020304" pitchFamily="18" charset="0"/>
              </a:rPr>
              <a:t> </a:t>
            </a:r>
            <a:endParaRPr lang="en-CA" altLang="en-US" sz="2700" b="1" dirty="0">
              <a:solidFill>
                <a:srgbClr val="B32017"/>
              </a:solidFill>
            </a:endParaRPr>
          </a:p>
        </p:txBody>
      </p:sp>
    </p:spTree>
    <p:extLst>
      <p:ext uri="{BB962C8B-B14F-4D97-AF65-F5344CB8AC3E}">
        <p14:creationId xmlns:p14="http://schemas.microsoft.com/office/powerpoint/2010/main" val="215977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0052E1B-AADB-DFC7-B172-1FB64E691619}"/>
              </a:ext>
            </a:extLst>
          </p:cNvPr>
          <p:cNvSpPr>
            <a:spLocks noGrp="1" noChangeArrowheads="1"/>
          </p:cNvSpPr>
          <p:nvPr>
            <p:ph type="title"/>
          </p:nvPr>
        </p:nvSpPr>
        <p:spPr>
          <a:xfrm>
            <a:off x="36496" y="0"/>
            <a:ext cx="9107504" cy="1268760"/>
          </a:xfrm>
        </p:spPr>
        <p:txBody>
          <a:bodyPr/>
          <a:lstStyle/>
          <a:p>
            <a:r>
              <a:rPr lang="en-CA" sz="2800" b="1" dirty="0">
                <a:solidFill>
                  <a:srgbClr val="B32017"/>
                </a:solidFill>
                <a:effectLst/>
                <a:ea typeface="Calibri" panose="020F0502020204030204" pitchFamily="34" charset="0"/>
                <a:cs typeface="Times New Roman" panose="02020603050405020304" pitchFamily="18" charset="0"/>
              </a:rPr>
              <a:t>The Elephant in the Transfusionist’s Skill Set: </a:t>
            </a:r>
            <a:br>
              <a:rPr lang="en-CA" sz="2800" b="1" dirty="0">
                <a:solidFill>
                  <a:srgbClr val="B32017"/>
                </a:solidFill>
                <a:effectLst/>
                <a:ea typeface="Calibri" panose="020F0502020204030204" pitchFamily="34" charset="0"/>
                <a:cs typeface="Times New Roman" panose="02020603050405020304" pitchFamily="18" charset="0"/>
              </a:rPr>
            </a:br>
            <a:r>
              <a:rPr lang="en-CA" sz="2800" b="1" dirty="0">
                <a:solidFill>
                  <a:srgbClr val="B32017"/>
                </a:solidFill>
                <a:effectLst/>
                <a:ea typeface="Calibri" panose="020F0502020204030204" pitchFamily="34" charset="0"/>
                <a:cs typeface="Times New Roman" panose="02020603050405020304" pitchFamily="18" charset="0"/>
              </a:rPr>
              <a:t>Understanding </a:t>
            </a:r>
            <a:r>
              <a:rPr lang="en-US" sz="2800" b="1" dirty="0">
                <a:solidFill>
                  <a:srgbClr val="B32017"/>
                </a:solidFill>
                <a:effectLst/>
                <a:ea typeface="Calibri" panose="020F0502020204030204" pitchFamily="34" charset="0"/>
                <a:cs typeface="Times New Roman" panose="02020603050405020304" pitchFamily="18" charset="0"/>
              </a:rPr>
              <a:t>Compatibility for Transfusion Safety</a:t>
            </a:r>
            <a:r>
              <a:rPr lang="en-US" sz="2800" dirty="0">
                <a:effectLst/>
                <a:ea typeface="Calibri" panose="020F0502020204030204" pitchFamily="34" charset="0"/>
                <a:cs typeface="Times New Roman" panose="02020603050405020304" pitchFamily="18" charset="0"/>
              </a:rPr>
              <a:t> </a:t>
            </a:r>
            <a:endParaRPr lang="en-CA" altLang="en-US" sz="2700" b="1" dirty="0">
              <a:solidFill>
                <a:srgbClr val="B32017"/>
              </a:solidFill>
            </a:endParaRPr>
          </a:p>
        </p:txBody>
      </p:sp>
      <p:sp>
        <p:nvSpPr>
          <p:cNvPr id="3" name="Content Placeholder 2">
            <a:extLst>
              <a:ext uri="{FF2B5EF4-FFF2-40B4-BE49-F238E27FC236}">
                <a16:creationId xmlns:a16="http://schemas.microsoft.com/office/drawing/2014/main" id="{610E7CFD-A481-1AF3-C125-95B0779ADF90}"/>
              </a:ext>
            </a:extLst>
          </p:cNvPr>
          <p:cNvSpPr>
            <a:spLocks noGrp="1"/>
          </p:cNvSpPr>
          <p:nvPr>
            <p:ph idx="1"/>
          </p:nvPr>
        </p:nvSpPr>
        <p:spPr>
          <a:xfrm>
            <a:off x="0" y="1412776"/>
            <a:ext cx="9144000" cy="4968552"/>
          </a:xfrm>
        </p:spPr>
        <p:txBody>
          <a:bodyPr/>
          <a:lstStyle/>
          <a:p>
            <a:pPr marL="0" indent="0">
              <a:buNone/>
              <a:defRPr/>
            </a:pPr>
            <a:r>
              <a:rPr lang="en-GB" sz="2600" b="1" dirty="0">
                <a:cs typeface="Arial" panose="020B0604020202020204" pitchFamily="34" charset="0"/>
              </a:rPr>
              <a:t>  </a:t>
            </a:r>
            <a:r>
              <a:rPr lang="en-GB" b="1" dirty="0">
                <a:cs typeface="Arial" panose="020B0604020202020204" pitchFamily="34" charset="0"/>
              </a:rPr>
              <a:t>Objectives: </a:t>
            </a:r>
          </a:p>
          <a:p>
            <a:pPr lvl="1">
              <a:buFont typeface="Arial" panose="020B0604020202020204" pitchFamily="34" charset="0"/>
              <a:buChar char="•"/>
              <a:defRPr/>
            </a:pPr>
            <a:r>
              <a:rPr lang="en-CA" dirty="0">
                <a:effectLst/>
                <a:ea typeface="Calibri" panose="020F0502020204030204" pitchFamily="34" charset="0"/>
                <a:cs typeface="Times New Roman" panose="02020603050405020304" pitchFamily="18" charset="0"/>
              </a:rPr>
              <a:t>To recognize and understand the antigens &amp; antibodies in the ABO &amp; Rh(D) blood groups, the clinically significant antibodies, and the potential for incompatibility (patient/component). </a:t>
            </a:r>
          </a:p>
          <a:p>
            <a:pPr lvl="1">
              <a:buFont typeface="Arial" panose="020B0604020202020204" pitchFamily="34" charset="0"/>
              <a:buChar char="•"/>
              <a:defRPr/>
            </a:pPr>
            <a:r>
              <a:rPr lang="en-GB" dirty="0">
                <a:cs typeface="Arial" panose="020B0604020202020204" pitchFamily="34" charset="0"/>
              </a:rPr>
              <a:t>To increase confidence in this knowledge by evaluating patient cases.</a:t>
            </a:r>
            <a:br>
              <a:rPr lang="en-GB" dirty="0">
                <a:cs typeface="Arial" panose="020B0604020202020204" pitchFamily="34" charset="0"/>
              </a:rPr>
            </a:br>
            <a:endParaRPr lang="en-GB" dirty="0">
              <a:cs typeface="Arial" panose="020B0604020202020204" pitchFamily="34" charset="0"/>
            </a:endParaRPr>
          </a:p>
          <a:p>
            <a:pPr marL="42862" indent="0">
              <a:buNone/>
              <a:defRPr/>
            </a:pPr>
            <a:r>
              <a:rPr lang="en-GB" sz="2200" b="1" dirty="0">
                <a:cs typeface="Arial" panose="020B0604020202020204" pitchFamily="34" charset="0"/>
              </a:rPr>
              <a:t>  </a:t>
            </a:r>
            <a:r>
              <a:rPr lang="en-GB" sz="2500" b="1" dirty="0">
                <a:cs typeface="Arial" panose="020B0604020202020204" pitchFamily="34" charset="0"/>
              </a:rPr>
              <a:t>Outline:</a:t>
            </a:r>
            <a:endParaRPr lang="en-US" sz="2500" b="1" u="sng" dirty="0">
              <a:cs typeface="Arial" panose="020B0604020202020204" pitchFamily="34" charset="0"/>
            </a:endParaRPr>
          </a:p>
          <a:p>
            <a:pPr lvl="1">
              <a:buFont typeface="Arial" panose="020B0604020202020204" pitchFamily="34" charset="0"/>
              <a:buChar char="•"/>
              <a:defRPr/>
            </a:pPr>
            <a:r>
              <a:rPr lang="en-US" sz="2000" dirty="0">
                <a:cs typeface="Arial" panose="020B0604020202020204" pitchFamily="34" charset="0"/>
              </a:rPr>
              <a:t>Blood Compatibility </a:t>
            </a:r>
          </a:p>
          <a:p>
            <a:pPr lvl="1">
              <a:buFont typeface="Arial" panose="020B0604020202020204" pitchFamily="34" charset="0"/>
              <a:buChar char="•"/>
              <a:defRPr/>
            </a:pPr>
            <a:r>
              <a:rPr lang="en-US" sz="2000" dirty="0">
                <a:cs typeface="Arial" panose="020B0604020202020204" pitchFamily="34" charset="0"/>
              </a:rPr>
              <a:t>ABO Blood Group System</a:t>
            </a:r>
          </a:p>
          <a:p>
            <a:pPr lvl="1">
              <a:buFont typeface="Arial" panose="020B0604020202020204" pitchFamily="34" charset="0"/>
              <a:buChar char="•"/>
              <a:defRPr/>
            </a:pPr>
            <a:r>
              <a:rPr lang="en-US" sz="2000" dirty="0">
                <a:cs typeface="Arial" panose="020B0604020202020204" pitchFamily="34" charset="0"/>
              </a:rPr>
              <a:t>Rh(D) Antigen, Rh Blood Group System</a:t>
            </a:r>
          </a:p>
          <a:p>
            <a:pPr lvl="1">
              <a:buFont typeface="Arial" panose="020B0604020202020204" pitchFamily="34" charset="0"/>
              <a:buChar char="•"/>
              <a:defRPr/>
            </a:pPr>
            <a:r>
              <a:rPr lang="en-US" sz="2000" dirty="0">
                <a:cs typeface="Arial" panose="020B0604020202020204" pitchFamily="34" charset="0"/>
              </a:rPr>
              <a:t>Clinically Significant Antibodies</a:t>
            </a:r>
          </a:p>
          <a:p>
            <a:pPr lvl="1">
              <a:buFont typeface="Arial" panose="020B0604020202020204" pitchFamily="34" charset="0"/>
              <a:buChar char="•"/>
              <a:defRPr/>
            </a:pPr>
            <a:r>
              <a:rPr lang="en-US" sz="2000" dirty="0">
                <a:cs typeface="Arial" panose="020B0604020202020204" pitchFamily="34" charset="0"/>
              </a:rPr>
              <a:t>Patient Cases </a:t>
            </a:r>
            <a:r>
              <a:rPr lang="en-GB" sz="2000" dirty="0">
                <a:cs typeface="Arial" panose="020B0604020202020204" pitchFamily="34" charset="0"/>
              </a:rPr>
              <a:t>with Blood Compatibility Check Visual Aid</a:t>
            </a:r>
            <a:endParaRPr lang="en-US" sz="2000" dirty="0">
              <a:cs typeface="Arial" panose="020B0604020202020204" pitchFamily="34" charset="0"/>
            </a:endParaRPr>
          </a:p>
          <a:p>
            <a:pPr lvl="1">
              <a:buFont typeface="Arial" panose="020B0604020202020204" pitchFamily="34" charset="0"/>
              <a:buChar char="•"/>
              <a:defRPr/>
            </a:pPr>
            <a:r>
              <a:rPr lang="en-US" sz="2000" dirty="0">
                <a:cs typeface="Arial" panose="020B0604020202020204" pitchFamily="34" charset="0"/>
              </a:rPr>
              <a:t>Take Home Messages/Summary</a:t>
            </a:r>
          </a:p>
          <a:p>
            <a:pPr>
              <a:buFont typeface="Arial" panose="020B0604020202020204" pitchFamily="34" charset="0"/>
              <a:buChar char="•"/>
              <a:defRPr/>
            </a:pPr>
            <a:endParaRPr lang="en-US" sz="2800" dirty="0">
              <a:cs typeface="Arial" panose="020B0604020202020204" pitchFamily="34" charset="0"/>
            </a:endParaRPr>
          </a:p>
          <a:p>
            <a:pPr>
              <a:buFont typeface="Arial" panose="020B0604020202020204" pitchFamily="34" charset="0"/>
              <a:buChar char="•"/>
              <a:defRPr/>
            </a:pPr>
            <a:endParaRPr lang="en-US" sz="2800" dirty="0">
              <a:cs typeface="Arial" panose="020B0604020202020204" pitchFamily="34" charset="0"/>
            </a:endParaRPr>
          </a:p>
          <a:p>
            <a:pPr marL="0" indent="0">
              <a:buNone/>
              <a:defRPr/>
            </a:pPr>
            <a:endParaRPr lang="en-US" sz="2800" dirty="0">
              <a:cs typeface="Arial" panose="020B0604020202020204" pitchFamily="34" charset="0"/>
            </a:endParaRPr>
          </a:p>
          <a:p>
            <a:pPr>
              <a:buFont typeface="Arial" panose="020B0604020202020204" pitchFamily="34" charset="0"/>
              <a:buChar char="•"/>
              <a:defRPr/>
            </a:pPr>
            <a:endParaRPr lang="en-CA" sz="2800" dirty="0"/>
          </a:p>
        </p:txBody>
      </p:sp>
    </p:spTree>
    <p:extLst>
      <p:ext uri="{BB962C8B-B14F-4D97-AF65-F5344CB8AC3E}">
        <p14:creationId xmlns:p14="http://schemas.microsoft.com/office/powerpoint/2010/main" val="695515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0E7CFD-A481-1AF3-C125-95B0779ADF90}"/>
              </a:ext>
            </a:extLst>
          </p:cNvPr>
          <p:cNvSpPr>
            <a:spLocks noGrp="1"/>
          </p:cNvSpPr>
          <p:nvPr>
            <p:ph idx="1"/>
          </p:nvPr>
        </p:nvSpPr>
        <p:spPr>
          <a:xfrm>
            <a:off x="359532" y="1412776"/>
            <a:ext cx="8424936" cy="4824536"/>
          </a:xfrm>
        </p:spPr>
        <p:txBody>
          <a:bodyPr/>
          <a:lstStyle/>
          <a:p>
            <a:pPr>
              <a:buFont typeface="Arial" panose="020B0604020202020204" pitchFamily="34" charset="0"/>
              <a:buChar char="•"/>
            </a:pPr>
            <a:r>
              <a:rPr lang="en-GB" sz="2000" dirty="0">
                <a:solidFill>
                  <a:srgbClr val="333333"/>
                </a:solidFill>
              </a:rPr>
              <a:t>Transfusionist: responsibility &amp; accountability for confirming blood compatibility.</a:t>
            </a:r>
            <a:br>
              <a:rPr lang="en-GB" sz="2000" dirty="0">
                <a:solidFill>
                  <a:srgbClr val="333333"/>
                </a:solidFill>
              </a:rPr>
            </a:br>
            <a:endParaRPr lang="en-GB" sz="2000" b="0" i="0" dirty="0">
              <a:solidFill>
                <a:srgbClr val="333333"/>
              </a:solidFill>
              <a:effectLst/>
            </a:endParaRPr>
          </a:p>
          <a:p>
            <a:pPr>
              <a:buFont typeface="Arial" panose="020B0604020202020204" pitchFamily="34" charset="0"/>
              <a:buChar char="•"/>
            </a:pPr>
            <a:r>
              <a:rPr lang="en-GB" sz="2000" dirty="0">
                <a:solidFill>
                  <a:srgbClr val="333333"/>
                </a:solidFill>
              </a:rPr>
              <a:t>Refers to t</a:t>
            </a:r>
            <a:r>
              <a:rPr lang="en-GB" sz="2000" b="0" i="0" dirty="0">
                <a:solidFill>
                  <a:srgbClr val="333333"/>
                </a:solidFill>
                <a:effectLst/>
              </a:rPr>
              <a:t>he ability of one individual's blood to be transfused safely </a:t>
            </a:r>
            <a:r>
              <a:rPr lang="en-GB" sz="2000" dirty="0">
                <a:solidFill>
                  <a:srgbClr val="333333"/>
                </a:solidFill>
              </a:rPr>
              <a:t>(without an </a:t>
            </a:r>
            <a:r>
              <a:rPr lang="en-GB" sz="2000" b="0" i="0" dirty="0">
                <a:solidFill>
                  <a:srgbClr val="333333"/>
                </a:solidFill>
                <a:effectLst/>
              </a:rPr>
              <a:t>adverse reaction) into another individual's body.  </a:t>
            </a:r>
          </a:p>
          <a:p>
            <a:pPr>
              <a:buFont typeface="Arial" panose="020B0604020202020204" pitchFamily="34" charset="0"/>
              <a:buChar char="•"/>
            </a:pPr>
            <a:r>
              <a:rPr lang="en-GB" sz="2000" dirty="0">
                <a:solidFill>
                  <a:srgbClr val="333333"/>
                </a:solidFill>
              </a:rPr>
              <a:t>An incompatible transfusion can lead to hemolysis.</a:t>
            </a:r>
          </a:p>
          <a:p>
            <a:pPr>
              <a:buFont typeface="Arial" panose="020B0604020202020204" pitchFamily="34" charset="0"/>
              <a:buChar char="•"/>
            </a:pPr>
            <a:r>
              <a:rPr lang="en-GB" sz="2000" dirty="0">
                <a:solidFill>
                  <a:srgbClr val="333333"/>
                </a:solidFill>
              </a:rPr>
              <a:t>Hemolysis is the destruction of red blood cells &amp; subsequent leakage (hemoglobin) into intravascular (circulation, main blood vessels) or extravascular (reticuloendothelial system) space.</a:t>
            </a:r>
          </a:p>
          <a:p>
            <a:pPr>
              <a:buFont typeface="Arial" panose="020B0604020202020204" pitchFamily="34" charset="0"/>
              <a:buChar char="•"/>
            </a:pPr>
            <a:r>
              <a:rPr lang="en-GB" sz="2000" dirty="0">
                <a:solidFill>
                  <a:srgbClr val="333333"/>
                </a:solidFill>
              </a:rPr>
              <a:t>Both immune (antigen-antibody mismatch) and non-immune (thermal, osmotic, or mechanical injury to blood products) mediated hemolytic transfusion reactions can occur. </a:t>
            </a:r>
          </a:p>
          <a:p>
            <a:pPr>
              <a:buFont typeface="Arial" panose="020B0604020202020204" pitchFamily="34" charset="0"/>
              <a:buChar char="•"/>
            </a:pPr>
            <a:r>
              <a:rPr lang="en-GB" sz="2000" dirty="0">
                <a:solidFill>
                  <a:srgbClr val="333333"/>
                </a:solidFill>
              </a:rPr>
              <a:t>Most hemolytic transfusion reactions are benign, however life-threatening anemia, coagulopathy &amp; renal failure can ensue. </a:t>
            </a:r>
          </a:p>
          <a:p>
            <a:pPr>
              <a:buFont typeface="Arial" panose="020B0604020202020204" pitchFamily="34" charset="0"/>
              <a:buChar char="•"/>
            </a:pPr>
            <a:endParaRPr lang="en-GB" sz="2000" b="0" i="0" dirty="0">
              <a:solidFill>
                <a:srgbClr val="333333"/>
              </a:solidFill>
              <a:effectLst/>
            </a:endParaRPr>
          </a:p>
          <a:p>
            <a:pPr>
              <a:buFont typeface="Arial" panose="020B0604020202020204" pitchFamily="34" charset="0"/>
              <a:buChar char="•"/>
            </a:pPr>
            <a:endParaRPr lang="en-GB" sz="2000" dirty="0">
              <a:solidFill>
                <a:srgbClr val="333333"/>
              </a:solidFill>
            </a:endParaRPr>
          </a:p>
          <a:p>
            <a:pPr>
              <a:buFont typeface="Arial" panose="020B0604020202020204" pitchFamily="34" charset="0"/>
              <a:buChar char="•"/>
            </a:pPr>
            <a:endParaRPr lang="en-GB" sz="2000" b="0" i="0" dirty="0">
              <a:solidFill>
                <a:srgbClr val="333333"/>
              </a:solidFill>
              <a:effectLst/>
            </a:endParaRPr>
          </a:p>
          <a:p>
            <a:pPr>
              <a:buFont typeface="Arial" panose="020B0604020202020204" pitchFamily="34" charset="0"/>
              <a:buChar char="•"/>
            </a:pPr>
            <a:endParaRPr lang="en-GB" sz="2000" b="0" i="0" dirty="0">
              <a:solidFill>
                <a:srgbClr val="333333"/>
              </a:solidFill>
              <a:effectLst/>
            </a:endParaRPr>
          </a:p>
          <a:p>
            <a:pPr marL="0" indent="0">
              <a:buNone/>
            </a:pPr>
            <a:br>
              <a:rPr lang="en-GB" sz="1600" dirty="0">
                <a:cs typeface="Arial" panose="020B0604020202020204" pitchFamily="34" charset="0"/>
              </a:rPr>
            </a:br>
            <a:endParaRPr lang="en-GB" sz="1600" dirty="0">
              <a:cs typeface="Arial" panose="020B0604020202020204" pitchFamily="34" charset="0"/>
            </a:endParaRPr>
          </a:p>
          <a:p>
            <a:pPr marL="342900" lvl="1" indent="0">
              <a:buNone/>
              <a:defRPr/>
            </a:pPr>
            <a:endParaRPr lang="en-GB" sz="2400" dirty="0">
              <a:cs typeface="Arial" panose="020B0604020202020204" pitchFamily="34" charset="0"/>
            </a:endParaRPr>
          </a:p>
          <a:p>
            <a:pPr marL="0" indent="0">
              <a:buNone/>
              <a:defRPr/>
            </a:pPr>
            <a:br>
              <a:rPr lang="en-GB" dirty="0">
                <a:cs typeface="Arial" panose="020B0604020202020204" pitchFamily="34" charset="0"/>
              </a:rPr>
            </a:br>
            <a:r>
              <a:rPr lang="en-GB" dirty="0">
                <a:cs typeface="Arial" panose="020B0604020202020204" pitchFamily="34" charset="0"/>
              </a:rPr>
              <a:t>   </a:t>
            </a:r>
            <a:endParaRPr lang="en-US" sz="2800" dirty="0">
              <a:cs typeface="Arial" panose="020B0604020202020204" pitchFamily="34" charset="0"/>
            </a:endParaRPr>
          </a:p>
          <a:p>
            <a:pPr>
              <a:buFont typeface="Arial" panose="020B0604020202020204" pitchFamily="34" charset="0"/>
              <a:buChar char="•"/>
              <a:defRPr/>
            </a:pPr>
            <a:endParaRPr lang="en-US" sz="2800" dirty="0">
              <a:cs typeface="Arial" panose="020B0604020202020204" pitchFamily="34" charset="0"/>
            </a:endParaRPr>
          </a:p>
          <a:p>
            <a:pPr marL="0" indent="0">
              <a:buNone/>
              <a:defRPr/>
            </a:pPr>
            <a:endParaRPr lang="en-US" sz="2800" dirty="0">
              <a:cs typeface="Arial" panose="020B0604020202020204" pitchFamily="34" charset="0"/>
            </a:endParaRPr>
          </a:p>
          <a:p>
            <a:pPr>
              <a:buFont typeface="Arial" panose="020B0604020202020204" pitchFamily="34" charset="0"/>
              <a:buChar char="•"/>
              <a:defRPr/>
            </a:pPr>
            <a:endParaRPr lang="en-CA" sz="2800" dirty="0"/>
          </a:p>
        </p:txBody>
      </p:sp>
      <p:sp>
        <p:nvSpPr>
          <p:cNvPr id="4" name="Title 1">
            <a:extLst>
              <a:ext uri="{FF2B5EF4-FFF2-40B4-BE49-F238E27FC236}">
                <a16:creationId xmlns:a16="http://schemas.microsoft.com/office/drawing/2014/main" id="{1D963A6B-59F6-E372-1BD5-2A01CE99A6B2}"/>
              </a:ext>
            </a:extLst>
          </p:cNvPr>
          <p:cNvSpPr>
            <a:spLocks noGrp="1" noChangeArrowheads="1"/>
          </p:cNvSpPr>
          <p:nvPr>
            <p:ph type="title"/>
          </p:nvPr>
        </p:nvSpPr>
        <p:spPr>
          <a:xfrm>
            <a:off x="72000" y="73920"/>
            <a:ext cx="9000000" cy="1296000"/>
          </a:xfrm>
        </p:spPr>
        <p:txBody>
          <a:bodyPr/>
          <a:lstStyle/>
          <a:p>
            <a:r>
              <a:rPr lang="en-US" sz="3000" b="1" dirty="0">
                <a:solidFill>
                  <a:srgbClr val="B32017"/>
                </a:solidFill>
                <a:ea typeface="Calibri" panose="020F0502020204030204" pitchFamily="34" charset="0"/>
              </a:rPr>
              <a:t>Blood Compatibility (1) </a:t>
            </a:r>
            <a:r>
              <a:rPr lang="en-US" sz="3000" b="1" dirty="0">
                <a:solidFill>
                  <a:srgbClr val="B32017"/>
                </a:solidFill>
                <a:effectLst/>
                <a:ea typeface="Calibri" panose="020F0502020204030204" pitchFamily="34" charset="0"/>
              </a:rPr>
              <a:t> </a:t>
            </a:r>
            <a:endParaRPr lang="en-CA" altLang="en-US" sz="3000" b="1" dirty="0">
              <a:solidFill>
                <a:srgbClr val="B32017"/>
              </a:solidFill>
            </a:endParaRPr>
          </a:p>
        </p:txBody>
      </p:sp>
    </p:spTree>
    <p:extLst>
      <p:ext uri="{BB962C8B-B14F-4D97-AF65-F5344CB8AC3E}">
        <p14:creationId xmlns:p14="http://schemas.microsoft.com/office/powerpoint/2010/main" val="382584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0E7CFD-A481-1AF3-C125-95B0779ADF90}"/>
              </a:ext>
            </a:extLst>
          </p:cNvPr>
          <p:cNvSpPr>
            <a:spLocks noGrp="1"/>
          </p:cNvSpPr>
          <p:nvPr>
            <p:ph idx="1"/>
          </p:nvPr>
        </p:nvSpPr>
        <p:spPr>
          <a:xfrm>
            <a:off x="359532" y="1339532"/>
            <a:ext cx="8424936" cy="4897780"/>
          </a:xfrm>
        </p:spPr>
        <p:txBody>
          <a:bodyPr/>
          <a:lstStyle/>
          <a:p>
            <a:pPr>
              <a:buFont typeface="Arial" panose="020B0604020202020204" pitchFamily="34" charset="0"/>
              <a:buChar char="•"/>
            </a:pPr>
            <a:r>
              <a:rPr lang="en-GB" sz="2000" b="0" i="0" dirty="0">
                <a:solidFill>
                  <a:srgbClr val="333333"/>
                </a:solidFill>
                <a:effectLst/>
              </a:rPr>
              <a:t>An </a:t>
            </a:r>
            <a:r>
              <a:rPr lang="en-GB" sz="2000" b="1" i="0" dirty="0">
                <a:solidFill>
                  <a:srgbClr val="333333"/>
                </a:solidFill>
                <a:effectLst/>
              </a:rPr>
              <a:t>antigen</a:t>
            </a:r>
            <a:r>
              <a:rPr lang="en-GB" sz="2000" b="0" i="0" dirty="0">
                <a:solidFill>
                  <a:srgbClr val="333333"/>
                </a:solidFill>
                <a:effectLst/>
              </a:rPr>
              <a:t> is a </a:t>
            </a:r>
            <a:r>
              <a:rPr lang="en-GB" sz="2000" dirty="0">
                <a:solidFill>
                  <a:srgbClr val="333333"/>
                </a:solidFill>
              </a:rPr>
              <a:t>substance that can cause an immune system reaction. It is a marker or identifier (</a:t>
            </a:r>
            <a:r>
              <a:rPr lang="en-GB" sz="2000" i="1" dirty="0">
                <a:solidFill>
                  <a:srgbClr val="333333"/>
                </a:solidFill>
              </a:rPr>
              <a:t>name badge</a:t>
            </a:r>
            <a:r>
              <a:rPr lang="en-GB" sz="2000" dirty="0">
                <a:solidFill>
                  <a:srgbClr val="333333"/>
                </a:solidFill>
              </a:rPr>
              <a:t>) that indicates if a substance is foreign or not foreign (does not belongs or belongs) in your body. </a:t>
            </a:r>
          </a:p>
          <a:p>
            <a:pPr>
              <a:buFont typeface="Arial" panose="020B0604020202020204" pitchFamily="34" charset="0"/>
              <a:buChar char="•"/>
            </a:pPr>
            <a:r>
              <a:rPr lang="en-GB" sz="2000" dirty="0">
                <a:solidFill>
                  <a:srgbClr val="333333"/>
                </a:solidFill>
              </a:rPr>
              <a:t>An </a:t>
            </a:r>
            <a:r>
              <a:rPr lang="en-GB" sz="2000" b="1" dirty="0">
                <a:solidFill>
                  <a:srgbClr val="333333"/>
                </a:solidFill>
              </a:rPr>
              <a:t>antibody</a:t>
            </a:r>
            <a:r>
              <a:rPr lang="en-GB" sz="2000" dirty="0">
                <a:solidFill>
                  <a:srgbClr val="333333"/>
                </a:solidFill>
              </a:rPr>
              <a:t> is a protein that the immune system produces to attack &amp; fight foreign antigens (</a:t>
            </a:r>
            <a:r>
              <a:rPr lang="en-GB" sz="2000" i="1" dirty="0">
                <a:solidFill>
                  <a:srgbClr val="333333"/>
                </a:solidFill>
              </a:rPr>
              <a:t>protector</a:t>
            </a:r>
            <a:r>
              <a:rPr lang="en-GB" sz="2000" dirty="0">
                <a:solidFill>
                  <a:srgbClr val="333333"/>
                </a:solidFill>
              </a:rPr>
              <a:t>).</a:t>
            </a:r>
          </a:p>
          <a:p>
            <a:pPr>
              <a:buFont typeface="Arial" panose="020B0604020202020204" pitchFamily="34" charset="0"/>
              <a:buChar char="•"/>
            </a:pPr>
            <a:r>
              <a:rPr lang="en-GB" sz="2000" dirty="0">
                <a:solidFill>
                  <a:srgbClr val="333333"/>
                </a:solidFill>
              </a:rPr>
              <a:t>Determined by the presence or absence of antigens &amp; antibodies </a:t>
            </a:r>
            <a:br>
              <a:rPr lang="en-GB" sz="2000" dirty="0">
                <a:solidFill>
                  <a:srgbClr val="333333"/>
                </a:solidFill>
              </a:rPr>
            </a:br>
            <a:r>
              <a:rPr lang="en-GB" sz="2000" dirty="0">
                <a:solidFill>
                  <a:srgbClr val="333333"/>
                </a:solidFill>
              </a:rPr>
              <a:t>(in the blood to be transfused &amp; the patient’s blood). </a:t>
            </a:r>
          </a:p>
          <a:p>
            <a:pPr>
              <a:buFont typeface="Arial" panose="020B0604020202020204" pitchFamily="34" charset="0"/>
              <a:buChar char="•"/>
            </a:pPr>
            <a:r>
              <a:rPr kumimoji="0" lang="en-GB" sz="2000" b="0" i="0" u="none" strike="noStrike" kern="0" cap="none" spc="0" normalizeH="0" baseline="0" noProof="0" dirty="0">
                <a:ln>
                  <a:noFill/>
                </a:ln>
                <a:solidFill>
                  <a:srgbClr val="333333"/>
                </a:solidFill>
                <a:effectLst/>
                <a:uLnTx/>
                <a:uFillTx/>
                <a:latin typeface="Arial"/>
                <a:ea typeface="+mn-ea"/>
                <a:cs typeface="+mn-cs"/>
              </a:rPr>
              <a:t>Blood group antigens are categorized into blood group systems (July 2023, 45 blood group systems are known) based on genetic origins.</a:t>
            </a:r>
            <a:endParaRPr lang="en-GB" sz="2000" dirty="0">
              <a:solidFill>
                <a:srgbClr val="333333"/>
              </a:solidFill>
            </a:endParaRPr>
          </a:p>
          <a:p>
            <a:pPr>
              <a:buFont typeface="Arial" panose="020B0604020202020204" pitchFamily="34" charset="0"/>
              <a:buChar char="•"/>
            </a:pPr>
            <a:endParaRPr lang="en-GB" sz="2000" dirty="0">
              <a:solidFill>
                <a:srgbClr val="333333"/>
              </a:solidFill>
            </a:endParaRPr>
          </a:p>
          <a:p>
            <a:pPr>
              <a:buFont typeface="Arial" panose="020B0604020202020204" pitchFamily="34" charset="0"/>
              <a:buChar char="•"/>
            </a:pPr>
            <a:endParaRPr lang="en-GB" sz="2000" dirty="0">
              <a:solidFill>
                <a:srgbClr val="333333"/>
              </a:solidFill>
            </a:endParaRPr>
          </a:p>
          <a:p>
            <a:pPr marL="0" indent="0">
              <a:buNone/>
            </a:pPr>
            <a:endParaRPr lang="en-GB" sz="2000" b="0" i="0" dirty="0">
              <a:solidFill>
                <a:srgbClr val="333333"/>
              </a:solidFill>
              <a:effectLst/>
            </a:endParaRPr>
          </a:p>
          <a:p>
            <a:pPr>
              <a:buFont typeface="Arial" panose="020B0604020202020204" pitchFamily="34" charset="0"/>
              <a:buChar char="•"/>
            </a:pPr>
            <a:r>
              <a:rPr lang="en-GB" sz="2000" dirty="0">
                <a:solidFill>
                  <a:srgbClr val="333333"/>
                </a:solidFill>
              </a:rPr>
              <a:t>For transfusion, </a:t>
            </a:r>
            <a:r>
              <a:rPr lang="en-GB" sz="2000" b="0" i="0" dirty="0">
                <a:solidFill>
                  <a:srgbClr val="333333"/>
                </a:solidFill>
                <a:effectLst/>
              </a:rPr>
              <a:t>ABO blood group system is most significant, with Rh blood group system, Rh(D) antigen second in importance.</a:t>
            </a:r>
          </a:p>
          <a:p>
            <a:pPr marL="0" indent="0">
              <a:buNone/>
            </a:pPr>
            <a:endParaRPr lang="en-GB" sz="1600" b="0" i="0" u="none" strike="noStrike" baseline="30000" dirty="0">
              <a:solidFill>
                <a:srgbClr val="3798D6"/>
              </a:solidFill>
              <a:effectLst/>
            </a:endParaRPr>
          </a:p>
          <a:p>
            <a:pPr marL="0" indent="0">
              <a:buNone/>
            </a:pPr>
            <a:br>
              <a:rPr lang="en-GB" sz="1600" dirty="0">
                <a:cs typeface="Arial" panose="020B0604020202020204" pitchFamily="34" charset="0"/>
              </a:rPr>
            </a:br>
            <a:endParaRPr lang="en-GB" sz="1600" dirty="0">
              <a:cs typeface="Arial" panose="020B0604020202020204" pitchFamily="34" charset="0"/>
            </a:endParaRPr>
          </a:p>
          <a:p>
            <a:pPr marL="342900" lvl="1" indent="0">
              <a:buNone/>
              <a:defRPr/>
            </a:pPr>
            <a:endParaRPr lang="en-GB" sz="2400" dirty="0">
              <a:cs typeface="Arial" panose="020B0604020202020204" pitchFamily="34" charset="0"/>
            </a:endParaRPr>
          </a:p>
          <a:p>
            <a:pPr marL="0" indent="0">
              <a:buNone/>
              <a:defRPr/>
            </a:pPr>
            <a:br>
              <a:rPr lang="en-GB" dirty="0">
                <a:cs typeface="Arial" panose="020B0604020202020204" pitchFamily="34" charset="0"/>
              </a:rPr>
            </a:br>
            <a:r>
              <a:rPr lang="en-GB" dirty="0">
                <a:cs typeface="Arial" panose="020B0604020202020204" pitchFamily="34" charset="0"/>
              </a:rPr>
              <a:t>   </a:t>
            </a:r>
            <a:endParaRPr lang="en-US" sz="2800" dirty="0">
              <a:cs typeface="Arial" panose="020B0604020202020204" pitchFamily="34" charset="0"/>
            </a:endParaRPr>
          </a:p>
          <a:p>
            <a:pPr>
              <a:buFont typeface="Arial" panose="020B0604020202020204" pitchFamily="34" charset="0"/>
              <a:buChar char="•"/>
              <a:defRPr/>
            </a:pPr>
            <a:endParaRPr lang="en-US" sz="2800" dirty="0">
              <a:cs typeface="Arial" panose="020B0604020202020204" pitchFamily="34" charset="0"/>
            </a:endParaRPr>
          </a:p>
          <a:p>
            <a:pPr marL="0" indent="0">
              <a:buNone/>
              <a:defRPr/>
            </a:pPr>
            <a:endParaRPr lang="en-US" sz="2800" dirty="0">
              <a:cs typeface="Arial" panose="020B0604020202020204" pitchFamily="34" charset="0"/>
            </a:endParaRPr>
          </a:p>
          <a:p>
            <a:pPr>
              <a:buFont typeface="Arial" panose="020B0604020202020204" pitchFamily="34" charset="0"/>
              <a:buChar char="•"/>
              <a:defRPr/>
            </a:pPr>
            <a:endParaRPr lang="en-CA" sz="2800" dirty="0"/>
          </a:p>
        </p:txBody>
      </p:sp>
      <p:sp>
        <p:nvSpPr>
          <p:cNvPr id="4" name="Title 1">
            <a:extLst>
              <a:ext uri="{FF2B5EF4-FFF2-40B4-BE49-F238E27FC236}">
                <a16:creationId xmlns:a16="http://schemas.microsoft.com/office/drawing/2014/main" id="{1D963A6B-59F6-E372-1BD5-2A01CE99A6B2}"/>
              </a:ext>
            </a:extLst>
          </p:cNvPr>
          <p:cNvSpPr>
            <a:spLocks noGrp="1" noChangeArrowheads="1"/>
          </p:cNvSpPr>
          <p:nvPr>
            <p:ph type="title"/>
          </p:nvPr>
        </p:nvSpPr>
        <p:spPr>
          <a:xfrm>
            <a:off x="72000" y="73920"/>
            <a:ext cx="9000000" cy="1296000"/>
          </a:xfrm>
        </p:spPr>
        <p:txBody>
          <a:bodyPr/>
          <a:lstStyle/>
          <a:p>
            <a:r>
              <a:rPr lang="en-US" sz="3000" b="1" dirty="0">
                <a:solidFill>
                  <a:srgbClr val="B32017"/>
                </a:solidFill>
                <a:ea typeface="Calibri" panose="020F0502020204030204" pitchFamily="34" charset="0"/>
              </a:rPr>
              <a:t>Blood Compatibility (2) </a:t>
            </a:r>
            <a:r>
              <a:rPr lang="en-US" sz="3000" b="1" dirty="0">
                <a:solidFill>
                  <a:srgbClr val="B32017"/>
                </a:solidFill>
                <a:effectLst/>
                <a:ea typeface="Calibri" panose="020F0502020204030204" pitchFamily="34" charset="0"/>
              </a:rPr>
              <a:t> </a:t>
            </a:r>
            <a:endParaRPr lang="en-CA" altLang="en-US" sz="3000" b="1" dirty="0">
              <a:solidFill>
                <a:srgbClr val="B32017"/>
              </a:solidFill>
            </a:endParaRPr>
          </a:p>
        </p:txBody>
      </p:sp>
      <p:pic>
        <p:nvPicPr>
          <p:cNvPr id="2" name="Picture 1">
            <a:extLst>
              <a:ext uri="{FF2B5EF4-FFF2-40B4-BE49-F238E27FC236}">
                <a16:creationId xmlns:a16="http://schemas.microsoft.com/office/drawing/2014/main" id="{B4929778-2EC3-1693-A012-6415903C6C66}"/>
              </a:ext>
            </a:extLst>
          </p:cNvPr>
          <p:cNvPicPr>
            <a:picLocks noChangeAspect="1"/>
          </p:cNvPicPr>
          <p:nvPr/>
        </p:nvPicPr>
        <p:blipFill>
          <a:blip r:embed="rId3"/>
          <a:stretch>
            <a:fillRect/>
          </a:stretch>
        </p:blipFill>
        <p:spPr>
          <a:xfrm>
            <a:off x="1200115" y="4368107"/>
            <a:ext cx="657168" cy="1080000"/>
          </a:xfrm>
          <a:prstGeom prst="rect">
            <a:avLst/>
          </a:prstGeom>
        </p:spPr>
      </p:pic>
      <p:sp>
        <p:nvSpPr>
          <p:cNvPr id="5" name="Rectangle 2">
            <a:extLst>
              <a:ext uri="{FF2B5EF4-FFF2-40B4-BE49-F238E27FC236}">
                <a16:creationId xmlns:a16="http://schemas.microsoft.com/office/drawing/2014/main" id="{7A9C323F-A33E-3A32-F9E5-9EBD4F3AFD7F}"/>
              </a:ext>
            </a:extLst>
          </p:cNvPr>
          <p:cNvSpPr txBox="1">
            <a:spLocks noChangeArrowheads="1"/>
          </p:cNvSpPr>
          <p:nvPr/>
        </p:nvSpPr>
        <p:spPr bwMode="auto">
          <a:xfrm>
            <a:off x="2129655" y="4469957"/>
            <a:ext cx="2232248"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Lucida Sans Unicode" pitchFamily="34" charset="0"/>
                <a:ea typeface="ＭＳ Ｐゴシック" pitchFamily="-84" charset="-128"/>
              </a:defRPr>
            </a:lvl2pPr>
            <a:lvl3pPr algn="l" rtl="0" fontAlgn="base">
              <a:spcBef>
                <a:spcPct val="0"/>
              </a:spcBef>
              <a:spcAft>
                <a:spcPct val="0"/>
              </a:spcAft>
              <a:defRPr sz="3600" b="1">
                <a:solidFill>
                  <a:schemeClr val="tx2"/>
                </a:solidFill>
                <a:latin typeface="Lucida Sans Unicode" pitchFamily="34" charset="0"/>
                <a:ea typeface="ＭＳ Ｐゴシック" pitchFamily="-84" charset="-128"/>
              </a:defRPr>
            </a:lvl3pPr>
            <a:lvl4pPr algn="l" rtl="0" fontAlgn="base">
              <a:spcBef>
                <a:spcPct val="0"/>
              </a:spcBef>
              <a:spcAft>
                <a:spcPct val="0"/>
              </a:spcAft>
              <a:defRPr sz="3600" b="1">
                <a:solidFill>
                  <a:schemeClr val="tx2"/>
                </a:solidFill>
                <a:latin typeface="Lucida Sans Unicode" pitchFamily="34" charset="0"/>
                <a:ea typeface="ＭＳ Ｐゴシック" pitchFamily="-84" charset="-128"/>
              </a:defRPr>
            </a:lvl4pPr>
            <a:lvl5pPr algn="l" rtl="0" fontAlgn="base">
              <a:spcBef>
                <a:spcPct val="0"/>
              </a:spcBef>
              <a:spcAft>
                <a:spcPct val="0"/>
              </a:spcAft>
              <a:defRPr sz="3600" b="1">
                <a:solidFill>
                  <a:schemeClr val="tx2"/>
                </a:solidFill>
                <a:latin typeface="Lucida Sans Unicode" pitchFamily="34" charset="0"/>
                <a:ea typeface="ＭＳ Ｐゴシック" pitchFamily="-84" charset="-128"/>
              </a:defRPr>
            </a:lvl5pPr>
            <a:lvl6pPr marL="457200" algn="l" rtl="0" fontAlgn="base">
              <a:spcBef>
                <a:spcPct val="0"/>
              </a:spcBef>
              <a:spcAft>
                <a:spcPct val="0"/>
              </a:spcAft>
              <a:defRPr sz="3600" b="1">
                <a:solidFill>
                  <a:schemeClr val="tx2"/>
                </a:solidFill>
                <a:latin typeface="Lucida Sans Unicode" pitchFamily="34" charset="0"/>
                <a:ea typeface="ＭＳ Ｐゴシック" pitchFamily="-84" charset="-128"/>
              </a:defRPr>
            </a:lvl6pPr>
            <a:lvl7pPr marL="914400" algn="l" rtl="0" fontAlgn="base">
              <a:spcBef>
                <a:spcPct val="0"/>
              </a:spcBef>
              <a:spcAft>
                <a:spcPct val="0"/>
              </a:spcAft>
              <a:defRPr sz="3600" b="1">
                <a:solidFill>
                  <a:schemeClr val="tx2"/>
                </a:solidFill>
                <a:latin typeface="Lucida Sans Unicode" pitchFamily="34" charset="0"/>
                <a:ea typeface="ＭＳ Ｐゴシック" pitchFamily="-84" charset="-128"/>
              </a:defRPr>
            </a:lvl7pPr>
            <a:lvl8pPr marL="1371600" algn="l" rtl="0" fontAlgn="base">
              <a:spcBef>
                <a:spcPct val="0"/>
              </a:spcBef>
              <a:spcAft>
                <a:spcPct val="0"/>
              </a:spcAft>
              <a:defRPr sz="3600" b="1">
                <a:solidFill>
                  <a:schemeClr val="tx2"/>
                </a:solidFill>
                <a:latin typeface="Lucida Sans Unicode" pitchFamily="34" charset="0"/>
                <a:ea typeface="ＭＳ Ｐゴシック" pitchFamily="-84" charset="-128"/>
              </a:defRPr>
            </a:lvl8pPr>
            <a:lvl9pPr marL="1828800" algn="l" rtl="0" fontAlgn="base">
              <a:spcBef>
                <a:spcPct val="0"/>
              </a:spcBef>
              <a:spcAft>
                <a:spcPct val="0"/>
              </a:spcAft>
              <a:defRPr sz="3600" b="1">
                <a:solidFill>
                  <a:schemeClr val="tx2"/>
                </a:solidFill>
                <a:latin typeface="Lucida Sans Unicode" pitchFamily="34" charset="0"/>
                <a:ea typeface="ＭＳ Ｐゴシック" pitchFamily="-84" charset="-128"/>
              </a:defRPr>
            </a:lvl9pPr>
          </a:lstStyle>
          <a:p>
            <a:r>
              <a:rPr lang="en-US" sz="1800" kern="0" dirty="0">
                <a:solidFill>
                  <a:schemeClr val="tx1"/>
                </a:solidFill>
                <a:latin typeface="+mn-lt"/>
              </a:rPr>
              <a:t>Antigen: </a:t>
            </a:r>
            <a:br>
              <a:rPr lang="en-US" sz="1800" kern="0" dirty="0">
                <a:solidFill>
                  <a:schemeClr val="tx1"/>
                </a:solidFill>
                <a:latin typeface="+mn-lt"/>
              </a:rPr>
            </a:br>
            <a:r>
              <a:rPr lang="en-US" sz="1800" b="0" kern="0" dirty="0">
                <a:solidFill>
                  <a:schemeClr val="tx1"/>
                </a:solidFill>
                <a:latin typeface="+mn-lt"/>
              </a:rPr>
              <a:t>on exterior surface of red blood cell</a:t>
            </a:r>
          </a:p>
        </p:txBody>
      </p:sp>
      <p:pic>
        <p:nvPicPr>
          <p:cNvPr id="6" name="Picture 5">
            <a:extLst>
              <a:ext uri="{FF2B5EF4-FFF2-40B4-BE49-F238E27FC236}">
                <a16:creationId xmlns:a16="http://schemas.microsoft.com/office/drawing/2014/main" id="{209E0DE1-B949-0F99-5E0A-16A15B4FBBA8}"/>
              </a:ext>
            </a:extLst>
          </p:cNvPr>
          <p:cNvPicPr>
            <a:picLocks noChangeAspect="1"/>
          </p:cNvPicPr>
          <p:nvPr/>
        </p:nvPicPr>
        <p:blipFill>
          <a:blip r:embed="rId4"/>
          <a:stretch>
            <a:fillRect/>
          </a:stretch>
        </p:blipFill>
        <p:spPr>
          <a:xfrm>
            <a:off x="4965114" y="4368107"/>
            <a:ext cx="661764" cy="1080000"/>
          </a:xfrm>
          <a:prstGeom prst="rect">
            <a:avLst/>
          </a:prstGeom>
        </p:spPr>
      </p:pic>
      <p:sp>
        <p:nvSpPr>
          <p:cNvPr id="7" name="Rectangle 2">
            <a:extLst>
              <a:ext uri="{FF2B5EF4-FFF2-40B4-BE49-F238E27FC236}">
                <a16:creationId xmlns:a16="http://schemas.microsoft.com/office/drawing/2014/main" id="{694F2B4B-44A5-51E6-7489-9DAE577CB25F}"/>
              </a:ext>
            </a:extLst>
          </p:cNvPr>
          <p:cNvSpPr txBox="1">
            <a:spLocks noChangeArrowheads="1"/>
          </p:cNvSpPr>
          <p:nvPr/>
        </p:nvSpPr>
        <p:spPr bwMode="auto">
          <a:xfrm>
            <a:off x="6012160" y="4468052"/>
            <a:ext cx="1584176" cy="88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Lucida Sans Unicode" pitchFamily="34" charset="0"/>
                <a:ea typeface="ＭＳ Ｐゴシック" pitchFamily="-84" charset="-128"/>
              </a:defRPr>
            </a:lvl2pPr>
            <a:lvl3pPr algn="l" rtl="0" fontAlgn="base">
              <a:spcBef>
                <a:spcPct val="0"/>
              </a:spcBef>
              <a:spcAft>
                <a:spcPct val="0"/>
              </a:spcAft>
              <a:defRPr sz="3600" b="1">
                <a:solidFill>
                  <a:schemeClr val="tx2"/>
                </a:solidFill>
                <a:latin typeface="Lucida Sans Unicode" pitchFamily="34" charset="0"/>
                <a:ea typeface="ＭＳ Ｐゴシック" pitchFamily="-84" charset="-128"/>
              </a:defRPr>
            </a:lvl3pPr>
            <a:lvl4pPr algn="l" rtl="0" fontAlgn="base">
              <a:spcBef>
                <a:spcPct val="0"/>
              </a:spcBef>
              <a:spcAft>
                <a:spcPct val="0"/>
              </a:spcAft>
              <a:defRPr sz="3600" b="1">
                <a:solidFill>
                  <a:schemeClr val="tx2"/>
                </a:solidFill>
                <a:latin typeface="Lucida Sans Unicode" pitchFamily="34" charset="0"/>
                <a:ea typeface="ＭＳ Ｐゴシック" pitchFamily="-84" charset="-128"/>
              </a:defRPr>
            </a:lvl4pPr>
            <a:lvl5pPr algn="l" rtl="0" fontAlgn="base">
              <a:spcBef>
                <a:spcPct val="0"/>
              </a:spcBef>
              <a:spcAft>
                <a:spcPct val="0"/>
              </a:spcAft>
              <a:defRPr sz="3600" b="1">
                <a:solidFill>
                  <a:schemeClr val="tx2"/>
                </a:solidFill>
                <a:latin typeface="Lucida Sans Unicode" pitchFamily="34" charset="0"/>
                <a:ea typeface="ＭＳ Ｐゴシック" pitchFamily="-84" charset="-128"/>
              </a:defRPr>
            </a:lvl5pPr>
            <a:lvl6pPr marL="457200" algn="l" rtl="0" fontAlgn="base">
              <a:spcBef>
                <a:spcPct val="0"/>
              </a:spcBef>
              <a:spcAft>
                <a:spcPct val="0"/>
              </a:spcAft>
              <a:defRPr sz="3600" b="1">
                <a:solidFill>
                  <a:schemeClr val="tx2"/>
                </a:solidFill>
                <a:latin typeface="Lucida Sans Unicode" pitchFamily="34" charset="0"/>
                <a:ea typeface="ＭＳ Ｐゴシック" pitchFamily="-84" charset="-128"/>
              </a:defRPr>
            </a:lvl6pPr>
            <a:lvl7pPr marL="914400" algn="l" rtl="0" fontAlgn="base">
              <a:spcBef>
                <a:spcPct val="0"/>
              </a:spcBef>
              <a:spcAft>
                <a:spcPct val="0"/>
              </a:spcAft>
              <a:defRPr sz="3600" b="1">
                <a:solidFill>
                  <a:schemeClr val="tx2"/>
                </a:solidFill>
                <a:latin typeface="Lucida Sans Unicode" pitchFamily="34" charset="0"/>
                <a:ea typeface="ＭＳ Ｐゴシック" pitchFamily="-84" charset="-128"/>
              </a:defRPr>
            </a:lvl7pPr>
            <a:lvl8pPr marL="1371600" algn="l" rtl="0" fontAlgn="base">
              <a:spcBef>
                <a:spcPct val="0"/>
              </a:spcBef>
              <a:spcAft>
                <a:spcPct val="0"/>
              </a:spcAft>
              <a:defRPr sz="3600" b="1">
                <a:solidFill>
                  <a:schemeClr val="tx2"/>
                </a:solidFill>
                <a:latin typeface="Lucida Sans Unicode" pitchFamily="34" charset="0"/>
                <a:ea typeface="ＭＳ Ｐゴシック" pitchFamily="-84" charset="-128"/>
              </a:defRPr>
            </a:lvl8pPr>
            <a:lvl9pPr marL="1828800" algn="l" rtl="0" fontAlgn="base">
              <a:spcBef>
                <a:spcPct val="0"/>
              </a:spcBef>
              <a:spcAft>
                <a:spcPct val="0"/>
              </a:spcAft>
              <a:defRPr sz="3600" b="1">
                <a:solidFill>
                  <a:schemeClr val="tx2"/>
                </a:solidFill>
                <a:latin typeface="Lucida Sans Unicode" pitchFamily="34" charset="0"/>
                <a:ea typeface="ＭＳ Ｐゴシック" pitchFamily="-84" charset="-128"/>
              </a:defRPr>
            </a:lvl9pPr>
          </a:lstStyle>
          <a:p>
            <a:r>
              <a:rPr lang="en-US" sz="1800" dirty="0">
                <a:solidFill>
                  <a:schemeClr val="tx1"/>
                </a:solidFill>
                <a:latin typeface="+mn-lt"/>
              </a:rPr>
              <a:t>Antibody: </a:t>
            </a:r>
          </a:p>
          <a:p>
            <a:r>
              <a:rPr lang="en-US" sz="1800" b="0" dirty="0">
                <a:solidFill>
                  <a:schemeClr val="tx1"/>
                </a:solidFill>
                <a:latin typeface="+mn-lt"/>
              </a:rPr>
              <a:t>in the plasma</a:t>
            </a:r>
            <a:endParaRPr lang="en-US" sz="1800" b="0" kern="0" dirty="0">
              <a:solidFill>
                <a:schemeClr val="tx1"/>
              </a:solidFill>
              <a:latin typeface="+mn-lt"/>
            </a:endParaRPr>
          </a:p>
        </p:txBody>
      </p:sp>
    </p:spTree>
    <p:extLst>
      <p:ext uri="{BB962C8B-B14F-4D97-AF65-F5344CB8AC3E}">
        <p14:creationId xmlns:p14="http://schemas.microsoft.com/office/powerpoint/2010/main" val="36893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64BBFF-0B4C-43C8-9F0D-B298B521761A}"/>
              </a:ext>
            </a:extLst>
          </p:cNvPr>
          <p:cNvSpPr>
            <a:spLocks noGrp="1"/>
          </p:cNvSpPr>
          <p:nvPr>
            <p:ph idx="1"/>
          </p:nvPr>
        </p:nvSpPr>
        <p:spPr>
          <a:xfrm>
            <a:off x="251520" y="1301330"/>
            <a:ext cx="8748972" cy="4867564"/>
          </a:xfrm>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ea typeface="+mn-ea"/>
                <a:cs typeface="+mn-cs"/>
              </a:rPr>
              <a:t>  </a:t>
            </a:r>
            <a:br>
              <a:rPr kumimoji="0" lang="en-GB" sz="2000" b="0" i="0" u="none" strike="noStrike" kern="1200" cap="none" spc="0" normalizeH="0" baseline="0" noProof="0" dirty="0">
                <a:ln>
                  <a:noFill/>
                </a:ln>
                <a:solidFill>
                  <a:prstClr val="black"/>
                </a:solidFill>
                <a:effectLst/>
                <a:uLnTx/>
                <a:uFillTx/>
                <a:ea typeface="+mn-ea"/>
                <a:cs typeface="+mn-cs"/>
              </a:rPr>
            </a:br>
            <a:r>
              <a:rPr kumimoji="0" lang="en-GB" sz="2000" b="0" i="0" u="none" strike="noStrike" kern="1200" cap="none" spc="0" normalizeH="0" baseline="0" noProof="0" dirty="0">
                <a:ln>
                  <a:noFill/>
                </a:ln>
                <a:solidFill>
                  <a:prstClr val="black"/>
                </a:solidFill>
                <a:effectLst/>
                <a:uLnTx/>
                <a:uFillTx/>
                <a:ea typeface="+mn-ea"/>
                <a:cs typeface="+mn-cs"/>
              </a:rPr>
              <a:t>           </a:t>
            </a:r>
            <a:br>
              <a:rPr kumimoji="0" lang="en-GB" sz="2000" b="0" i="0" u="none" strike="noStrike" kern="1200" cap="none" spc="0" normalizeH="0" baseline="0" noProof="0" dirty="0">
                <a:ln>
                  <a:noFill/>
                </a:ln>
                <a:solidFill>
                  <a:prstClr val="black"/>
                </a:solidFill>
                <a:effectLst/>
                <a:uLnTx/>
                <a:uFillTx/>
                <a:ea typeface="+mn-ea"/>
                <a:cs typeface="+mn-cs"/>
              </a:rPr>
            </a:br>
            <a:endParaRPr lang="en-CA" sz="1800" dirty="0"/>
          </a:p>
        </p:txBody>
      </p:sp>
      <p:sp>
        <p:nvSpPr>
          <p:cNvPr id="8" name="Text Box 20">
            <a:extLst>
              <a:ext uri="{FF2B5EF4-FFF2-40B4-BE49-F238E27FC236}">
                <a16:creationId xmlns:a16="http://schemas.microsoft.com/office/drawing/2014/main" id="{DF7C47BB-1981-4B4F-A5A0-536CA47AC9AF}"/>
              </a:ext>
            </a:extLst>
          </p:cNvPr>
          <p:cNvSpPr txBox="1">
            <a:spLocks noChangeArrowheads="1"/>
          </p:cNvSpPr>
          <p:nvPr/>
        </p:nvSpPr>
        <p:spPr bwMode="auto">
          <a:xfrm>
            <a:off x="1805134" y="1848259"/>
            <a:ext cx="1368000" cy="288000"/>
          </a:xfrm>
          <a:prstGeom prst="rect">
            <a:avLst/>
          </a:prstGeom>
          <a:solidFill>
            <a:srgbClr val="FFFFFF"/>
          </a:solidFill>
          <a:ln w="9525">
            <a:solidFill>
              <a:srgbClr val="000000"/>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83459"/>
                </a:solidFill>
                <a:effectLst/>
                <a:uLnTx/>
                <a:uFillTx/>
                <a:latin typeface="Arial" panose="020B0604020202020204" pitchFamily="34" charset="0"/>
                <a:cs typeface="Arial" panose="020B0604020202020204" pitchFamily="34" charset="0"/>
              </a:rPr>
              <a:t>GROUP AB</a:t>
            </a:r>
          </a:p>
        </p:txBody>
      </p:sp>
      <p:sp>
        <p:nvSpPr>
          <p:cNvPr id="9" name="Text Box 21">
            <a:extLst>
              <a:ext uri="{FF2B5EF4-FFF2-40B4-BE49-F238E27FC236}">
                <a16:creationId xmlns:a16="http://schemas.microsoft.com/office/drawing/2014/main" id="{267A0FB8-8AF0-4A36-84C6-3E332CE07401}"/>
              </a:ext>
            </a:extLst>
          </p:cNvPr>
          <p:cNvSpPr txBox="1">
            <a:spLocks noChangeArrowheads="1"/>
          </p:cNvSpPr>
          <p:nvPr/>
        </p:nvSpPr>
        <p:spPr bwMode="auto">
          <a:xfrm>
            <a:off x="5970866" y="1848259"/>
            <a:ext cx="1368000" cy="288000"/>
          </a:xfrm>
          <a:prstGeom prst="rect">
            <a:avLst/>
          </a:prstGeom>
          <a:solidFill>
            <a:srgbClr val="FFFFFF"/>
          </a:solidFill>
          <a:ln w="9525">
            <a:solidFill>
              <a:srgbClr val="000000"/>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53917E"/>
                </a:solidFill>
                <a:effectLst/>
                <a:uLnTx/>
                <a:uFillTx/>
                <a:latin typeface="Arial" panose="020B0604020202020204" pitchFamily="34" charset="0"/>
                <a:cs typeface="Arial" panose="020B0604020202020204" pitchFamily="34" charset="0"/>
              </a:rPr>
              <a:t>GROUP A</a:t>
            </a:r>
          </a:p>
        </p:txBody>
      </p:sp>
      <p:sp>
        <p:nvSpPr>
          <p:cNvPr id="10" name="Text Box 22">
            <a:extLst>
              <a:ext uri="{FF2B5EF4-FFF2-40B4-BE49-F238E27FC236}">
                <a16:creationId xmlns:a16="http://schemas.microsoft.com/office/drawing/2014/main" id="{C780F8B4-F28F-4E89-AB9A-16EE3D561367}"/>
              </a:ext>
            </a:extLst>
          </p:cNvPr>
          <p:cNvSpPr txBox="1">
            <a:spLocks noChangeArrowheads="1"/>
          </p:cNvSpPr>
          <p:nvPr/>
        </p:nvSpPr>
        <p:spPr bwMode="auto">
          <a:xfrm>
            <a:off x="1822428" y="3369776"/>
            <a:ext cx="1368000" cy="288000"/>
          </a:xfrm>
          <a:prstGeom prst="rect">
            <a:avLst/>
          </a:prstGeom>
          <a:solidFill>
            <a:srgbClr val="FFFFFF"/>
          </a:solidFill>
          <a:ln w="9525">
            <a:solidFill>
              <a:srgbClr val="000000"/>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B32017"/>
                </a:solidFill>
                <a:effectLst/>
                <a:uLnTx/>
                <a:uFillTx/>
                <a:latin typeface="Arial" panose="020B0604020202020204" pitchFamily="34" charset="0"/>
                <a:cs typeface="Arial" panose="020B0604020202020204" pitchFamily="34" charset="0"/>
              </a:rPr>
              <a:t>GROUP B</a:t>
            </a:r>
          </a:p>
        </p:txBody>
      </p:sp>
      <p:sp>
        <p:nvSpPr>
          <p:cNvPr id="11" name="Text Box 19">
            <a:extLst>
              <a:ext uri="{FF2B5EF4-FFF2-40B4-BE49-F238E27FC236}">
                <a16:creationId xmlns:a16="http://schemas.microsoft.com/office/drawing/2014/main" id="{D5C5FD01-4963-4D90-95FA-B3D29562DC65}"/>
              </a:ext>
            </a:extLst>
          </p:cNvPr>
          <p:cNvSpPr txBox="1">
            <a:spLocks noChangeArrowheads="1"/>
          </p:cNvSpPr>
          <p:nvPr/>
        </p:nvSpPr>
        <p:spPr bwMode="auto">
          <a:xfrm>
            <a:off x="6023968" y="3348265"/>
            <a:ext cx="1368000" cy="288000"/>
          </a:xfrm>
          <a:prstGeom prst="rect">
            <a:avLst/>
          </a:prstGeom>
          <a:solidFill>
            <a:srgbClr val="FFFFFF"/>
          </a:solidFill>
          <a:ln w="9525">
            <a:solidFill>
              <a:srgbClr val="000000"/>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GROUP O</a:t>
            </a:r>
          </a:p>
        </p:txBody>
      </p:sp>
      <p:pic>
        <p:nvPicPr>
          <p:cNvPr id="12" name="Picture 4" descr="blood ab">
            <a:extLst>
              <a:ext uri="{FF2B5EF4-FFF2-40B4-BE49-F238E27FC236}">
                <a16:creationId xmlns:a16="http://schemas.microsoft.com/office/drawing/2014/main" id="{42EAAB8F-1CBF-40D4-BAF3-D2FE654C4E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753" y="1374888"/>
            <a:ext cx="574232"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blood a">
            <a:extLst>
              <a:ext uri="{FF2B5EF4-FFF2-40B4-BE49-F238E27FC236}">
                <a16:creationId xmlns:a16="http://schemas.microsoft.com/office/drawing/2014/main" id="{83772998-DBCC-4A97-B90B-E5D4BCA5B9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7363" y="1338667"/>
            <a:ext cx="573786"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blood ab">
            <a:extLst>
              <a:ext uri="{FF2B5EF4-FFF2-40B4-BE49-F238E27FC236}">
                <a16:creationId xmlns:a16="http://schemas.microsoft.com/office/drawing/2014/main" id="{47D7F974-A949-417F-997D-9339F2BC34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6711" y="1324896"/>
            <a:ext cx="574232"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blood a">
            <a:extLst>
              <a:ext uri="{FF2B5EF4-FFF2-40B4-BE49-F238E27FC236}">
                <a16:creationId xmlns:a16="http://schemas.microsoft.com/office/drawing/2014/main" id="{22C7F428-0BF5-4048-A1F8-2B98E39DD7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9759" y="1333460"/>
            <a:ext cx="573786"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blood b">
            <a:extLst>
              <a:ext uri="{FF2B5EF4-FFF2-40B4-BE49-F238E27FC236}">
                <a16:creationId xmlns:a16="http://schemas.microsoft.com/office/drawing/2014/main" id="{47BE4D64-EFA0-4DE6-9C64-BA86148D3C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1270" y="2746455"/>
            <a:ext cx="573469"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blood b">
            <a:extLst>
              <a:ext uri="{FF2B5EF4-FFF2-40B4-BE49-F238E27FC236}">
                <a16:creationId xmlns:a16="http://schemas.microsoft.com/office/drawing/2014/main" id="{5A615111-5B33-4797-B35E-5092D456D7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0073" y="2752632"/>
            <a:ext cx="573469"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blood o">
            <a:extLst>
              <a:ext uri="{FF2B5EF4-FFF2-40B4-BE49-F238E27FC236}">
                <a16:creationId xmlns:a16="http://schemas.microsoft.com/office/drawing/2014/main" id="{0CA2F1BE-BCD7-479B-AFAD-FDB855F7D1E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7530612" y="2752632"/>
            <a:ext cx="547287" cy="93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 name="Picture 9" descr="blood o">
            <a:extLst>
              <a:ext uri="{FF2B5EF4-FFF2-40B4-BE49-F238E27FC236}">
                <a16:creationId xmlns:a16="http://schemas.microsoft.com/office/drawing/2014/main" id="{E07D011A-39E4-4BA7-9831-C591D810916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5155842" y="2782064"/>
            <a:ext cx="547287" cy="93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 name="Picture 13" descr="anti b">
            <a:extLst>
              <a:ext uri="{FF2B5EF4-FFF2-40B4-BE49-F238E27FC236}">
                <a16:creationId xmlns:a16="http://schemas.microsoft.com/office/drawing/2014/main" id="{ED6BD81A-4CA0-4409-A85D-FDEDCD93D1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28511" y="2163517"/>
            <a:ext cx="499353" cy="813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3" descr="anti b">
            <a:extLst>
              <a:ext uri="{FF2B5EF4-FFF2-40B4-BE49-F238E27FC236}">
                <a16:creationId xmlns:a16="http://schemas.microsoft.com/office/drawing/2014/main" id="{E3EBA85C-62AC-40F0-B220-426D12F709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72937" y="2151129"/>
            <a:ext cx="499353" cy="813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anti a">
            <a:extLst>
              <a:ext uri="{FF2B5EF4-FFF2-40B4-BE49-F238E27FC236}">
                <a16:creationId xmlns:a16="http://schemas.microsoft.com/office/drawing/2014/main" id="{BD95A1DC-4B7B-4B45-8420-E609DFDFC23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6451" y="3689143"/>
            <a:ext cx="498095" cy="8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8" descr="anti a">
            <a:extLst>
              <a:ext uri="{FF2B5EF4-FFF2-40B4-BE49-F238E27FC236}">
                <a16:creationId xmlns:a16="http://schemas.microsoft.com/office/drawing/2014/main" id="{A972E822-F78F-4965-B041-6EB14941BCE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1109" y="3698995"/>
            <a:ext cx="498095" cy="8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ontent Placeholder 2">
            <a:extLst>
              <a:ext uri="{FF2B5EF4-FFF2-40B4-BE49-F238E27FC236}">
                <a16:creationId xmlns:a16="http://schemas.microsoft.com/office/drawing/2014/main" id="{F22F909D-887B-43F1-9343-FC76A7DBDACF}"/>
              </a:ext>
            </a:extLst>
          </p:cNvPr>
          <p:cNvSpPr txBox="1">
            <a:spLocks/>
          </p:cNvSpPr>
          <p:nvPr/>
        </p:nvSpPr>
        <p:spPr bwMode="auto">
          <a:xfrm>
            <a:off x="35543" y="4441291"/>
            <a:ext cx="8964996" cy="64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GB" sz="1800" dirty="0">
                <a:solidFill>
                  <a:prstClr val="black"/>
                </a:solidFill>
              </a:rPr>
              <a:t>ABO Antibodies </a:t>
            </a:r>
          </a:p>
          <a:p>
            <a:pPr>
              <a:spcBef>
                <a:spcPct val="0"/>
              </a:spcBef>
              <a:buFont typeface="Arial" panose="020B0604020202020204" pitchFamily="34" charset="0"/>
              <a:buChar char="•"/>
              <a:defRPr/>
            </a:pPr>
            <a:r>
              <a:rPr lang="en-GB" sz="1600" dirty="0">
                <a:solidFill>
                  <a:prstClr val="black"/>
                </a:solidFill>
              </a:rPr>
              <a:t>are naturally acquired, starting at 4 months of age.</a:t>
            </a:r>
            <a:br>
              <a:rPr lang="en-GB" sz="1600" dirty="0">
                <a:solidFill>
                  <a:prstClr val="black"/>
                </a:solidFill>
              </a:rPr>
            </a:br>
            <a:r>
              <a:rPr lang="en-GB" sz="1600" dirty="0">
                <a:solidFill>
                  <a:prstClr val="black"/>
                </a:solidFill>
              </a:rPr>
              <a:t>                    </a:t>
            </a:r>
            <a:endParaRPr lang="en-CA" sz="1600" kern="0" dirty="0"/>
          </a:p>
        </p:txBody>
      </p:sp>
      <p:sp>
        <p:nvSpPr>
          <p:cNvPr id="6" name="Title 1">
            <a:extLst>
              <a:ext uri="{FF2B5EF4-FFF2-40B4-BE49-F238E27FC236}">
                <a16:creationId xmlns:a16="http://schemas.microsoft.com/office/drawing/2014/main" id="{5D61861B-4CA4-B69F-1742-525661847566}"/>
              </a:ext>
            </a:extLst>
          </p:cNvPr>
          <p:cNvSpPr>
            <a:spLocks noGrp="1"/>
          </p:cNvSpPr>
          <p:nvPr>
            <p:ph type="title"/>
          </p:nvPr>
        </p:nvSpPr>
        <p:spPr>
          <a:xfrm>
            <a:off x="41564" y="67105"/>
            <a:ext cx="9000000" cy="1296000"/>
          </a:xfrm>
        </p:spPr>
        <p:txBody>
          <a:bodyPr/>
          <a:lstStyle/>
          <a:p>
            <a:r>
              <a:rPr lang="en-CA" sz="3000" b="1" dirty="0"/>
              <a:t>ABO Blood Group System (1)</a:t>
            </a:r>
          </a:p>
        </p:txBody>
      </p:sp>
      <p:sp>
        <p:nvSpPr>
          <p:cNvPr id="26" name="Content Placeholder 2">
            <a:extLst>
              <a:ext uri="{FF2B5EF4-FFF2-40B4-BE49-F238E27FC236}">
                <a16:creationId xmlns:a16="http://schemas.microsoft.com/office/drawing/2014/main" id="{271ABE54-2D22-BDE2-ED0F-A62AA1622D6A}"/>
              </a:ext>
            </a:extLst>
          </p:cNvPr>
          <p:cNvSpPr txBox="1">
            <a:spLocks/>
          </p:cNvSpPr>
          <p:nvPr/>
        </p:nvSpPr>
        <p:spPr bwMode="auto">
          <a:xfrm>
            <a:off x="21757" y="4967611"/>
            <a:ext cx="8964996" cy="60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600" dirty="0">
                <a:solidFill>
                  <a:srgbClr val="000000"/>
                </a:solidFill>
                <a:cs typeface="Arial" panose="020B0604020202020204" pitchFamily="34" charset="0"/>
              </a:rPr>
              <a:t>                    If, the </a:t>
            </a:r>
            <a:r>
              <a:rPr lang="en-US" sz="1600" u="sng" dirty="0">
                <a:solidFill>
                  <a:srgbClr val="000000"/>
                </a:solidFill>
                <a:cs typeface="Arial" panose="020B0604020202020204" pitchFamily="34" charset="0"/>
              </a:rPr>
              <a:t>antigen is present</a:t>
            </a:r>
            <a:r>
              <a:rPr lang="en-US" sz="1600" dirty="0">
                <a:solidFill>
                  <a:srgbClr val="000000"/>
                </a:solidFill>
                <a:cs typeface="Arial" panose="020B0604020202020204" pitchFamily="34" charset="0"/>
              </a:rPr>
              <a:t> on the surface of the red blood cells,                                                        </a:t>
            </a:r>
            <a:br>
              <a:rPr lang="en-US" sz="1600" dirty="0">
                <a:solidFill>
                  <a:srgbClr val="000000"/>
                </a:solidFill>
                <a:cs typeface="Arial" panose="020B0604020202020204" pitchFamily="34" charset="0"/>
              </a:rPr>
            </a:br>
            <a:r>
              <a:rPr lang="en-US" sz="1600" dirty="0">
                <a:solidFill>
                  <a:srgbClr val="000000"/>
                </a:solidFill>
                <a:cs typeface="Arial" panose="020B0604020202020204" pitchFamily="34" charset="0"/>
              </a:rPr>
              <a:t>                    then the </a:t>
            </a:r>
            <a:r>
              <a:rPr lang="en-US" sz="1600" u="sng" dirty="0">
                <a:solidFill>
                  <a:srgbClr val="000000"/>
                </a:solidFill>
                <a:cs typeface="Arial" panose="020B0604020202020204" pitchFamily="34" charset="0"/>
              </a:rPr>
              <a:t>corresponding antibody will NOT</a:t>
            </a:r>
            <a:r>
              <a:rPr lang="en-US" sz="1600" dirty="0">
                <a:solidFill>
                  <a:srgbClr val="000000"/>
                </a:solidFill>
                <a:cs typeface="Arial" panose="020B0604020202020204" pitchFamily="34" charset="0"/>
              </a:rPr>
              <a:t> be in the plasma.</a:t>
            </a:r>
          </a:p>
          <a:p>
            <a:pPr marL="457200" lvl="1" indent="0">
              <a:spcBef>
                <a:spcPct val="0"/>
              </a:spcBef>
              <a:buNone/>
              <a:defRPr/>
            </a:pPr>
            <a:r>
              <a:rPr lang="en-US" sz="1600" dirty="0">
                <a:solidFill>
                  <a:srgbClr val="000000"/>
                </a:solidFill>
                <a:cs typeface="Arial" panose="020B0604020202020204" pitchFamily="34" charset="0"/>
              </a:rPr>
              <a:t>            </a:t>
            </a:r>
            <a:endParaRPr lang="en-CA" sz="1600" kern="0" dirty="0"/>
          </a:p>
        </p:txBody>
      </p:sp>
      <p:sp>
        <p:nvSpPr>
          <p:cNvPr id="30" name="Content Placeholder 2">
            <a:extLst>
              <a:ext uri="{FF2B5EF4-FFF2-40B4-BE49-F238E27FC236}">
                <a16:creationId xmlns:a16="http://schemas.microsoft.com/office/drawing/2014/main" id="{AD8E518B-0B72-A16A-9E7C-1EB21746D59F}"/>
              </a:ext>
            </a:extLst>
          </p:cNvPr>
          <p:cNvSpPr txBox="1">
            <a:spLocks/>
          </p:cNvSpPr>
          <p:nvPr/>
        </p:nvSpPr>
        <p:spPr bwMode="auto">
          <a:xfrm>
            <a:off x="107731" y="5498974"/>
            <a:ext cx="8964996" cy="5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600" dirty="0">
                <a:solidFill>
                  <a:srgbClr val="000000"/>
                </a:solidFill>
                <a:cs typeface="Arial" panose="020B0604020202020204" pitchFamily="34" charset="0"/>
              </a:rPr>
              <a:t>                  If, the </a:t>
            </a:r>
            <a:r>
              <a:rPr lang="en-US" sz="1600" u="sng" dirty="0">
                <a:solidFill>
                  <a:srgbClr val="000000"/>
                </a:solidFill>
                <a:cs typeface="Arial" panose="020B0604020202020204" pitchFamily="34" charset="0"/>
              </a:rPr>
              <a:t>antigen is NOT present</a:t>
            </a:r>
            <a:r>
              <a:rPr lang="en-US" sz="1600" dirty="0">
                <a:solidFill>
                  <a:srgbClr val="000000"/>
                </a:solidFill>
                <a:cs typeface="Arial" panose="020B0604020202020204" pitchFamily="34" charset="0"/>
              </a:rPr>
              <a:t> on the surface of the red blood cells,                                                              </a:t>
            </a:r>
            <a:br>
              <a:rPr lang="en-US" sz="1600" dirty="0">
                <a:solidFill>
                  <a:srgbClr val="000000"/>
                </a:solidFill>
                <a:cs typeface="Arial" panose="020B0604020202020204" pitchFamily="34" charset="0"/>
              </a:rPr>
            </a:br>
            <a:r>
              <a:rPr lang="en-US" sz="1600" dirty="0">
                <a:solidFill>
                  <a:srgbClr val="000000"/>
                </a:solidFill>
                <a:cs typeface="Arial" panose="020B0604020202020204" pitchFamily="34" charset="0"/>
              </a:rPr>
              <a:t>                  then the </a:t>
            </a:r>
            <a:r>
              <a:rPr lang="en-US" sz="1600" u="sng" dirty="0">
                <a:solidFill>
                  <a:srgbClr val="000000"/>
                </a:solidFill>
                <a:cs typeface="Arial" panose="020B0604020202020204" pitchFamily="34" charset="0"/>
              </a:rPr>
              <a:t>corresponding antibody will</a:t>
            </a:r>
            <a:r>
              <a:rPr lang="en-US" sz="1600" dirty="0">
                <a:solidFill>
                  <a:srgbClr val="000000"/>
                </a:solidFill>
                <a:cs typeface="Arial" panose="020B0604020202020204" pitchFamily="34" charset="0"/>
              </a:rPr>
              <a:t> be in the plasma.</a:t>
            </a:r>
            <a:endParaRPr lang="en-GB" sz="1600" dirty="0">
              <a:solidFill>
                <a:prstClr val="black"/>
              </a:solidFill>
            </a:endParaRPr>
          </a:p>
        </p:txBody>
      </p:sp>
    </p:spTree>
    <p:extLst>
      <p:ext uri="{BB962C8B-B14F-4D97-AF65-F5344CB8AC3E}">
        <p14:creationId xmlns:p14="http://schemas.microsoft.com/office/powerpoint/2010/main" val="100118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
                                            <p:txEl>
                                              <p:pRg st="0" end="0"/>
                                            </p:txEl>
                                          </p:spTgt>
                                        </p:tgtEl>
                                        <p:attrNameLst>
                                          <p:attrName>style.visibility</p:attrName>
                                        </p:attrNameLst>
                                      </p:cBhvr>
                                      <p:to>
                                        <p:strVal val="visible"/>
                                      </p:to>
                                    </p:set>
                                    <p:animEffect transition="in" filter="fade">
                                      <p:cBhvr>
                                        <p:cTn id="39" dur="500"/>
                                        <p:tgtEl>
                                          <p:spTgt spid="32">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2">
                                            <p:txEl>
                                              <p:pRg st="1" end="1"/>
                                            </p:txEl>
                                          </p:spTgt>
                                        </p:tgtEl>
                                        <p:attrNameLst>
                                          <p:attrName>style.visibility</p:attrName>
                                        </p:attrNameLst>
                                      </p:cBhvr>
                                      <p:to>
                                        <p:strVal val="visible"/>
                                      </p:to>
                                    </p:set>
                                    <p:animEffect transition="in" filter="fade">
                                      <p:cBhvr>
                                        <p:cTn id="42" dur="500"/>
                                        <p:tgtEl>
                                          <p:spTgt spid="3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fade">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
                                            <p:txEl>
                                              <p:pRg st="0" end="0"/>
                                            </p:txEl>
                                          </p:spTgt>
                                        </p:tgtEl>
                                        <p:attrNameLst>
                                          <p:attrName>style.visibility</p:attrName>
                                        </p:attrNameLst>
                                      </p:cBhvr>
                                      <p:to>
                                        <p:strVal val="visible"/>
                                      </p:to>
                                    </p:set>
                                    <p:animEffect transition="in" filter="fade">
                                      <p:cBhvr>
                                        <p:cTn id="52" dur="500"/>
                                        <p:tgtEl>
                                          <p:spTgt spid="3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13994" y="1617426"/>
            <a:ext cx="8406478" cy="88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Lucida Sans Unicode" pitchFamily="34" charset="0"/>
                <a:ea typeface="ＭＳ Ｐゴシック" pitchFamily="-84" charset="-128"/>
              </a:defRPr>
            </a:lvl2pPr>
            <a:lvl3pPr algn="l" rtl="0" fontAlgn="base">
              <a:spcBef>
                <a:spcPct val="0"/>
              </a:spcBef>
              <a:spcAft>
                <a:spcPct val="0"/>
              </a:spcAft>
              <a:defRPr sz="3600" b="1">
                <a:solidFill>
                  <a:schemeClr val="tx2"/>
                </a:solidFill>
                <a:latin typeface="Lucida Sans Unicode" pitchFamily="34" charset="0"/>
                <a:ea typeface="ＭＳ Ｐゴシック" pitchFamily="-84" charset="-128"/>
              </a:defRPr>
            </a:lvl3pPr>
            <a:lvl4pPr algn="l" rtl="0" fontAlgn="base">
              <a:spcBef>
                <a:spcPct val="0"/>
              </a:spcBef>
              <a:spcAft>
                <a:spcPct val="0"/>
              </a:spcAft>
              <a:defRPr sz="3600" b="1">
                <a:solidFill>
                  <a:schemeClr val="tx2"/>
                </a:solidFill>
                <a:latin typeface="Lucida Sans Unicode" pitchFamily="34" charset="0"/>
                <a:ea typeface="ＭＳ Ｐゴシック" pitchFamily="-84" charset="-128"/>
              </a:defRPr>
            </a:lvl4pPr>
            <a:lvl5pPr algn="l" rtl="0" fontAlgn="base">
              <a:spcBef>
                <a:spcPct val="0"/>
              </a:spcBef>
              <a:spcAft>
                <a:spcPct val="0"/>
              </a:spcAft>
              <a:defRPr sz="3600" b="1">
                <a:solidFill>
                  <a:schemeClr val="tx2"/>
                </a:solidFill>
                <a:latin typeface="Lucida Sans Unicode" pitchFamily="34" charset="0"/>
                <a:ea typeface="ＭＳ Ｐゴシック" pitchFamily="-84" charset="-128"/>
              </a:defRPr>
            </a:lvl5pPr>
            <a:lvl6pPr marL="457200" algn="l" rtl="0" fontAlgn="base">
              <a:spcBef>
                <a:spcPct val="0"/>
              </a:spcBef>
              <a:spcAft>
                <a:spcPct val="0"/>
              </a:spcAft>
              <a:defRPr sz="3600" b="1">
                <a:solidFill>
                  <a:schemeClr val="tx2"/>
                </a:solidFill>
                <a:latin typeface="Lucida Sans Unicode" pitchFamily="34" charset="0"/>
                <a:ea typeface="ＭＳ Ｐゴシック" pitchFamily="-84" charset="-128"/>
              </a:defRPr>
            </a:lvl6pPr>
            <a:lvl7pPr marL="914400" algn="l" rtl="0" fontAlgn="base">
              <a:spcBef>
                <a:spcPct val="0"/>
              </a:spcBef>
              <a:spcAft>
                <a:spcPct val="0"/>
              </a:spcAft>
              <a:defRPr sz="3600" b="1">
                <a:solidFill>
                  <a:schemeClr val="tx2"/>
                </a:solidFill>
                <a:latin typeface="Lucida Sans Unicode" pitchFamily="34" charset="0"/>
                <a:ea typeface="ＭＳ Ｐゴシック" pitchFamily="-84" charset="-128"/>
              </a:defRPr>
            </a:lvl7pPr>
            <a:lvl8pPr marL="1371600" algn="l" rtl="0" fontAlgn="base">
              <a:spcBef>
                <a:spcPct val="0"/>
              </a:spcBef>
              <a:spcAft>
                <a:spcPct val="0"/>
              </a:spcAft>
              <a:defRPr sz="3600" b="1">
                <a:solidFill>
                  <a:schemeClr val="tx2"/>
                </a:solidFill>
                <a:latin typeface="Lucida Sans Unicode" pitchFamily="34" charset="0"/>
                <a:ea typeface="ＭＳ Ｐゴシック" pitchFamily="-84" charset="-128"/>
              </a:defRPr>
            </a:lvl8pPr>
            <a:lvl9pPr marL="1828800" algn="l" rtl="0" fontAlgn="base">
              <a:spcBef>
                <a:spcPct val="0"/>
              </a:spcBef>
              <a:spcAft>
                <a:spcPct val="0"/>
              </a:spcAft>
              <a:defRPr sz="3600" b="1">
                <a:solidFill>
                  <a:schemeClr val="tx2"/>
                </a:solidFill>
                <a:latin typeface="Lucida Sans Unicode" pitchFamily="34" charset="0"/>
                <a:ea typeface="ＭＳ Ｐゴシック" pitchFamily="-84" charset="-128"/>
              </a:defRPr>
            </a:lvl9pPr>
          </a:lstStyle>
          <a:p>
            <a:r>
              <a:rPr lang="en-US" sz="2200" b="0" dirty="0">
                <a:solidFill>
                  <a:schemeClr val="tx1"/>
                </a:solidFill>
                <a:latin typeface="+mn-lt"/>
              </a:rPr>
              <a:t>For blood group O, no ABO antigens are </a:t>
            </a:r>
            <a:r>
              <a:rPr lang="en-GB" sz="2200" b="0" dirty="0">
                <a:solidFill>
                  <a:schemeClr val="tx1"/>
                </a:solidFill>
                <a:latin typeface="+mn-lt"/>
              </a:rPr>
              <a:t>on the exterior surface of red blood cells. What antibody(ies) will be </a:t>
            </a:r>
            <a:r>
              <a:rPr lang="en-US" sz="2200" b="0" dirty="0">
                <a:solidFill>
                  <a:schemeClr val="tx1"/>
                </a:solidFill>
                <a:latin typeface="+mn-lt"/>
              </a:rPr>
              <a:t>in the plasma?</a:t>
            </a:r>
            <a:endParaRPr lang="en-US" sz="2200" b="0" kern="0" dirty="0">
              <a:solidFill>
                <a:schemeClr val="tx1"/>
              </a:solidFill>
              <a:latin typeface="+mn-lt"/>
            </a:endParaRPr>
          </a:p>
        </p:txBody>
      </p:sp>
      <p:sp>
        <p:nvSpPr>
          <p:cNvPr id="8" name="Rectangle 2"/>
          <p:cNvSpPr txBox="1">
            <a:spLocks noChangeArrowheads="1"/>
          </p:cNvSpPr>
          <p:nvPr/>
        </p:nvSpPr>
        <p:spPr bwMode="auto">
          <a:xfrm>
            <a:off x="516430" y="4077072"/>
            <a:ext cx="862757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Lucida Sans Unicode" pitchFamily="34" charset="0"/>
                <a:ea typeface="ＭＳ Ｐゴシック" pitchFamily="-84" charset="-128"/>
              </a:defRPr>
            </a:lvl2pPr>
            <a:lvl3pPr algn="l" rtl="0" fontAlgn="base">
              <a:spcBef>
                <a:spcPct val="0"/>
              </a:spcBef>
              <a:spcAft>
                <a:spcPct val="0"/>
              </a:spcAft>
              <a:defRPr sz="3600" b="1">
                <a:solidFill>
                  <a:schemeClr val="tx2"/>
                </a:solidFill>
                <a:latin typeface="Lucida Sans Unicode" pitchFamily="34" charset="0"/>
                <a:ea typeface="ＭＳ Ｐゴシック" pitchFamily="-84" charset="-128"/>
              </a:defRPr>
            </a:lvl3pPr>
            <a:lvl4pPr algn="l" rtl="0" fontAlgn="base">
              <a:spcBef>
                <a:spcPct val="0"/>
              </a:spcBef>
              <a:spcAft>
                <a:spcPct val="0"/>
              </a:spcAft>
              <a:defRPr sz="3600" b="1">
                <a:solidFill>
                  <a:schemeClr val="tx2"/>
                </a:solidFill>
                <a:latin typeface="Lucida Sans Unicode" pitchFamily="34" charset="0"/>
                <a:ea typeface="ＭＳ Ｐゴシック" pitchFamily="-84" charset="-128"/>
              </a:defRPr>
            </a:lvl4pPr>
            <a:lvl5pPr algn="l" rtl="0" fontAlgn="base">
              <a:spcBef>
                <a:spcPct val="0"/>
              </a:spcBef>
              <a:spcAft>
                <a:spcPct val="0"/>
              </a:spcAft>
              <a:defRPr sz="3600" b="1">
                <a:solidFill>
                  <a:schemeClr val="tx2"/>
                </a:solidFill>
                <a:latin typeface="Lucida Sans Unicode" pitchFamily="34" charset="0"/>
                <a:ea typeface="ＭＳ Ｐゴシック" pitchFamily="-84" charset="-128"/>
              </a:defRPr>
            </a:lvl5pPr>
            <a:lvl6pPr marL="457200" algn="l" rtl="0" fontAlgn="base">
              <a:spcBef>
                <a:spcPct val="0"/>
              </a:spcBef>
              <a:spcAft>
                <a:spcPct val="0"/>
              </a:spcAft>
              <a:defRPr sz="3600" b="1">
                <a:solidFill>
                  <a:schemeClr val="tx2"/>
                </a:solidFill>
                <a:latin typeface="Lucida Sans Unicode" pitchFamily="34" charset="0"/>
                <a:ea typeface="ＭＳ Ｐゴシック" pitchFamily="-84" charset="-128"/>
              </a:defRPr>
            </a:lvl6pPr>
            <a:lvl7pPr marL="914400" algn="l" rtl="0" fontAlgn="base">
              <a:spcBef>
                <a:spcPct val="0"/>
              </a:spcBef>
              <a:spcAft>
                <a:spcPct val="0"/>
              </a:spcAft>
              <a:defRPr sz="3600" b="1">
                <a:solidFill>
                  <a:schemeClr val="tx2"/>
                </a:solidFill>
                <a:latin typeface="Lucida Sans Unicode" pitchFamily="34" charset="0"/>
                <a:ea typeface="ＭＳ Ｐゴシック" pitchFamily="-84" charset="-128"/>
              </a:defRPr>
            </a:lvl7pPr>
            <a:lvl8pPr marL="1371600" algn="l" rtl="0" fontAlgn="base">
              <a:spcBef>
                <a:spcPct val="0"/>
              </a:spcBef>
              <a:spcAft>
                <a:spcPct val="0"/>
              </a:spcAft>
              <a:defRPr sz="3600" b="1">
                <a:solidFill>
                  <a:schemeClr val="tx2"/>
                </a:solidFill>
                <a:latin typeface="Lucida Sans Unicode" pitchFamily="34" charset="0"/>
                <a:ea typeface="ＭＳ Ｐゴシック" pitchFamily="-84" charset="-128"/>
              </a:defRPr>
            </a:lvl8pPr>
            <a:lvl9pPr marL="1828800" algn="l" rtl="0" fontAlgn="base">
              <a:spcBef>
                <a:spcPct val="0"/>
              </a:spcBef>
              <a:spcAft>
                <a:spcPct val="0"/>
              </a:spcAft>
              <a:defRPr sz="3600" b="1">
                <a:solidFill>
                  <a:schemeClr val="tx2"/>
                </a:solidFill>
                <a:latin typeface="Lucida Sans Unicode" pitchFamily="34" charset="0"/>
                <a:ea typeface="ＭＳ Ｐゴシック" pitchFamily="-84" charset="-128"/>
              </a:defRPr>
            </a:lvl9pPr>
          </a:lstStyle>
          <a:p>
            <a:pPr marL="457200" indent="-457200">
              <a:buAutoNum type="alphaLcParenR"/>
            </a:pPr>
            <a:r>
              <a:rPr lang="en-US" sz="2200" b="0" kern="0" dirty="0">
                <a:solidFill>
                  <a:schemeClr val="tx1"/>
                </a:solidFill>
                <a:latin typeface="+mn-lt"/>
              </a:rPr>
              <a:t>Anti-A antibody.</a:t>
            </a:r>
          </a:p>
          <a:p>
            <a:pPr marL="457200" indent="-457200">
              <a:buAutoNum type="alphaLcParenR"/>
            </a:pPr>
            <a:r>
              <a:rPr lang="en-US" sz="2200" b="0" kern="0" dirty="0">
                <a:solidFill>
                  <a:schemeClr val="tx1"/>
                </a:solidFill>
                <a:latin typeface="+mn-lt"/>
              </a:rPr>
              <a:t>Anti-B antibody.</a:t>
            </a:r>
          </a:p>
          <a:p>
            <a:pPr marL="457200" indent="-457200">
              <a:buAutoNum type="alphaLcParenR"/>
            </a:pPr>
            <a:r>
              <a:rPr lang="en-US" sz="2200" b="0" kern="0" dirty="0">
                <a:solidFill>
                  <a:schemeClr val="tx1"/>
                </a:solidFill>
                <a:latin typeface="+mn-lt"/>
              </a:rPr>
              <a:t>Both anti-A and anti-B antibodies.</a:t>
            </a:r>
          </a:p>
          <a:p>
            <a:pPr marL="457200" indent="-457200">
              <a:buAutoNum type="alphaLcParenR"/>
            </a:pPr>
            <a:r>
              <a:rPr lang="en-US" sz="2200" b="0" kern="0" dirty="0">
                <a:solidFill>
                  <a:schemeClr val="tx1"/>
                </a:solidFill>
                <a:latin typeface="+mn-lt"/>
              </a:rPr>
              <a:t>No antibodies. </a:t>
            </a:r>
          </a:p>
        </p:txBody>
      </p:sp>
      <p:sp>
        <p:nvSpPr>
          <p:cNvPr id="3" name="Title 1">
            <a:extLst>
              <a:ext uri="{FF2B5EF4-FFF2-40B4-BE49-F238E27FC236}">
                <a16:creationId xmlns:a16="http://schemas.microsoft.com/office/drawing/2014/main" id="{522096CA-D73C-5E25-B1BD-6AB5C1366920}"/>
              </a:ext>
            </a:extLst>
          </p:cNvPr>
          <p:cNvSpPr>
            <a:spLocks noGrp="1"/>
          </p:cNvSpPr>
          <p:nvPr>
            <p:ph type="title"/>
          </p:nvPr>
        </p:nvSpPr>
        <p:spPr>
          <a:xfrm>
            <a:off x="144000" y="90482"/>
            <a:ext cx="9000000" cy="1296000"/>
          </a:xfrm>
        </p:spPr>
        <p:txBody>
          <a:bodyPr/>
          <a:lstStyle/>
          <a:p>
            <a:r>
              <a:rPr lang="en-CA" sz="3000" b="1" dirty="0"/>
              <a:t>Learning Review 1</a:t>
            </a:r>
          </a:p>
        </p:txBody>
      </p:sp>
      <p:pic>
        <p:nvPicPr>
          <p:cNvPr id="2" name="Picture 1">
            <a:extLst>
              <a:ext uri="{FF2B5EF4-FFF2-40B4-BE49-F238E27FC236}">
                <a16:creationId xmlns:a16="http://schemas.microsoft.com/office/drawing/2014/main" id="{AB5E9A71-E5D1-C810-447A-A6879655FDB0}"/>
              </a:ext>
            </a:extLst>
          </p:cNvPr>
          <p:cNvPicPr>
            <a:picLocks noChangeAspect="1"/>
          </p:cNvPicPr>
          <p:nvPr/>
        </p:nvPicPr>
        <p:blipFill>
          <a:blip r:embed="rId4"/>
          <a:stretch>
            <a:fillRect/>
          </a:stretch>
        </p:blipFill>
        <p:spPr>
          <a:xfrm>
            <a:off x="2843808" y="2722445"/>
            <a:ext cx="3117600" cy="1106878"/>
          </a:xfrm>
          <a:prstGeom prst="rect">
            <a:avLst/>
          </a:prstGeom>
        </p:spPr>
      </p:pic>
    </p:spTree>
    <p:custDataLst>
      <p:tags r:id="rId1"/>
    </p:custDataLst>
    <p:extLst>
      <p:ext uri="{BB962C8B-B14F-4D97-AF65-F5344CB8AC3E}">
        <p14:creationId xmlns:p14="http://schemas.microsoft.com/office/powerpoint/2010/main" val="437514910"/>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IMING" val="|25.2"/>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Co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CoN-2012">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RBCo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41621</TotalTime>
  <Words>6736</Words>
  <Application>Microsoft Office PowerPoint</Application>
  <PresentationFormat>On-screen Show (4:3)</PresentationFormat>
  <Paragraphs>545</Paragraphs>
  <Slides>44</Slides>
  <Notes>37</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44</vt:i4>
      </vt:variant>
    </vt:vector>
  </HeadingPairs>
  <TitlesOfParts>
    <vt:vector size="58" baseType="lpstr">
      <vt:lpstr>AdvROTIS-S</vt:lpstr>
      <vt:lpstr>Aptos</vt:lpstr>
      <vt:lpstr>Arial</vt:lpstr>
      <vt:lpstr>Calibri</vt:lpstr>
      <vt:lpstr>Courier New</vt:lpstr>
      <vt:lpstr>Google Sans</vt:lpstr>
      <vt:lpstr>Helvetica Neue</vt:lpstr>
      <vt:lpstr>Montserrat</vt:lpstr>
      <vt:lpstr>Times New Roman</vt:lpstr>
      <vt:lpstr>1_Custom Design</vt:lpstr>
      <vt:lpstr>ORBCoN</vt:lpstr>
      <vt:lpstr>2_Custom Design</vt:lpstr>
      <vt:lpstr>ORBCoN-2012</vt:lpstr>
      <vt:lpstr>1_ORBCoN</vt:lpstr>
      <vt:lpstr> The Elephant in the Transfusionist’s Skill Set:  Understanding Compatibility  for Transfusion Safety   </vt:lpstr>
      <vt:lpstr>Speaker Disclosure</vt:lpstr>
      <vt:lpstr>Pre Transfusion Knowledge Question 1 </vt:lpstr>
      <vt:lpstr>Pre Transfusion Knowledge Question 2 </vt:lpstr>
      <vt:lpstr>The Elephant in the Transfusionist’s Skill Set:  Understanding Compatibility for Transfusion Safety </vt:lpstr>
      <vt:lpstr>Blood Compatibility (1)  </vt:lpstr>
      <vt:lpstr>Blood Compatibility (2)  </vt:lpstr>
      <vt:lpstr>ABO Blood Group System (1)</vt:lpstr>
      <vt:lpstr>Learning Review 1</vt:lpstr>
      <vt:lpstr>ABO Blood Group System (1)</vt:lpstr>
      <vt:lpstr>Learning Review 2</vt:lpstr>
      <vt:lpstr>ABO Blood Group System (1)</vt:lpstr>
      <vt:lpstr>ABO Blood Group System (2)</vt:lpstr>
      <vt:lpstr>ABO Blood Group System (3)</vt:lpstr>
      <vt:lpstr>Rh(D) Antigen, Rh Blood Group System (1)</vt:lpstr>
      <vt:lpstr>Rh(D) Antigen, Rh Blood Group System (2)</vt:lpstr>
      <vt:lpstr>Rh(D) Antigen, Rh Blood Group System (3)</vt:lpstr>
      <vt:lpstr>Clinically Significant Antibodies (1)</vt:lpstr>
      <vt:lpstr>Clinically Significant Antibodies (2)</vt:lpstr>
      <vt:lpstr>Clinically Significant Antibodies (3)</vt:lpstr>
      <vt:lpstr>Summary: Blood Compatibility Checks</vt:lpstr>
      <vt:lpstr>Summary: Patient </vt:lpstr>
      <vt:lpstr>Summary: RBC unit</vt:lpstr>
      <vt:lpstr> Blood Compatibility Check Visual Aid  RBC Transfusion </vt:lpstr>
      <vt:lpstr>Patient Case 1 Question </vt:lpstr>
      <vt:lpstr>Patient Case 1 Compatibility Check </vt:lpstr>
      <vt:lpstr>Patient Case 2 Question </vt:lpstr>
      <vt:lpstr>Patient Case 2 Compatibility Check </vt:lpstr>
      <vt:lpstr>Patient Case 3 Question </vt:lpstr>
      <vt:lpstr>Patient Case 3 Compatibility Check </vt:lpstr>
      <vt:lpstr> Blood Compatibility Check Visual Aid  FP Transfusion </vt:lpstr>
      <vt:lpstr>Patient Case 4 Question </vt:lpstr>
      <vt:lpstr>Patient Case 4 Compatibility Check </vt:lpstr>
      <vt:lpstr> Blood Compatibility Check Visual Aid  Platelet Transfusion </vt:lpstr>
      <vt:lpstr>Patient Case 5 Question </vt:lpstr>
      <vt:lpstr>Patient Case 5 Compatibility Check </vt:lpstr>
      <vt:lpstr>The Elephant in the Transfusionist’s Skill Set:  Understanding Compatibility for Transfusion Safety</vt:lpstr>
      <vt:lpstr>Compatibility Table</vt:lpstr>
      <vt:lpstr>Post Transfusion Knowledge Question 1 </vt:lpstr>
      <vt:lpstr>Post Transfusion Knowledge Question 2 </vt:lpstr>
      <vt:lpstr>Acknowledgements </vt:lpstr>
      <vt:lpstr>References (1)</vt:lpstr>
      <vt:lpstr>References (2)</vt:lpstr>
      <vt:lpstr>The Elephant in the Transfusionist’s Skill Set:  Understanding Compatibility for Transfusion Safety </vt:lpstr>
    </vt:vector>
  </TitlesOfParts>
  <Company>The Ottawa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SITE VISIT FOR: &lt;enter site here&gt;</dc:title>
  <dc:creator>tcameron</dc:creator>
  <cp:lastModifiedBy>Berta, Donna</cp:lastModifiedBy>
  <cp:revision>754</cp:revision>
  <dcterms:created xsi:type="dcterms:W3CDTF">2012-02-17T22:12:05Z</dcterms:created>
  <dcterms:modified xsi:type="dcterms:W3CDTF">2024-04-01T14:53:47Z</dcterms:modified>
</cp:coreProperties>
</file>