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4_1649A8BF.xml" ContentType="application/vnd.ms-powerpoint.comments+xml"/>
  <Override PartName="/ppt/comments/modernComment_111_98AABF90.xml" ContentType="application/vnd.ms-powerpoint.comments+xml"/>
  <Override PartName="/ppt/comments/modernComment_107_C5C2079.xml" ContentType="application/vnd.ms-powerpoint.comments+xml"/>
  <Override PartName="/ppt/comments/modernComment_108_88B9BC30.xml" ContentType="application/vnd.ms-powerpoint.comments+xml"/>
  <Override PartName="/ppt/comments/modernComment_10A_ECD3697F.xml" ContentType="application/vnd.ms-powerpoint.comments+xml"/>
  <Override PartName="/ppt/comments/modernComment_10B_5920AF55.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7" r:id="rId5"/>
    <p:sldId id="259" r:id="rId6"/>
    <p:sldId id="270" r:id="rId7"/>
    <p:sldId id="260" r:id="rId8"/>
    <p:sldId id="273" r:id="rId9"/>
    <p:sldId id="262" r:id="rId10"/>
    <p:sldId id="263" r:id="rId11"/>
    <p:sldId id="264" r:id="rId12"/>
    <p:sldId id="265" r:id="rId13"/>
    <p:sldId id="266" r:id="rId14"/>
    <p:sldId id="267" r:id="rId15"/>
    <p:sldId id="275" r:id="rId16"/>
    <p:sldId id="268" r:id="rId17"/>
    <p:sldId id="269" r:id="rId18"/>
    <p:sldId id="271"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566D3E-5D17-CB2E-63BB-84C4BB2448C2}" name="Tracy Cameron" initials="TC" userId="S::tcameron@ohri.ca::ae61c7f6-4dd9-4cdb-ac13-81e2f4c988b2" providerId="AD"/>
  <p188:author id="{BD399242-05C0-5E64-79BD-23DCEBEF1C96}" name="Alexis" initials="AI" userId="S::Alexis@ORBCoN1.onmicrosoft.com::198e0345-d56b-4608-8f9f-e290de394af9" providerId="AD"/>
  <p188:author id="{E41A775D-3855-BCB1-4761-686079B003A8}" name="Donna" initials="Do" userId="S::donna@orbcon1.onmicrosoft.com::2b3fe38d-fd37-493c-bbcc-e16b3457c83e" providerId="AD"/>
  <p188:author id="{42353873-76A2-16BA-86DD-564A9AD2CA88}" name="Donna" initials="DB" userId="S::Donna@ORBCoN1.onmicrosoft.com::2b3fe38d-fd37-493c-bbcc-e16b3457c83e" providerId="AD"/>
  <p188:author id="{AAB0F7B9-0B2E-B370-5743-CC0D12F880B2}" name="Tracy Cameron" initials="TC" userId="S::Tracy@ORBCoN1.onmicrosoft.com::f00a5d50-1f86-440b-9acd-34866e66d1a3" providerId="AD"/>
  <p188:author id="{34B9F7D0-4F21-5033-3675-FF9C5CD89A85}" name="Alexis" initials="Al" userId="S::alexis@orbcon1.onmicrosoft.com::198e0345-d56b-4608-8f9f-e290de394a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20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101E26-F055-41B7-8C2B-DFC4F0ECBD7E}" v="9" dt="2025-10-07T14:31:52.4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84"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omments/modernComment_104_1649A8BF.xml><?xml version="1.0" encoding="utf-8"?>
<p188:cmLst xmlns:a="http://schemas.openxmlformats.org/drawingml/2006/main" xmlns:r="http://schemas.openxmlformats.org/officeDocument/2006/relationships" xmlns:p188="http://schemas.microsoft.com/office/powerpoint/2018/8/main">
  <p188:cm id="{1A39547E-F421-4391-A32D-35C79E0277F5}" authorId="{BD399242-05C0-5E64-79BD-23DCEBEF1C96}" status="resolved" created="2025-09-18T13:59:24.557" complete="100000">
    <ac:txMkLst xmlns:ac="http://schemas.microsoft.com/office/drawing/2013/main/command">
      <pc:docMk xmlns:pc="http://schemas.microsoft.com/office/powerpoint/2013/main/command"/>
      <pc:sldMk xmlns:pc="http://schemas.microsoft.com/office/powerpoint/2013/main/command" cId="373926079" sldId="260"/>
      <ac:spMk id="7" creationId="{1DC62E78-F56A-9587-8862-AE4BC422C86F}"/>
      <ac:txMk cp="0">
        <ac:context len="116" hash="1461942429"/>
      </ac:txMk>
    </ac:txMkLst>
    <p188:pos x="6517005" y="269294"/>
    <p188:replyLst>
      <p188:reply id="{38DC2279-42F2-44A7-BB47-C4FCC2C458B8}" authorId="{42353873-76A2-16BA-86DD-564A9AD2CA88}" created="2025-10-07T13:02:28.797">
        <p188:txBody>
          <a:bodyPr/>
          <a:lstStyle/>
          <a:p>
            <a:r>
              <a:rPr lang="en-CA"/>
              <a:t>Suggest “TML staff tests the patient’s blood sample and ensures the blood that will be transfused matches.”</a:t>
            </a:r>
          </a:p>
        </p188:txBody>
      </p188:reply>
    </p188:replyLst>
    <p188:txBody>
      <a:bodyPr/>
      <a:lstStyle/>
      <a:p>
        <a:r>
          <a:rPr lang="en-CA"/>
          <a:t>“The note about blood being a liquid organ transplant is true, but it does not augment any understanding here and I would remove it, the second sentence about matching doesn’t explain what is being matched, perhaps expand a little more” </a:t>
        </a:r>
      </a:p>
    </p188:txBody>
  </p188:cm>
</p188:cmLst>
</file>

<file path=ppt/comments/modernComment_107_C5C2079.xml><?xml version="1.0" encoding="utf-8"?>
<p188:cmLst xmlns:a="http://schemas.openxmlformats.org/drawingml/2006/main" xmlns:r="http://schemas.openxmlformats.org/officeDocument/2006/relationships" xmlns:p188="http://schemas.microsoft.com/office/powerpoint/2018/8/main">
  <p188:cm id="{7F86F5ED-62F3-4AC5-AEE4-FB5C886FC9D9}" authorId="{BD399242-05C0-5E64-79BD-23DCEBEF1C96}" status="resolved" created="2025-09-18T14:07:15.664" complete="100000">
    <pc:sldMkLst xmlns:pc="http://schemas.microsoft.com/office/powerpoint/2013/main/command">
      <pc:docMk/>
      <pc:sldMk cId="207364217" sldId="263"/>
    </pc:sldMkLst>
    <p188:replyLst>
      <p188:reply id="{E90DE47E-AA0D-42A9-AE20-7E0B4AC6C4C9}" authorId="{42353873-76A2-16BA-86DD-564A9AD2CA88}" created="2025-10-07T13:05:02.382">
        <p188:txBody>
          <a:bodyPr/>
          <a:lstStyle/>
          <a:p>
            <a:r>
              <a:rPr lang="en-CA"/>
              <a:t>Let’s discuss this one too</a:t>
            </a:r>
          </a:p>
        </p188:txBody>
      </p188:reply>
    </p188:replyLst>
    <p188:txBody>
      <a:bodyPr/>
      <a:lstStyle/>
      <a:p>
        <a:r>
          <a:rPr lang="en-CA"/>
          <a:t>“Do we need to include physicians? Sometimes residents/fellows/anesthetist come to blood bank to pick up product” </a:t>
        </a:r>
      </a:p>
    </p188:txBody>
  </p188:cm>
</p188:cmLst>
</file>

<file path=ppt/comments/modernComment_108_88B9BC30.xml><?xml version="1.0" encoding="utf-8"?>
<p188:cmLst xmlns:a="http://schemas.openxmlformats.org/drawingml/2006/main" xmlns:r="http://schemas.openxmlformats.org/officeDocument/2006/relationships" xmlns:p188="http://schemas.microsoft.com/office/powerpoint/2018/8/main">
  <p188:cm id="{2EC6868D-6B66-4491-A44F-CF227850FAD0}" authorId="{BD399242-05C0-5E64-79BD-23DCEBEF1C96}" status="resolved" created="2025-09-18T14:08:05.903" complete="100000">
    <ac:txMkLst xmlns:ac="http://schemas.microsoft.com/office/drawing/2013/main/command">
      <pc:docMk xmlns:pc="http://schemas.microsoft.com/office/powerpoint/2013/main/command"/>
      <pc:sldMk xmlns:pc="http://schemas.microsoft.com/office/powerpoint/2013/main/command" cId="2293873712" sldId="264"/>
      <ac:spMk id="7" creationId="{5333B2EF-975D-0494-35A7-C5496A3CD177}"/>
      <ac:txMk cp="0" len="115">
        <ac:context len="116" hash="583399941"/>
      </ac:txMk>
    </ac:txMkLst>
    <p188:pos x="9277915" y="271139"/>
    <p188:replyLst>
      <p188:reply id="{E68345C7-A9D3-4564-AC61-D6BD359FA4DA}" authorId="{42353873-76A2-16BA-86DD-564A9AD2CA88}" created="2025-10-07T13:08:35.326">
        <p188:txBody>
          <a:bodyPr/>
          <a:lstStyle/>
          <a:p>
            <a:r>
              <a:rPr lang="en-CA"/>
              <a:t>Suggest add info on the title slide 
“Note: for this training, blood is used as a 
general term, referring to any blood component or blood product picked up from TML.” </a:t>
            </a:r>
          </a:p>
        </p188:txBody>
      </p188:reply>
    </p188:replyLst>
    <p188:txBody>
      <a:bodyPr/>
      <a:lstStyle/>
      <a:p>
        <a:r>
          <a:rPr lang="en-CA"/>
          <a:t>“Instead of blood , can we use the wording “Blood product” “ </a:t>
        </a:r>
      </a:p>
    </p188:txBody>
  </p188:cm>
</p188:cmLst>
</file>

<file path=ppt/comments/modernComment_10A_ECD3697F.xml><?xml version="1.0" encoding="utf-8"?>
<p188:cmLst xmlns:a="http://schemas.openxmlformats.org/drawingml/2006/main" xmlns:r="http://schemas.openxmlformats.org/officeDocument/2006/relationships" xmlns:p188="http://schemas.microsoft.com/office/powerpoint/2018/8/main">
  <p188:cm id="{F1D03383-813F-4919-A80E-6C1B409536F1}" authorId="{BD399242-05C0-5E64-79BD-23DCEBEF1C96}" status="resolved" created="2025-09-18T14:17:27.247" complete="100000">
    <pc:sldMkLst xmlns:pc="http://schemas.microsoft.com/office/powerpoint/2013/main/command">
      <pc:docMk/>
      <pc:sldMk cId="3973278079" sldId="266"/>
    </pc:sldMkLst>
    <p188:replyLst>
      <p188:reply id="{8BDC5E0A-0C06-4274-84E1-D4A9505F3960}" authorId="{42353873-76A2-16BA-86DD-564A9AD2CA88}" created="2025-10-07T13:09:43.208">
        <p188:txBody>
          <a:bodyPr/>
          <a:lstStyle/>
          <a:p>
            <a:r>
              <a:rPr lang="en-CA"/>
              <a:t>Ok</a:t>
            </a:r>
          </a:p>
        </p188:txBody>
      </p188:reply>
    </p188:replyLst>
    <p188:txBody>
      <a:bodyPr/>
      <a:lstStyle/>
      <a:p>
        <a:r>
          <a:rPr lang="en-CA"/>
          <a:t>“modify some spacign to ensure there is adequate white space. Change the size of the text box for “if you have the authority to do so” so that the subsequent text can be on 2 lines rather than 4) same feedback for slide 14)</a:t>
        </a:r>
      </a:p>
    </p188:txBody>
  </p188:cm>
  <p188:cm id="{8A477958-1548-4EF6-9914-35A93189ED11}" authorId="{BD399242-05C0-5E64-79BD-23DCEBEF1C96}" status="resolved" created="2025-09-18T14:22:17.936" complete="100000">
    <pc:sldMkLst xmlns:pc="http://schemas.microsoft.com/office/powerpoint/2013/main/command">
      <pc:docMk/>
      <pc:sldMk cId="3973278079" sldId="266"/>
    </pc:sldMkLst>
    <p188:replyLst>
      <p188:reply id="{4EE66EA5-4D83-4715-AC8A-356640D82984}" authorId="{42353873-76A2-16BA-86DD-564A9AD2CA88}" created="2025-10-07T13:14:52.845">
        <p188:txBody>
          <a:bodyPr/>
          <a:lstStyle/>
          <a:p>
            <a:r>
              <a:rPr lang="en-CA"/>
              <a:t>Suggest title for this slide “If TML Is Not Staffed 24 Hours A Day”
Follow your hospital’s policy and procedure
Let’s talk about re-wording</a:t>
            </a:r>
          </a:p>
        </p188:txBody>
      </p188:reply>
    </p188:replyLst>
    <p188:txBody>
      <a:bodyPr/>
      <a:lstStyle/>
      <a:p>
        <a:r>
          <a:rPr lang="en-CA"/>
          <a:t>“I would make it clear that this applies only to hospitals where the TML is not staffed 24 hours a day and there is a policy in place for authorized staff to retrieve blood after hours” 
</a:t>
        </a:r>
      </a:p>
    </p188:txBody>
  </p188:cm>
</p188:cmLst>
</file>

<file path=ppt/comments/modernComment_10B_5920AF55.xml><?xml version="1.0" encoding="utf-8"?>
<p188:cmLst xmlns:a="http://schemas.openxmlformats.org/drawingml/2006/main" xmlns:r="http://schemas.openxmlformats.org/officeDocument/2006/relationships" xmlns:p188="http://schemas.microsoft.com/office/powerpoint/2018/8/main">
  <p188:cm id="{DBC0A2AF-EFEA-4A74-8F1C-D01757CFA90F}" authorId="{BD399242-05C0-5E64-79BD-23DCEBEF1C96}" status="resolved" created="2025-09-18T14:18:05.625" complete="100000">
    <ac:deMkLst xmlns:ac="http://schemas.microsoft.com/office/drawing/2013/main/command">
      <pc:docMk xmlns:pc="http://schemas.microsoft.com/office/powerpoint/2013/main/command"/>
      <pc:sldMk xmlns:pc="http://schemas.microsoft.com/office/powerpoint/2013/main/command" cId="1495314261" sldId="267"/>
      <ac:spMk id="4" creationId="{1FF126EA-E130-378A-A388-1ED5EA515731}"/>
    </ac:deMkLst>
    <p188:replyLst>
      <p188:reply id="{D6937F6D-483A-4F48-BE77-D1D42A3734D0}" authorId="{42353873-76A2-16BA-86DD-564A9AD2CA88}" created="2025-10-07T13:15:09.341">
        <p188:txBody>
          <a:bodyPr/>
          <a:lstStyle/>
          <a:p>
            <a:r>
              <a:rPr lang="en-CA"/>
              <a:t>agree</a:t>
            </a:r>
          </a:p>
        </p188:txBody>
      </p188:reply>
    </p188:replyLst>
    <p188:txBody>
      <a:bodyPr/>
      <a:lstStyle/>
      <a:p>
        <a:r>
          <a:rPr lang="en-CA"/>
          <a:t>“image behind text is distracting, put in the corner in an area of white space instead” </a:t>
        </a:r>
      </a:p>
    </p188:txBody>
  </p188:cm>
</p188:cmLst>
</file>

<file path=ppt/comments/modernComment_111_98AABF90.xml><?xml version="1.0" encoding="utf-8"?>
<p188:cmLst xmlns:a="http://schemas.openxmlformats.org/drawingml/2006/main" xmlns:r="http://schemas.openxmlformats.org/officeDocument/2006/relationships" xmlns:p188="http://schemas.microsoft.com/office/powerpoint/2018/8/main">
  <p188:cm id="{44BBC207-D3CD-4B11-8CCB-DBEC0028D6BD}" authorId="{BD399242-05C0-5E64-79BD-23DCEBEF1C96}" status="resolved" created="2025-09-18T14:02:10.064" complete="100000">
    <pc:sldMkLst xmlns:pc="http://schemas.microsoft.com/office/powerpoint/2013/main/command">
      <pc:docMk/>
      <pc:sldMk cId="2561326992" sldId="273"/>
    </pc:sldMkLst>
    <p188:replyLst>
      <p188:reply id="{54C61439-1E8F-4ADD-BFF2-2FADE9248B87}" authorId="{42353873-76A2-16BA-86DD-564A9AD2CA88}" created="2025-10-07T13:04:03.146">
        <p188:txBody>
          <a:bodyPr/>
          <a:lstStyle/>
          <a:p>
            <a:r>
              <a:rPr lang="en-CA"/>
              <a:t>Hmmm let’s talk about that more</a:t>
            </a:r>
          </a:p>
        </p188:txBody>
      </p188:reply>
    </p188:replyLst>
    <p188:txBody>
      <a:bodyPr/>
      <a:lstStyle/>
      <a:p>
        <a:r>
          <a:rPr lang="en-CA"/>
          <a:t>“We added some notes about irradiation because I heard staff expressing concerns about how safe it is for them to carry (I.e they see the word irradiated and without any knowledge have some reasonable questions)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7C299E-323B-4194-9C84-722F8766B138}" type="datetimeFigureOut">
              <a:rPr lang="en-CA" smtClean="0"/>
              <a:t>2025-12-12</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060864-5301-4312-B687-964FAC10A034}" type="slidenum">
              <a:rPr lang="en-CA" smtClean="0"/>
              <a:t>‹#›</a:t>
            </a:fld>
            <a:endParaRPr lang="en-CA"/>
          </a:p>
        </p:txBody>
      </p:sp>
    </p:spTree>
    <p:extLst>
      <p:ext uri="{BB962C8B-B14F-4D97-AF65-F5344CB8AC3E}">
        <p14:creationId xmlns:p14="http://schemas.microsoft.com/office/powerpoint/2010/main" val="291808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EDB407-CABE-4370-A011-A1069F736672}" type="slidenum">
              <a:rPr kumimoji="0" lang="en-CA"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212021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report_cover2011_header"/>
          <p:cNvPicPr>
            <a:picLocks noChangeAspect="1" noChangeArrowheads="1"/>
          </p:cNvPicPr>
          <p:nvPr userDrawn="1"/>
        </p:nvPicPr>
        <p:blipFill>
          <a:blip r:embed="rId2" cstate="print"/>
          <a:srcRect/>
          <a:stretch>
            <a:fillRect/>
          </a:stretch>
        </p:blipFill>
        <p:spPr bwMode="auto">
          <a:xfrm>
            <a:off x="0" y="19"/>
            <a:ext cx="12192000" cy="1593650"/>
          </a:xfrm>
          <a:prstGeom prst="rect">
            <a:avLst/>
          </a:prstGeom>
          <a:noFill/>
          <a:ln w="9525">
            <a:noFill/>
            <a:miter lim="800000"/>
            <a:headEnd/>
            <a:tailEnd/>
          </a:ln>
        </p:spPr>
      </p:pic>
      <p:sp>
        <p:nvSpPr>
          <p:cNvPr id="28674" name="Rectangle 2"/>
          <p:cNvSpPr>
            <a:spLocks noGrp="1" noChangeArrowheads="1"/>
          </p:cNvSpPr>
          <p:nvPr>
            <p:ph type="ctrTitle"/>
          </p:nvPr>
        </p:nvSpPr>
        <p:spPr>
          <a:xfrm>
            <a:off x="914400" y="2130519"/>
            <a:ext cx="10363200" cy="1470025"/>
          </a:xfrm>
        </p:spPr>
        <p:txBody>
          <a:bodyPr/>
          <a:lstStyle>
            <a:lvl1pPr>
              <a:defRPr>
                <a:solidFill>
                  <a:srgbClr val="800000"/>
                </a:solidFill>
              </a:defRPr>
            </a:lvl1pPr>
          </a:lstStyle>
          <a:p>
            <a:r>
              <a:rPr lang="en-US"/>
              <a:t>Click to edit Master title style</a:t>
            </a:r>
            <a:endParaRPr lang="en-CA"/>
          </a:p>
        </p:txBody>
      </p:sp>
      <p:sp>
        <p:nvSpPr>
          <p:cNvPr id="28675"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endParaRPr lang="en-CA"/>
          </a:p>
        </p:txBody>
      </p:sp>
    </p:spTree>
    <p:extLst>
      <p:ext uri="{BB962C8B-B14F-4D97-AF65-F5344CB8AC3E}">
        <p14:creationId xmlns:p14="http://schemas.microsoft.com/office/powerpoint/2010/main" val="1446875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69"/>
            <a:ext cx="4011084" cy="1162051"/>
          </a:xfrm>
        </p:spPr>
        <p:txBody>
          <a:bodyPr anchor="b"/>
          <a:lstStyle>
            <a:lvl1pPr algn="l">
              <a:defRPr sz="1500" b="1"/>
            </a:lvl1pPr>
          </a:lstStyle>
          <a:p>
            <a:r>
              <a:rPr lang="en-US"/>
              <a:t>Click to edit Master title style</a:t>
            </a:r>
            <a:endParaRPr lang="en-CA"/>
          </a:p>
        </p:txBody>
      </p:sp>
      <p:sp>
        <p:nvSpPr>
          <p:cNvPr id="3" name="Content Placeholder 2"/>
          <p:cNvSpPr>
            <a:spLocks noGrp="1"/>
          </p:cNvSpPr>
          <p:nvPr>
            <p:ph idx="1"/>
          </p:nvPr>
        </p:nvSpPr>
        <p:spPr>
          <a:xfrm>
            <a:off x="4766733" y="273070"/>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597405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93"/>
            <a:ext cx="7315200" cy="566739"/>
          </a:xfrm>
        </p:spPr>
        <p:txBody>
          <a:bodyPr anchor="b"/>
          <a:lstStyle>
            <a:lvl1pPr algn="l">
              <a:defRPr sz="15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CA" noProof="0"/>
          </a:p>
        </p:txBody>
      </p:sp>
      <p:sp>
        <p:nvSpPr>
          <p:cNvPr id="4" name="Text Placeholder 3"/>
          <p:cNvSpPr>
            <a:spLocks noGrp="1"/>
          </p:cNvSpPr>
          <p:nvPr>
            <p:ph type="body" sz="half" idx="2"/>
          </p:nvPr>
        </p:nvSpPr>
        <p:spPr>
          <a:xfrm>
            <a:off x="2389717" y="5367431"/>
            <a:ext cx="73152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920629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063912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6"/>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56"/>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283259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099" y="20"/>
            <a:ext cx="12192000" cy="1437939"/>
          </a:xfrm>
          <a:prstGeom prst="rect">
            <a:avLst/>
          </a:prstGeom>
        </p:spPr>
      </p:pic>
      <p:sp>
        <p:nvSpPr>
          <p:cNvPr id="2" name="Title 1"/>
          <p:cNvSpPr>
            <a:spLocks noGrp="1"/>
          </p:cNvSpPr>
          <p:nvPr>
            <p:ph type="title"/>
          </p:nvPr>
        </p:nvSpPr>
        <p:spPr>
          <a:xfrm>
            <a:off x="592501" y="2564904"/>
            <a:ext cx="10972800" cy="1143000"/>
          </a:xfrm>
        </p:spPr>
        <p:txBody>
          <a:bodyPr/>
          <a:lstStyle/>
          <a:p>
            <a:r>
              <a:rPr lang="en-US"/>
              <a:t>Click to edit Master title style</a:t>
            </a:r>
            <a:endParaRPr lang="en-CA"/>
          </a:p>
        </p:txBody>
      </p:sp>
    </p:spTree>
    <p:extLst>
      <p:ext uri="{BB962C8B-B14F-4D97-AF65-F5344CB8AC3E}">
        <p14:creationId xmlns:p14="http://schemas.microsoft.com/office/powerpoint/2010/main" val="1960929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a:xfrm>
            <a:off x="609600" y="6356444"/>
            <a:ext cx="2844800" cy="365125"/>
          </a:xfrm>
          <a:prstGeom prst="rect">
            <a:avLst/>
          </a:prstGeom>
        </p:spPr>
        <p:txBody>
          <a:bodyPr/>
          <a:lstStyle/>
          <a:p>
            <a:endParaRPr lang="en-CA"/>
          </a:p>
        </p:txBody>
      </p:sp>
      <p:sp>
        <p:nvSpPr>
          <p:cNvPr id="4" name="Footer Placeholder 3"/>
          <p:cNvSpPr>
            <a:spLocks noGrp="1"/>
          </p:cNvSpPr>
          <p:nvPr>
            <p:ph type="ftr" sz="quarter" idx="11"/>
          </p:nvPr>
        </p:nvSpPr>
        <p:spPr>
          <a:xfrm>
            <a:off x="4165600" y="6356444"/>
            <a:ext cx="38608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8737600" y="6356444"/>
            <a:ext cx="2844800" cy="365125"/>
          </a:xfrm>
          <a:prstGeom prst="rect">
            <a:avLst/>
          </a:prstGeom>
        </p:spPr>
        <p:txBody>
          <a:bodyPr/>
          <a:lstStyle/>
          <a:p>
            <a:fld id="{D903527B-B620-4396-BCC7-5347E62B94D9}" type="slidenum">
              <a:rPr lang="en-CA" smtClean="0"/>
              <a:t>‹#›</a:t>
            </a:fld>
            <a:endParaRPr lang="en-CA"/>
          </a:p>
        </p:txBody>
      </p:sp>
    </p:spTree>
    <p:extLst>
      <p:ext uri="{BB962C8B-B14F-4D97-AF65-F5344CB8AC3E}">
        <p14:creationId xmlns:p14="http://schemas.microsoft.com/office/powerpoint/2010/main" val="946938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6475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91511631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4"/>
            <a:ext cx="10363200" cy="1362075"/>
          </a:xfrm>
        </p:spPr>
        <p:txBody>
          <a:bodyPr anchor="t"/>
          <a:lstStyle>
            <a:lvl1pPr algn="l">
              <a:defRPr sz="3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2745096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13543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7"/>
            <a:ext cx="5386917"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432" y="1535117"/>
            <a:ext cx="5389033"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43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07795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53454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67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505886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7"/>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Rectangle 3"/>
          <p:cNvSpPr>
            <a:spLocks noGrp="1" noChangeArrowheads="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28" name="Line 9"/>
          <p:cNvSpPr>
            <a:spLocks noChangeShapeType="1"/>
          </p:cNvSpPr>
          <p:nvPr/>
        </p:nvSpPr>
        <p:spPr bwMode="auto">
          <a:xfrm flipV="1">
            <a:off x="527052" y="1268413"/>
            <a:ext cx="11233149" cy="0"/>
          </a:xfrm>
          <a:prstGeom prst="line">
            <a:avLst/>
          </a:prstGeom>
          <a:noFill/>
          <a:ln w="50800">
            <a:solidFill>
              <a:srgbClr val="000080"/>
            </a:solidFill>
            <a:round/>
            <a:headEnd/>
            <a:tailEnd/>
          </a:ln>
        </p:spPr>
        <p:txBody>
          <a:bodyPr/>
          <a:lstStyle/>
          <a:p>
            <a:pPr>
              <a:defRPr/>
            </a:pPr>
            <a:endParaRPr lang="en-US" sz="1350">
              <a:cs typeface="+mn-cs"/>
            </a:endParaRPr>
          </a:p>
        </p:txBody>
      </p:sp>
      <p:pic>
        <p:nvPicPr>
          <p:cNvPr id="1029" name="Picture 10" descr="report_cover2011_footer"/>
          <p:cNvPicPr>
            <a:picLocks noChangeAspect="1" noChangeArrowheads="1"/>
          </p:cNvPicPr>
          <p:nvPr/>
        </p:nvPicPr>
        <p:blipFill>
          <a:blip r:embed="rId17" cstate="print"/>
          <a:srcRect/>
          <a:stretch>
            <a:fillRect/>
          </a:stretch>
        </p:blipFill>
        <p:spPr bwMode="auto">
          <a:xfrm>
            <a:off x="0" y="6308818"/>
            <a:ext cx="12192000" cy="549275"/>
          </a:xfrm>
          <a:prstGeom prst="rect">
            <a:avLst/>
          </a:prstGeom>
          <a:noFill/>
          <a:ln w="9525">
            <a:noFill/>
            <a:miter lim="800000"/>
            <a:headEnd/>
            <a:tailEnd/>
          </a:ln>
        </p:spPr>
      </p:pic>
    </p:spTree>
    <p:extLst>
      <p:ext uri="{BB962C8B-B14F-4D97-AF65-F5344CB8AC3E}">
        <p14:creationId xmlns:p14="http://schemas.microsoft.com/office/powerpoint/2010/main" val="523117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ctr" rtl="0" eaLnBrk="1" fontAlgn="base" hangingPunct="1">
        <a:spcBef>
          <a:spcPct val="0"/>
        </a:spcBef>
        <a:spcAft>
          <a:spcPct val="0"/>
        </a:spcAft>
        <a:defRPr sz="3300">
          <a:solidFill>
            <a:srgbClr val="800000"/>
          </a:solidFill>
          <a:latin typeface="+mj-lt"/>
          <a:ea typeface="+mj-ea"/>
          <a:cs typeface="+mj-cs"/>
        </a:defRPr>
      </a:lvl1pPr>
      <a:lvl2pPr algn="ctr" rtl="0" eaLnBrk="1" fontAlgn="base" hangingPunct="1">
        <a:spcBef>
          <a:spcPct val="0"/>
        </a:spcBef>
        <a:spcAft>
          <a:spcPct val="0"/>
        </a:spcAft>
        <a:defRPr sz="3300">
          <a:solidFill>
            <a:srgbClr val="800000"/>
          </a:solidFill>
          <a:latin typeface="Arial" charset="0"/>
        </a:defRPr>
      </a:lvl2pPr>
      <a:lvl3pPr algn="ctr" rtl="0" eaLnBrk="1" fontAlgn="base" hangingPunct="1">
        <a:spcBef>
          <a:spcPct val="0"/>
        </a:spcBef>
        <a:spcAft>
          <a:spcPct val="0"/>
        </a:spcAft>
        <a:defRPr sz="3300">
          <a:solidFill>
            <a:srgbClr val="800000"/>
          </a:solidFill>
          <a:latin typeface="Arial" charset="0"/>
        </a:defRPr>
      </a:lvl3pPr>
      <a:lvl4pPr algn="ctr" rtl="0" eaLnBrk="1" fontAlgn="base" hangingPunct="1">
        <a:spcBef>
          <a:spcPct val="0"/>
        </a:spcBef>
        <a:spcAft>
          <a:spcPct val="0"/>
        </a:spcAft>
        <a:defRPr sz="3300">
          <a:solidFill>
            <a:srgbClr val="800000"/>
          </a:solidFill>
          <a:latin typeface="Arial" charset="0"/>
        </a:defRPr>
      </a:lvl4pPr>
      <a:lvl5pPr algn="ctr" rtl="0" eaLnBrk="1" fontAlgn="base" hangingPunct="1">
        <a:spcBef>
          <a:spcPct val="0"/>
        </a:spcBef>
        <a:spcAft>
          <a:spcPct val="0"/>
        </a:spcAft>
        <a:defRPr sz="3300">
          <a:solidFill>
            <a:srgbClr val="800000"/>
          </a:solidFill>
          <a:latin typeface="Arial" charset="0"/>
        </a:defRPr>
      </a:lvl5pPr>
      <a:lvl6pPr marL="342900" algn="ctr" rtl="0" eaLnBrk="1" fontAlgn="base" hangingPunct="1">
        <a:spcBef>
          <a:spcPct val="0"/>
        </a:spcBef>
        <a:spcAft>
          <a:spcPct val="0"/>
        </a:spcAft>
        <a:defRPr sz="3300">
          <a:solidFill>
            <a:srgbClr val="800000"/>
          </a:solidFill>
          <a:latin typeface="Arial" charset="0"/>
        </a:defRPr>
      </a:lvl6pPr>
      <a:lvl7pPr marL="685800" algn="ctr" rtl="0" eaLnBrk="1" fontAlgn="base" hangingPunct="1">
        <a:spcBef>
          <a:spcPct val="0"/>
        </a:spcBef>
        <a:spcAft>
          <a:spcPct val="0"/>
        </a:spcAft>
        <a:defRPr sz="3300">
          <a:solidFill>
            <a:srgbClr val="800000"/>
          </a:solidFill>
          <a:latin typeface="Arial" charset="0"/>
        </a:defRPr>
      </a:lvl7pPr>
      <a:lvl8pPr marL="1028700" algn="ctr" rtl="0" eaLnBrk="1" fontAlgn="base" hangingPunct="1">
        <a:spcBef>
          <a:spcPct val="0"/>
        </a:spcBef>
        <a:spcAft>
          <a:spcPct val="0"/>
        </a:spcAft>
        <a:defRPr sz="3300">
          <a:solidFill>
            <a:srgbClr val="800000"/>
          </a:solidFill>
          <a:latin typeface="Arial" charset="0"/>
        </a:defRPr>
      </a:lvl8pPr>
      <a:lvl9pPr marL="1371600" algn="ctr" rtl="0" eaLnBrk="1" fontAlgn="base" hangingPunct="1">
        <a:spcBef>
          <a:spcPct val="0"/>
        </a:spcBef>
        <a:spcAft>
          <a:spcPct val="0"/>
        </a:spcAft>
        <a:defRPr sz="3300">
          <a:solidFill>
            <a:srgbClr val="800000"/>
          </a:solidFill>
          <a:latin typeface="Arial"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defRPr>
      </a:lvl2pPr>
      <a:lvl3pPr marL="857250" indent="-171450" algn="l" rtl="0" eaLnBrk="1" fontAlgn="base" hangingPunct="1">
        <a:spcBef>
          <a:spcPct val="20000"/>
        </a:spcBef>
        <a:spcAft>
          <a:spcPct val="0"/>
        </a:spcAft>
        <a:buChar char="•"/>
        <a:defRPr sz="1800">
          <a:solidFill>
            <a:schemeClr val="tx1"/>
          </a:solidFill>
          <a:latin typeface="+mn-lt"/>
        </a:defRPr>
      </a:lvl3pPr>
      <a:lvl4pPr marL="1200150" indent="-171450" algn="l" rtl="0" eaLnBrk="1" fontAlgn="base" hangingPunct="1">
        <a:spcBef>
          <a:spcPct val="20000"/>
        </a:spcBef>
        <a:spcAft>
          <a:spcPct val="0"/>
        </a:spcAft>
        <a:buChar char="–"/>
        <a:defRPr sz="1500">
          <a:solidFill>
            <a:schemeClr val="tx1"/>
          </a:solidFill>
          <a:latin typeface="+mn-lt"/>
        </a:defRPr>
      </a:lvl4pPr>
      <a:lvl5pPr marL="1543050" indent="-171450" algn="l" rtl="0" eaLnBrk="1" fontAlgn="base" hangingPunct="1">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0A_ECD3697F.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microsoft.com/office/2018/10/relationships/comments" Target="../comments/modernComment_10B_5920AF55.xml"/><Relationship Id="rId1" Type="http://schemas.openxmlformats.org/officeDocument/2006/relationships/slideLayout" Target="../slideLayouts/slideLayout2.xml"/><Relationship Id="rId5" Type="http://schemas.openxmlformats.org/officeDocument/2006/relationships/image" Target="../media/image36.sv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3" Type="http://schemas.openxmlformats.org/officeDocument/2006/relationships/hyperlink" Target="https://pngtree.com/freepng/hygiene-hand-washing-illustration-icon-vector_9113051.html"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microsoft.com/office/2018/10/relationships/comments" Target="../comments/modernComment_104_1649A8BF.xml"/><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microsoft.com/office/2018/10/relationships/comments" Target="../comments/modernComment_111_98AABF90.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microsoft.com/office/2018/10/relationships/comments" Target="../comments/modernComment_107_C5C20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microsoft.com/office/2018/10/relationships/comments" Target="../comments/modernComment_108_88B9BC30.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9.xml.rels><?xml version="1.0" encoding="UTF-8" standalone="yes"?>
<Relationships xmlns="http://schemas.openxmlformats.org/package/2006/relationships"><Relationship Id="rId3" Type="http://schemas.openxmlformats.org/officeDocument/2006/relationships/hyperlink" Target="https://www.bca.com.au/request_good_to_go_assets"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CA" sz="2400">
                <a:latin typeface="+mn-lt"/>
              </a:rPr>
            </a:br>
            <a:br>
              <a:rPr lang="en-CA" sz="2400">
                <a:latin typeface="+mn-lt"/>
              </a:rPr>
            </a:br>
            <a:br>
              <a:rPr lang="en-CA" sz="2400">
                <a:latin typeface="+mn-lt"/>
              </a:rPr>
            </a:br>
            <a:endParaRPr lang="en-CA" sz="3000">
              <a:latin typeface="+mn-lt"/>
              <a:cs typeface="Arial"/>
            </a:endParaRPr>
          </a:p>
        </p:txBody>
      </p:sp>
      <p:sp>
        <p:nvSpPr>
          <p:cNvPr id="3" name="Subtitle 2"/>
          <p:cNvSpPr>
            <a:spLocks noGrp="1"/>
          </p:cNvSpPr>
          <p:nvPr>
            <p:ph type="subTitle" idx="4294967295"/>
          </p:nvPr>
        </p:nvSpPr>
        <p:spPr>
          <a:xfrm>
            <a:off x="1295865" y="2231492"/>
            <a:ext cx="9563100" cy="2638425"/>
          </a:xfrm>
          <a:ln>
            <a:noFill/>
          </a:ln>
        </p:spPr>
        <p:txBody>
          <a:bodyPr/>
          <a:lstStyle/>
          <a:p>
            <a:pPr marL="0" indent="0" algn="ctr">
              <a:buNone/>
            </a:pPr>
            <a:r>
              <a:rPr lang="en-CA" sz="4400" b="1" dirty="0">
                <a:latin typeface="Tahoma"/>
                <a:ea typeface="Tahoma"/>
                <a:cs typeface="Tahoma"/>
              </a:rPr>
              <a:t> Transporting </a:t>
            </a:r>
            <a:br>
              <a:rPr lang="en-CA" sz="4400" b="1" dirty="0">
                <a:latin typeface="Tahoma"/>
                <a:ea typeface="Tahoma"/>
                <a:cs typeface="Tahoma"/>
              </a:rPr>
            </a:br>
            <a:r>
              <a:rPr lang="en-CA" sz="4400" b="1" dirty="0">
                <a:latin typeface="Tahoma"/>
                <a:ea typeface="Tahoma"/>
                <a:cs typeface="Tahoma"/>
              </a:rPr>
              <a:t>Blood Internally</a:t>
            </a:r>
            <a:br>
              <a:rPr lang="en-CA" sz="4400" b="1" dirty="0">
                <a:latin typeface="Tahoma"/>
                <a:ea typeface="Tahoma"/>
                <a:cs typeface="Tahoma"/>
              </a:rPr>
            </a:br>
            <a:r>
              <a:rPr lang="en-CA" sz="4400" b="1" dirty="0">
                <a:latin typeface="Tahoma"/>
                <a:ea typeface="Tahoma"/>
                <a:cs typeface="Tahoma"/>
              </a:rPr>
              <a:t>(within your hospital) </a:t>
            </a:r>
            <a:br>
              <a:rPr lang="en-CA" sz="4400" b="1" dirty="0">
                <a:latin typeface="Tahoma"/>
                <a:ea typeface="Tahoma"/>
                <a:cs typeface="Tahoma"/>
              </a:rPr>
            </a:br>
            <a:r>
              <a:rPr lang="en-CA" sz="4400" b="1" dirty="0">
                <a:latin typeface="Tahoma"/>
                <a:ea typeface="Tahoma"/>
                <a:cs typeface="Tahoma"/>
              </a:rPr>
              <a:t>Learning Module </a:t>
            </a:r>
            <a:endParaRPr lang="en-US" sz="4400" dirty="0">
              <a:cs typeface="Arial"/>
            </a:endParaRPr>
          </a:p>
        </p:txBody>
      </p:sp>
    </p:spTree>
    <p:extLst>
      <p:ext uri="{BB962C8B-B14F-4D97-AF65-F5344CB8AC3E}">
        <p14:creationId xmlns:p14="http://schemas.microsoft.com/office/powerpoint/2010/main" val="1965601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365C5-5072-CE46-FB33-91FA82042F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071FDB-54D2-A6ED-D3C6-561EEC5D19D9}"/>
              </a:ext>
            </a:extLst>
          </p:cNvPr>
          <p:cNvSpPr>
            <a:spLocks noGrp="1"/>
          </p:cNvSpPr>
          <p:nvPr>
            <p:ph type="title"/>
          </p:nvPr>
        </p:nvSpPr>
        <p:spPr/>
        <p:txBody>
          <a:bodyPr/>
          <a:lstStyle/>
          <a:p>
            <a:r>
              <a:rPr lang="en-US" sz="3600" b="1" dirty="0">
                <a:solidFill>
                  <a:srgbClr val="B32017"/>
                </a:solidFill>
                <a:latin typeface="Tahoma"/>
                <a:ea typeface="Tahoma"/>
                <a:cs typeface="Tahoma"/>
              </a:rPr>
              <a:t>If Your TML Is Not Staffed 24hrs/Day</a:t>
            </a:r>
            <a:endParaRPr lang="en-US" dirty="0">
              <a:solidFill>
                <a:srgbClr val="B32017"/>
              </a:solidFill>
            </a:endParaRPr>
          </a:p>
        </p:txBody>
      </p:sp>
      <p:sp>
        <p:nvSpPr>
          <p:cNvPr id="5" name="TextBox 4">
            <a:extLst>
              <a:ext uri="{FF2B5EF4-FFF2-40B4-BE49-F238E27FC236}">
                <a16:creationId xmlns:a16="http://schemas.microsoft.com/office/drawing/2014/main" id="{89A41D95-C446-B6BF-1BC3-BA3BBCEA3B82}"/>
              </a:ext>
            </a:extLst>
          </p:cNvPr>
          <p:cNvSpPr txBox="1"/>
          <p:nvPr/>
        </p:nvSpPr>
        <p:spPr>
          <a:xfrm>
            <a:off x="609600" y="5512149"/>
            <a:ext cx="6019800" cy="369332"/>
          </a:xfrm>
          <a:prstGeom prst="rect">
            <a:avLst/>
          </a:prstGeom>
          <a:noFill/>
        </p:spPr>
        <p:txBody>
          <a:bodyPr wrap="square" lIns="91440" tIns="45720" rIns="91440" bIns="45720" anchor="t">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CA" altLang="en-US" dirty="0">
                <a:solidFill>
                  <a:schemeClr val="bg2"/>
                </a:solidFill>
                <a:latin typeface="Arial"/>
                <a:ea typeface="Calibri"/>
                <a:cs typeface="Calibri"/>
              </a:rPr>
              <a:t>[Hospital: include specific details]</a:t>
            </a:r>
            <a:endParaRPr lang="en-CA" dirty="0">
              <a:solidFill>
                <a:schemeClr val="bg2"/>
              </a:solidFill>
              <a:latin typeface="Arial"/>
              <a:ea typeface="Calibri"/>
              <a:cs typeface="Arial"/>
            </a:endParaRPr>
          </a:p>
        </p:txBody>
      </p:sp>
      <p:sp>
        <p:nvSpPr>
          <p:cNvPr id="6" name="TextBox 1">
            <a:extLst>
              <a:ext uri="{FF2B5EF4-FFF2-40B4-BE49-F238E27FC236}">
                <a16:creationId xmlns:a16="http://schemas.microsoft.com/office/drawing/2014/main" id="{ED213A86-642E-E100-079C-7D1C59C53925}"/>
              </a:ext>
            </a:extLst>
          </p:cNvPr>
          <p:cNvSpPr txBox="1"/>
          <p:nvPr/>
        </p:nvSpPr>
        <p:spPr>
          <a:xfrm>
            <a:off x="609601" y="2267489"/>
            <a:ext cx="11162096" cy="156966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342900" indent="-342900">
              <a:buFont typeface="Arial" panose="020B0604020202020204" pitchFamily="34" charset="0"/>
              <a:buChar char="•"/>
            </a:pPr>
            <a:r>
              <a:rPr lang="en-CA" sz="2400" b="1" dirty="0">
                <a:solidFill>
                  <a:srgbClr val="002060"/>
                </a:solidFill>
                <a:latin typeface="+mn-lt"/>
              </a:rPr>
              <a:t>Only trained and authorized personnel may retrieve blood components when the TML is not staffed.</a:t>
            </a:r>
            <a:br>
              <a:rPr lang="en-CA" sz="2400" b="1" dirty="0">
                <a:solidFill>
                  <a:srgbClr val="002060"/>
                </a:solidFill>
                <a:latin typeface="+mn-lt"/>
              </a:rPr>
            </a:br>
            <a:endParaRPr lang="en-CA" sz="2400" b="1" dirty="0">
              <a:solidFill>
                <a:srgbClr val="002060"/>
              </a:solidFill>
              <a:latin typeface="+mn-lt"/>
            </a:endParaRPr>
          </a:p>
          <a:p>
            <a:pPr marL="342900" indent="-342900">
              <a:buFont typeface="Arial" panose="020B0604020202020204" pitchFamily="34" charset="0"/>
              <a:buChar char="•"/>
            </a:pPr>
            <a:r>
              <a:rPr lang="en-CA" sz="2400" b="1" dirty="0">
                <a:solidFill>
                  <a:srgbClr val="002060"/>
                </a:solidFill>
                <a:latin typeface="+mn-lt"/>
              </a:rPr>
              <a:t>Follow your hospital’s specific policy and procedure.</a:t>
            </a:r>
          </a:p>
        </p:txBody>
      </p:sp>
    </p:spTree>
    <p:extLst>
      <p:ext uri="{BB962C8B-B14F-4D97-AF65-F5344CB8AC3E}">
        <p14:creationId xmlns:p14="http://schemas.microsoft.com/office/powerpoint/2010/main" val="3973278079"/>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E064A-D38F-1AA0-39E5-6E833E66C347}"/>
            </a:ext>
          </a:extLst>
        </p:cNvPr>
        <p:cNvGrpSpPr/>
        <p:nvPr/>
      </p:nvGrpSpPr>
      <p:grpSpPr>
        <a:xfrm>
          <a:off x="0" y="0"/>
          <a:ext cx="0" cy="0"/>
          <a:chOff x="0" y="0"/>
          <a:chExt cx="0" cy="0"/>
        </a:xfrm>
      </p:grpSpPr>
      <p:pic>
        <p:nvPicPr>
          <p:cNvPr id="11" name="Picture 10" descr="Thumbs Up Emoticon">
            <a:extLst>
              <a:ext uri="{FF2B5EF4-FFF2-40B4-BE49-F238E27FC236}">
                <a16:creationId xmlns:a16="http://schemas.microsoft.com/office/drawing/2014/main" id="{76BAA3B2-73AB-D397-546D-0C16CBCB7F2C}"/>
              </a:ext>
            </a:extLst>
          </p:cNvPr>
          <p:cNvPicPr>
            <a:picLocks noChangeAspect="1"/>
          </p:cNvPicPr>
          <p:nvPr/>
        </p:nvPicPr>
        <p:blipFill>
          <a:blip r:embed="rId3">
            <a:alphaModFix amt="20000"/>
          </a:blip>
          <a:stretch>
            <a:fillRect/>
          </a:stretch>
        </p:blipFill>
        <p:spPr>
          <a:xfrm>
            <a:off x="9470459" y="4078147"/>
            <a:ext cx="2225014" cy="2154378"/>
          </a:xfrm>
          <a:prstGeom prst="rect">
            <a:avLst/>
          </a:prstGeom>
        </p:spPr>
      </p:pic>
      <p:sp>
        <p:nvSpPr>
          <p:cNvPr id="2" name="Title 1">
            <a:extLst>
              <a:ext uri="{FF2B5EF4-FFF2-40B4-BE49-F238E27FC236}">
                <a16:creationId xmlns:a16="http://schemas.microsoft.com/office/drawing/2014/main" id="{D6F0A82F-5A08-1F34-3EAA-97FDCE1FA0FF}"/>
              </a:ext>
            </a:extLst>
          </p:cNvPr>
          <p:cNvSpPr>
            <a:spLocks noGrp="1"/>
          </p:cNvSpPr>
          <p:nvPr>
            <p:ph type="title"/>
          </p:nvPr>
        </p:nvSpPr>
        <p:spPr/>
        <p:txBody>
          <a:bodyPr/>
          <a:lstStyle/>
          <a:p>
            <a:r>
              <a:rPr lang="en-CA" sz="3600" b="1" dirty="0">
                <a:solidFill>
                  <a:srgbClr val="B32017"/>
                </a:solidFill>
                <a:latin typeface="Tahoma"/>
                <a:ea typeface="Tahoma"/>
                <a:cs typeface="Tahoma"/>
              </a:rPr>
              <a:t>SAFE TRANSPORT: Know Your Responsibilities</a:t>
            </a:r>
            <a:endParaRPr lang="en-US" dirty="0">
              <a:solidFill>
                <a:srgbClr val="B32017"/>
              </a:solidFill>
            </a:endParaRPr>
          </a:p>
        </p:txBody>
      </p:sp>
      <p:sp>
        <p:nvSpPr>
          <p:cNvPr id="4" name="TextBox 9">
            <a:extLst>
              <a:ext uri="{FF2B5EF4-FFF2-40B4-BE49-F238E27FC236}">
                <a16:creationId xmlns:a16="http://schemas.microsoft.com/office/drawing/2014/main" id="{1FF126EA-E130-378A-A388-1ED5EA515731}"/>
              </a:ext>
            </a:extLst>
          </p:cNvPr>
          <p:cNvSpPr txBox="1"/>
          <p:nvPr/>
        </p:nvSpPr>
        <p:spPr>
          <a:xfrm>
            <a:off x="2447207" y="1930556"/>
            <a:ext cx="8962768" cy="1200329"/>
          </a:xfrm>
          <a:prstGeom prst="rect">
            <a:avLst/>
          </a:prstGeom>
          <a:noFill/>
        </p:spPr>
        <p:txBody>
          <a:bodyPr wrap="square" lIns="91440" tIns="45720" rIns="91440" bIns="45720" anchor="t">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809625" indent="-809625"/>
            <a:r>
              <a:rPr lang="en-CA" altLang="en-US" sz="2400" b="1" dirty="0">
                <a:solidFill>
                  <a:srgbClr val="00B050"/>
                </a:solidFill>
                <a:latin typeface="+mn-lt"/>
              </a:rPr>
              <a:t>DO: </a:t>
            </a:r>
            <a:r>
              <a:rPr lang="en-CA" altLang="en-US" sz="2400" b="1" dirty="0">
                <a:solidFill>
                  <a:srgbClr val="00B050"/>
                </a:solidFill>
                <a:latin typeface="Arial"/>
                <a:cs typeface="Arial"/>
              </a:rPr>
              <a:t> Without delay, take the blood directly from TML to the patient location, in the container in which it was issued.</a:t>
            </a:r>
          </a:p>
        </p:txBody>
      </p:sp>
      <p:sp>
        <p:nvSpPr>
          <p:cNvPr id="5" name="TextBox 10">
            <a:extLst>
              <a:ext uri="{FF2B5EF4-FFF2-40B4-BE49-F238E27FC236}">
                <a16:creationId xmlns:a16="http://schemas.microsoft.com/office/drawing/2014/main" id="{F7D078D0-4FB8-C2CC-4E30-11D15063FAA4}"/>
              </a:ext>
            </a:extLst>
          </p:cNvPr>
          <p:cNvSpPr txBox="1"/>
          <p:nvPr/>
        </p:nvSpPr>
        <p:spPr>
          <a:xfrm>
            <a:off x="2447207" y="3618030"/>
            <a:ext cx="8592268" cy="1200329"/>
          </a:xfrm>
          <a:prstGeom prst="rect">
            <a:avLst/>
          </a:prstGeom>
          <a:noFill/>
          <a:ln>
            <a:noFill/>
          </a:ln>
        </p:spPr>
        <p:txBody>
          <a:bodyPr wrap="square" lIns="91440" tIns="45720" rIns="91440" bIns="45720" anchor="t">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809625" indent="-809625"/>
            <a:r>
              <a:rPr lang="en-CA" altLang="en-US" sz="2400" b="1" dirty="0">
                <a:solidFill>
                  <a:srgbClr val="00B050"/>
                </a:solidFill>
                <a:latin typeface="+mn-lt"/>
              </a:rPr>
              <a:t>DO: At the patient location, hand the blood over to a staff member and ensure the staff member acknowledges receipt of the blood</a:t>
            </a:r>
          </a:p>
        </p:txBody>
      </p:sp>
      <p:pic>
        <p:nvPicPr>
          <p:cNvPr id="6" name="Graphic 5" descr="Badge Tick1 with solid fill">
            <a:extLst>
              <a:ext uri="{FF2B5EF4-FFF2-40B4-BE49-F238E27FC236}">
                <a16:creationId xmlns:a16="http://schemas.microsoft.com/office/drawing/2014/main" id="{ADF5491E-93DB-0585-50EA-694F954B0C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5840" y="3618030"/>
            <a:ext cx="725370" cy="725370"/>
          </a:xfrm>
          <a:prstGeom prst="rect">
            <a:avLst/>
          </a:prstGeom>
        </p:spPr>
      </p:pic>
      <p:pic>
        <p:nvPicPr>
          <p:cNvPr id="7" name="Graphic 6" descr="Badge Tick1 with solid fill">
            <a:extLst>
              <a:ext uri="{FF2B5EF4-FFF2-40B4-BE49-F238E27FC236}">
                <a16:creationId xmlns:a16="http://schemas.microsoft.com/office/drawing/2014/main" id="{E8C12FA4-0B5A-FD92-6172-EC16924166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6082" y="1930556"/>
            <a:ext cx="725370" cy="725370"/>
          </a:xfrm>
          <a:prstGeom prst="rect">
            <a:avLst/>
          </a:prstGeom>
        </p:spPr>
      </p:pic>
    </p:spTree>
    <p:extLst>
      <p:ext uri="{BB962C8B-B14F-4D97-AF65-F5344CB8AC3E}">
        <p14:creationId xmlns:p14="http://schemas.microsoft.com/office/powerpoint/2010/main" val="1495314261"/>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41C34-949F-8E1A-9F03-5935B5576E9B}"/>
            </a:ext>
          </a:extLst>
        </p:cNvPr>
        <p:cNvGrpSpPr/>
        <p:nvPr/>
      </p:nvGrpSpPr>
      <p:grpSpPr>
        <a:xfrm>
          <a:off x="0" y="0"/>
          <a:ext cx="0" cy="0"/>
          <a:chOff x="0" y="0"/>
          <a:chExt cx="0" cy="0"/>
        </a:xfrm>
      </p:grpSpPr>
      <p:pic>
        <p:nvPicPr>
          <p:cNvPr id="12" name="Picture 11" descr="40+ No Words Emoji Stock Illustrations, Royalty-Free Vector Graphics &amp; Clip Art - iStock">
            <a:extLst>
              <a:ext uri="{FF2B5EF4-FFF2-40B4-BE49-F238E27FC236}">
                <a16:creationId xmlns:a16="http://schemas.microsoft.com/office/drawing/2014/main" id="{88F5E766-8D46-694D-5BB4-24C18CF7E461}"/>
              </a:ext>
            </a:extLst>
          </p:cNvPr>
          <p:cNvPicPr>
            <a:picLocks noChangeAspect="1"/>
          </p:cNvPicPr>
          <p:nvPr/>
        </p:nvPicPr>
        <p:blipFill>
          <a:blip r:embed="rId2">
            <a:alphaModFix amt="20000"/>
          </a:blip>
          <a:stretch>
            <a:fillRect/>
          </a:stretch>
        </p:blipFill>
        <p:spPr>
          <a:xfrm>
            <a:off x="9804364" y="4720859"/>
            <a:ext cx="2041775" cy="1474385"/>
          </a:xfrm>
          <a:prstGeom prst="rect">
            <a:avLst/>
          </a:prstGeom>
        </p:spPr>
      </p:pic>
      <p:sp>
        <p:nvSpPr>
          <p:cNvPr id="2" name="Title 1">
            <a:extLst>
              <a:ext uri="{FF2B5EF4-FFF2-40B4-BE49-F238E27FC236}">
                <a16:creationId xmlns:a16="http://schemas.microsoft.com/office/drawing/2014/main" id="{1C1BC714-BA89-C4AF-985E-E47FDFD3108B}"/>
              </a:ext>
            </a:extLst>
          </p:cNvPr>
          <p:cNvSpPr>
            <a:spLocks noGrp="1"/>
          </p:cNvSpPr>
          <p:nvPr>
            <p:ph type="title"/>
          </p:nvPr>
        </p:nvSpPr>
        <p:spPr/>
        <p:txBody>
          <a:bodyPr/>
          <a:lstStyle/>
          <a:p>
            <a:r>
              <a:rPr lang="en-CA" sz="3600" b="1" dirty="0">
                <a:solidFill>
                  <a:srgbClr val="B32017"/>
                </a:solidFill>
                <a:latin typeface="Tahoma"/>
                <a:ea typeface="Tahoma"/>
                <a:cs typeface="Tahoma"/>
              </a:rPr>
              <a:t>SAFE TRANSPORT: Know Your Responsibilities</a:t>
            </a:r>
            <a:endParaRPr lang="en-US" dirty="0">
              <a:solidFill>
                <a:srgbClr val="B32017"/>
              </a:solidFill>
            </a:endParaRPr>
          </a:p>
        </p:txBody>
      </p:sp>
      <p:sp>
        <p:nvSpPr>
          <p:cNvPr id="7" name="TextBox 13">
            <a:extLst>
              <a:ext uri="{FF2B5EF4-FFF2-40B4-BE49-F238E27FC236}">
                <a16:creationId xmlns:a16="http://schemas.microsoft.com/office/drawing/2014/main" id="{9E53945B-9E19-DA41-9A59-B09CE525F4F8}"/>
              </a:ext>
            </a:extLst>
          </p:cNvPr>
          <p:cNvSpPr txBox="1"/>
          <p:nvPr/>
        </p:nvSpPr>
        <p:spPr>
          <a:xfrm>
            <a:off x="1599728" y="1492541"/>
            <a:ext cx="8992544" cy="707886"/>
          </a:xfrm>
          <a:prstGeom prst="rect">
            <a:avLst/>
          </a:prstGeom>
          <a:noFill/>
        </p:spPr>
        <p:txBody>
          <a:bodyPr wrap="square" lIns="91440" tIns="45720" rIns="91440" bIns="45720" anchor="t">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1698625" indent="-1165225">
              <a:buClr>
                <a:srgbClr val="C00000"/>
              </a:buClr>
            </a:pPr>
            <a:r>
              <a:rPr lang="en-CA" altLang="en-US" sz="2000" b="1" dirty="0">
                <a:solidFill>
                  <a:srgbClr val="C00000"/>
                </a:solidFill>
                <a:latin typeface="+mn-lt"/>
              </a:rPr>
              <a:t>DO NOT: Take blood through the cafeteria or outside of the building on your way to the patient location</a:t>
            </a:r>
            <a:r>
              <a:rPr lang="en-CA" altLang="en-US" sz="2000" dirty="0">
                <a:solidFill>
                  <a:srgbClr val="C00000"/>
                </a:solidFill>
                <a:latin typeface="+mn-lt"/>
              </a:rPr>
              <a:t>. </a:t>
            </a:r>
            <a:endParaRPr lang="en-US" sz="2000" dirty="0"/>
          </a:p>
        </p:txBody>
      </p:sp>
      <p:sp>
        <p:nvSpPr>
          <p:cNvPr id="8" name="TextBox 14">
            <a:extLst>
              <a:ext uri="{FF2B5EF4-FFF2-40B4-BE49-F238E27FC236}">
                <a16:creationId xmlns:a16="http://schemas.microsoft.com/office/drawing/2014/main" id="{9228CB16-8EA6-6FB5-7540-2019AF536249}"/>
              </a:ext>
            </a:extLst>
          </p:cNvPr>
          <p:cNvSpPr txBox="1"/>
          <p:nvPr/>
        </p:nvSpPr>
        <p:spPr>
          <a:xfrm>
            <a:off x="1599728" y="5063204"/>
            <a:ext cx="8890157" cy="707886"/>
          </a:xfrm>
          <a:prstGeom prst="rect">
            <a:avLst/>
          </a:prstGeom>
          <a:noFill/>
        </p:spPr>
        <p:txBody>
          <a:bodyPr wrap="square" lIns="91440" tIns="45720" rIns="91440" bIns="45720" anchor="t">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1611313" indent="-1077913">
              <a:buClr>
                <a:srgbClr val="C00000"/>
              </a:buClr>
            </a:pPr>
            <a:r>
              <a:rPr lang="en-CA" altLang="en-US" sz="2000" b="1" dirty="0">
                <a:solidFill>
                  <a:srgbClr val="C00000"/>
                </a:solidFill>
                <a:latin typeface="+mn-lt"/>
              </a:rPr>
              <a:t>DO NOT: Leave blood unattended, even for a moment. Never leave it at the nursing station</a:t>
            </a:r>
            <a:endParaRPr lang="en-US" sz="2000" dirty="0"/>
          </a:p>
        </p:txBody>
      </p:sp>
      <p:sp>
        <p:nvSpPr>
          <p:cNvPr id="9" name="TextBox 15">
            <a:extLst>
              <a:ext uri="{FF2B5EF4-FFF2-40B4-BE49-F238E27FC236}">
                <a16:creationId xmlns:a16="http://schemas.microsoft.com/office/drawing/2014/main" id="{5D8C1D93-85FA-1C45-9696-5A9CA752384B}"/>
              </a:ext>
            </a:extLst>
          </p:cNvPr>
          <p:cNvSpPr txBox="1"/>
          <p:nvPr/>
        </p:nvSpPr>
        <p:spPr>
          <a:xfrm>
            <a:off x="1599728" y="2200677"/>
            <a:ext cx="9195534" cy="1243417"/>
          </a:xfrm>
          <a:prstGeom prst="rect">
            <a:avLst/>
          </a:prstGeom>
          <a:noFill/>
        </p:spPr>
        <p:txBody>
          <a:bodyPr wrap="square" lIns="91440" tIns="45720" rIns="91440" bIns="45720" anchor="t">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1168400" indent="-1168400" algn="ctr">
              <a:lnSpc>
                <a:spcPct val="70000"/>
              </a:lnSpc>
              <a:buClr>
                <a:srgbClr val="C00000"/>
              </a:buClr>
              <a:buFont typeface="Wingdings" panose="05000000000000000000" pitchFamily="2" charset="2"/>
              <a:buChar char="x"/>
            </a:pPr>
            <a:endParaRPr lang="en-CA" altLang="en-US" sz="2000" b="1" dirty="0">
              <a:solidFill>
                <a:srgbClr val="C00000"/>
              </a:solidFill>
              <a:latin typeface="+mn-lt"/>
              <a:cs typeface="Arial"/>
            </a:endParaRPr>
          </a:p>
          <a:p>
            <a:pPr marL="1611313" indent="-1077913">
              <a:buClr>
                <a:srgbClr val="C00000"/>
              </a:buClr>
            </a:pPr>
            <a:r>
              <a:rPr lang="en-CA" sz="2000" b="1" dirty="0">
                <a:solidFill>
                  <a:srgbClr val="C00000"/>
                </a:solidFill>
                <a:latin typeface="+mn-lt"/>
              </a:rPr>
              <a:t>DO NOT: Place blood in any refrigerator outside of TML or near a heat source. - If blood is exposed to extreme temperatures and then transfused, it could cause harm to the patient</a:t>
            </a:r>
            <a:r>
              <a:rPr lang="en-CA" sz="2000" dirty="0">
                <a:solidFill>
                  <a:srgbClr val="C00000"/>
                </a:solidFill>
                <a:latin typeface="+mn-lt"/>
              </a:rPr>
              <a:t>.</a:t>
            </a:r>
            <a:endParaRPr lang="en-US" sz="2000" dirty="0">
              <a:cs typeface="Arial" panose="020B0604020202020204" pitchFamily="34" charset="0"/>
            </a:endParaRPr>
          </a:p>
        </p:txBody>
      </p:sp>
      <p:sp>
        <p:nvSpPr>
          <p:cNvPr id="10" name="TextBox 16">
            <a:extLst>
              <a:ext uri="{FF2B5EF4-FFF2-40B4-BE49-F238E27FC236}">
                <a16:creationId xmlns:a16="http://schemas.microsoft.com/office/drawing/2014/main" id="{255CF6E4-BAA6-1110-9E25-13BC82D1948F}"/>
              </a:ext>
            </a:extLst>
          </p:cNvPr>
          <p:cNvSpPr txBox="1"/>
          <p:nvPr/>
        </p:nvSpPr>
        <p:spPr>
          <a:xfrm>
            <a:off x="1497340" y="3598433"/>
            <a:ext cx="8992545" cy="1538883"/>
          </a:xfrm>
          <a:prstGeom prst="rect">
            <a:avLst/>
          </a:prstGeom>
          <a:noFill/>
        </p:spPr>
        <p:txBody>
          <a:bodyPr wrap="square" lIns="91440" tIns="45720" rIns="91440" bIns="45720" anchor="t">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177800" algn="ctr">
              <a:lnSpc>
                <a:spcPct val="70000"/>
              </a:lnSpc>
              <a:buClr>
                <a:srgbClr val="C00000"/>
              </a:buClr>
            </a:pPr>
            <a:endParaRPr lang="en-CA" altLang="en-US" sz="2000" b="1" dirty="0">
              <a:solidFill>
                <a:srgbClr val="C00000"/>
              </a:solidFill>
              <a:latin typeface="+mn-lt"/>
              <a:cs typeface="Arial"/>
            </a:endParaRPr>
          </a:p>
          <a:p>
            <a:pPr marL="2057400" indent="-1338263">
              <a:buClr>
                <a:srgbClr val="C00000"/>
              </a:buClr>
            </a:pPr>
            <a:r>
              <a:rPr lang="en-CA" sz="2000" b="1" dirty="0">
                <a:solidFill>
                  <a:srgbClr val="C00000"/>
                </a:solidFill>
                <a:latin typeface="+mn-lt"/>
                <a:cs typeface="Arial"/>
              </a:rPr>
              <a:t>DO NOT: Exceed 15 minutes for transit time from TML to the patient location.</a:t>
            </a:r>
            <a:br>
              <a:rPr lang="en-CA" sz="2000" b="1" dirty="0">
                <a:solidFill>
                  <a:srgbClr val="C00000"/>
                </a:solidFill>
                <a:latin typeface="+mn-lt"/>
                <a:cs typeface="Arial"/>
              </a:rPr>
            </a:br>
            <a:r>
              <a:rPr lang="en-CA" sz="2000" dirty="0">
                <a:solidFill>
                  <a:schemeClr val="bg2"/>
                </a:solidFill>
                <a:latin typeface="+mn-lt"/>
                <a:cs typeface="Arial"/>
              </a:rPr>
              <a:t>[Hospital: Per your specific policy detail, up to 15 </a:t>
            </a:r>
            <a:r>
              <a:rPr lang="en-CA" sz="2000" dirty="0">
                <a:solidFill>
                  <a:schemeClr val="bg2"/>
                </a:solidFill>
                <a:latin typeface="+mn-lt"/>
              </a:rPr>
              <a:t>minutes is reasonable, a time limit is not noted in TML standards] </a:t>
            </a:r>
            <a:endParaRPr lang="en-CA" sz="2000" dirty="0">
              <a:solidFill>
                <a:schemeClr val="bg2"/>
              </a:solidFill>
              <a:cs typeface="Arial" panose="020B0604020202020204" pitchFamily="34" charset="0"/>
            </a:endParaRPr>
          </a:p>
        </p:txBody>
      </p:sp>
      <p:pic>
        <p:nvPicPr>
          <p:cNvPr id="4" name="Graphic 3" descr="Badge Cross outline">
            <a:extLst>
              <a:ext uri="{FF2B5EF4-FFF2-40B4-BE49-F238E27FC236}">
                <a16:creationId xmlns:a16="http://schemas.microsoft.com/office/drawing/2014/main" id="{C276A0CC-4538-3FF3-6173-55171D2809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4362" y="1351957"/>
            <a:ext cx="792565" cy="792565"/>
          </a:xfrm>
          <a:prstGeom prst="rect">
            <a:avLst/>
          </a:prstGeom>
        </p:spPr>
      </p:pic>
      <p:pic>
        <p:nvPicPr>
          <p:cNvPr id="5" name="Graphic 4" descr="Badge Cross outline">
            <a:extLst>
              <a:ext uri="{FF2B5EF4-FFF2-40B4-BE49-F238E27FC236}">
                <a16:creationId xmlns:a16="http://schemas.microsoft.com/office/drawing/2014/main" id="{8747CBAE-BB9C-89F4-5156-CAACACD050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4361" y="2341418"/>
            <a:ext cx="792565" cy="792565"/>
          </a:xfrm>
          <a:prstGeom prst="rect">
            <a:avLst/>
          </a:prstGeom>
        </p:spPr>
      </p:pic>
      <p:pic>
        <p:nvPicPr>
          <p:cNvPr id="6" name="Graphic 5" descr="Badge Cross outline">
            <a:extLst>
              <a:ext uri="{FF2B5EF4-FFF2-40B4-BE49-F238E27FC236}">
                <a16:creationId xmlns:a16="http://schemas.microsoft.com/office/drawing/2014/main" id="{5B9E4040-4F2C-9AA6-8BF3-C86437A81E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4361" y="3665962"/>
            <a:ext cx="792565" cy="792565"/>
          </a:xfrm>
          <a:prstGeom prst="rect">
            <a:avLst/>
          </a:prstGeom>
        </p:spPr>
      </p:pic>
      <p:pic>
        <p:nvPicPr>
          <p:cNvPr id="11" name="Graphic 10" descr="Badge Cross outline">
            <a:extLst>
              <a:ext uri="{FF2B5EF4-FFF2-40B4-BE49-F238E27FC236}">
                <a16:creationId xmlns:a16="http://schemas.microsoft.com/office/drawing/2014/main" id="{45D6EC01-01D6-9D5C-4013-E18B197176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4361" y="4824484"/>
            <a:ext cx="792565" cy="792565"/>
          </a:xfrm>
          <a:prstGeom prst="rect">
            <a:avLst/>
          </a:prstGeom>
        </p:spPr>
      </p:pic>
    </p:spTree>
    <p:extLst>
      <p:ext uri="{BB962C8B-B14F-4D97-AF65-F5344CB8AC3E}">
        <p14:creationId xmlns:p14="http://schemas.microsoft.com/office/powerpoint/2010/main" val="4100716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6E517-821D-2C88-A91B-D2D4B539D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C07ACB-25CF-C706-A2E1-6CD14D33AEC4}"/>
              </a:ext>
            </a:extLst>
          </p:cNvPr>
          <p:cNvSpPr>
            <a:spLocks noGrp="1"/>
          </p:cNvSpPr>
          <p:nvPr>
            <p:ph type="title"/>
          </p:nvPr>
        </p:nvSpPr>
        <p:spPr/>
        <p:txBody>
          <a:bodyPr/>
          <a:lstStyle/>
          <a:p>
            <a:r>
              <a:rPr lang="en-US" sz="3600" b="1" dirty="0">
                <a:solidFill>
                  <a:srgbClr val="B32017"/>
                </a:solidFill>
                <a:latin typeface="Tahoma"/>
                <a:ea typeface="Tahoma"/>
                <a:cs typeface="Tahoma"/>
              </a:rPr>
              <a:t>HANDLING BLOOD SAFELY</a:t>
            </a:r>
            <a:endParaRPr lang="en-US" dirty="0">
              <a:solidFill>
                <a:srgbClr val="B32017"/>
              </a:solidFill>
            </a:endParaRPr>
          </a:p>
        </p:txBody>
      </p:sp>
      <p:sp>
        <p:nvSpPr>
          <p:cNvPr id="4" name="Rectangle 3">
            <a:extLst>
              <a:ext uri="{FF2B5EF4-FFF2-40B4-BE49-F238E27FC236}">
                <a16:creationId xmlns:a16="http://schemas.microsoft.com/office/drawing/2014/main" id="{1882FB0E-D422-425B-AF3A-FD0B5B63F7C9}"/>
              </a:ext>
            </a:extLst>
          </p:cNvPr>
          <p:cNvSpPr>
            <a:spLocks noGrp="1"/>
          </p:cNvSpPr>
          <p:nvPr/>
        </p:nvSpPr>
        <p:spPr bwMode="auto">
          <a:xfrm>
            <a:off x="609600" y="4305670"/>
            <a:ext cx="10972800" cy="182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en-CA" altLang="en-US" sz="2400">
              <a:cs typeface="Calibri"/>
            </a:endParaRPr>
          </a:p>
          <a:p>
            <a:pPr marL="0" indent="0">
              <a:buNone/>
              <a:defRPr/>
            </a:pPr>
            <a:r>
              <a:rPr lang="en-CA" altLang="en-US" sz="2400" b="1"/>
              <a:t> </a:t>
            </a:r>
            <a:endParaRPr lang="en-CA" altLang="en-US" sz="2400"/>
          </a:p>
        </p:txBody>
      </p:sp>
      <p:pic>
        <p:nvPicPr>
          <p:cNvPr id="5" name="Picture 4" descr="A blue circle with hands and soapy water&#10;&#10;AI-generated content may be incorrect.">
            <a:extLst>
              <a:ext uri="{FF2B5EF4-FFF2-40B4-BE49-F238E27FC236}">
                <a16:creationId xmlns:a16="http://schemas.microsoft.com/office/drawing/2014/main" id="{D29439F3-CF34-91CC-F427-B43D0B7192D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0" r="-311" b="160"/>
          <a:stretch/>
        </p:blipFill>
        <p:spPr>
          <a:xfrm>
            <a:off x="6361047" y="2946760"/>
            <a:ext cx="2768620" cy="2717820"/>
          </a:xfrm>
          <a:prstGeom prst="rect">
            <a:avLst/>
          </a:prstGeom>
        </p:spPr>
      </p:pic>
      <p:sp>
        <p:nvSpPr>
          <p:cNvPr id="6" name="TextBox 5">
            <a:extLst>
              <a:ext uri="{FF2B5EF4-FFF2-40B4-BE49-F238E27FC236}">
                <a16:creationId xmlns:a16="http://schemas.microsoft.com/office/drawing/2014/main" id="{E6396AB9-CE4E-2EA1-E55A-5784A2555D48}"/>
              </a:ext>
            </a:extLst>
          </p:cNvPr>
          <p:cNvSpPr txBox="1"/>
          <p:nvPr/>
        </p:nvSpPr>
        <p:spPr>
          <a:xfrm>
            <a:off x="1808086" y="1419535"/>
            <a:ext cx="8575828" cy="523220"/>
          </a:xfrm>
          <a:prstGeom prst="rect">
            <a:avLst/>
          </a:prstGeom>
          <a:noFill/>
        </p:spPr>
        <p:txBody>
          <a:bodyPr wrap="square">
            <a:spAutoFit/>
          </a:bodyPr>
          <a:lstStyle/>
          <a:p>
            <a:pPr>
              <a:buNone/>
              <a:defRPr/>
            </a:pPr>
            <a:r>
              <a:rPr lang="en-US" sz="2800" b="1" dirty="0">
                <a:latin typeface="Tahoma"/>
                <a:ea typeface="Tahoma"/>
                <a:cs typeface="Tahoma"/>
              </a:rPr>
              <a:t>Perform hand hygiene after transporting blood</a:t>
            </a:r>
            <a:endParaRPr lang="en-CA" sz="2800" dirty="0">
              <a:ea typeface="+mn-lt"/>
              <a:cs typeface="+mn-lt"/>
            </a:endParaRPr>
          </a:p>
        </p:txBody>
      </p:sp>
      <p:sp>
        <p:nvSpPr>
          <p:cNvPr id="8" name="TextBox 7">
            <a:extLst>
              <a:ext uri="{FF2B5EF4-FFF2-40B4-BE49-F238E27FC236}">
                <a16:creationId xmlns:a16="http://schemas.microsoft.com/office/drawing/2014/main" id="{7FEDB0F2-6B4A-8B6A-8098-A3B9AE650DC9}"/>
              </a:ext>
            </a:extLst>
          </p:cNvPr>
          <p:cNvSpPr txBox="1"/>
          <p:nvPr/>
        </p:nvSpPr>
        <p:spPr>
          <a:xfrm>
            <a:off x="2808120" y="2516915"/>
            <a:ext cx="6094520" cy="3416320"/>
          </a:xfrm>
          <a:prstGeom prst="rect">
            <a:avLst/>
          </a:prstGeom>
          <a:noFill/>
        </p:spPr>
        <p:txBody>
          <a:bodyPr wrap="square" lIns="91440" tIns="45720" rIns="91440" bIns="45720" anchor="t">
            <a:spAutoFit/>
          </a:bodyPr>
          <a:lstStyle/>
          <a:p>
            <a:pPr marL="174625" indent="-174625">
              <a:buFont typeface="Arial" panose="020B0604020202020204" pitchFamily="34" charset="0"/>
              <a:buChar char="•"/>
              <a:defRPr/>
            </a:pPr>
            <a:r>
              <a:rPr lang="en-CA" altLang="en-US" sz="2400" dirty="0"/>
              <a:t>Proceeding to your next duty</a:t>
            </a:r>
            <a:endParaRPr lang="en-US" altLang="en-US" sz="2400" dirty="0"/>
          </a:p>
          <a:p>
            <a:pPr>
              <a:buFont typeface="Arial" charset="0"/>
              <a:buChar char="•"/>
              <a:defRPr/>
            </a:pPr>
            <a:endParaRPr lang="en-US" altLang="en-US" sz="2400" dirty="0">
              <a:cs typeface="Arial"/>
            </a:endParaRPr>
          </a:p>
          <a:p>
            <a:pPr>
              <a:buFont typeface="Arial" charset="0"/>
              <a:buChar char="•"/>
              <a:defRPr/>
            </a:pPr>
            <a:r>
              <a:rPr lang="en-US" altLang="en-US" sz="2400" dirty="0"/>
              <a:t> Eating</a:t>
            </a:r>
            <a:endParaRPr lang="en-US" sz="2400" dirty="0"/>
          </a:p>
          <a:p>
            <a:pPr>
              <a:buFont typeface="Arial" charset="0"/>
              <a:buChar char="•"/>
              <a:defRPr/>
            </a:pPr>
            <a:endParaRPr lang="en-US" altLang="en-US" sz="2400" dirty="0"/>
          </a:p>
          <a:p>
            <a:pPr>
              <a:buFont typeface="Arial" charset="0"/>
              <a:buChar char="•"/>
              <a:defRPr/>
            </a:pPr>
            <a:r>
              <a:rPr lang="en-US" altLang="en-US" sz="2400" dirty="0"/>
              <a:t> Drinking</a:t>
            </a:r>
            <a:endParaRPr lang="en-US" altLang="en-US" sz="2400" dirty="0">
              <a:cs typeface="Arial"/>
            </a:endParaRPr>
          </a:p>
          <a:p>
            <a:pPr>
              <a:buFont typeface="Arial" charset="0"/>
              <a:buChar char="•"/>
              <a:defRPr/>
            </a:pPr>
            <a:endParaRPr lang="en-US" altLang="en-US" sz="2400" dirty="0">
              <a:solidFill>
                <a:srgbClr val="000000"/>
              </a:solidFill>
              <a:cs typeface="Arial"/>
            </a:endParaRPr>
          </a:p>
          <a:p>
            <a:pPr>
              <a:buFont typeface="Arial" charset="0"/>
              <a:buChar char="•"/>
              <a:defRPr/>
            </a:pPr>
            <a:r>
              <a:rPr lang="en-US" altLang="en-US" sz="2400" dirty="0">
                <a:solidFill>
                  <a:srgbClr val="000000"/>
                </a:solidFill>
              </a:rPr>
              <a:t> Smoking</a:t>
            </a:r>
            <a:endParaRPr lang="en-US" altLang="en-US" sz="2400" dirty="0">
              <a:solidFill>
                <a:srgbClr val="000000"/>
              </a:solidFill>
              <a:cs typeface="Arial"/>
            </a:endParaRPr>
          </a:p>
          <a:p>
            <a:pPr>
              <a:buFont typeface="Arial" charset="0"/>
              <a:buChar char="•"/>
              <a:defRPr/>
            </a:pPr>
            <a:endParaRPr lang="en-US" altLang="en-US" sz="2400" dirty="0"/>
          </a:p>
          <a:p>
            <a:pPr>
              <a:buFont typeface="Arial" charset="0"/>
              <a:buChar char="•"/>
              <a:defRPr/>
            </a:pPr>
            <a:r>
              <a:rPr lang="en-US" altLang="en-US" sz="2400" dirty="0"/>
              <a:t> Applying cosmetics</a:t>
            </a:r>
            <a:endParaRPr lang="en-CA" altLang="en-US" sz="2400" dirty="0"/>
          </a:p>
        </p:txBody>
      </p:sp>
      <p:sp>
        <p:nvSpPr>
          <p:cNvPr id="7" name="TextBox 6">
            <a:extLst>
              <a:ext uri="{FF2B5EF4-FFF2-40B4-BE49-F238E27FC236}">
                <a16:creationId xmlns:a16="http://schemas.microsoft.com/office/drawing/2014/main" id="{18CD238A-2A5D-B338-BE8F-EA72E6F5AFD1}"/>
              </a:ext>
            </a:extLst>
          </p:cNvPr>
          <p:cNvSpPr txBox="1"/>
          <p:nvPr/>
        </p:nvSpPr>
        <p:spPr>
          <a:xfrm>
            <a:off x="1808086" y="2171261"/>
            <a:ext cx="6096000" cy="461665"/>
          </a:xfrm>
          <a:prstGeom prst="rect">
            <a:avLst/>
          </a:prstGeom>
          <a:noFill/>
        </p:spPr>
        <p:txBody>
          <a:bodyPr wrap="square">
            <a:spAutoFit/>
          </a:bodyPr>
          <a:lstStyle/>
          <a:p>
            <a:pPr marL="0" indent="0">
              <a:buNone/>
              <a:defRPr/>
            </a:pPr>
            <a:r>
              <a:rPr lang="en-CA" altLang="en-US" sz="2400" b="1" dirty="0"/>
              <a:t>Before:</a:t>
            </a:r>
            <a:endParaRPr lang="en-CA" sz="2400" b="1" dirty="0">
              <a:cs typeface="Arial"/>
            </a:endParaRPr>
          </a:p>
        </p:txBody>
      </p:sp>
    </p:spTree>
    <p:extLst>
      <p:ext uri="{BB962C8B-B14F-4D97-AF65-F5344CB8AC3E}">
        <p14:creationId xmlns:p14="http://schemas.microsoft.com/office/powerpoint/2010/main" val="1389593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69194-6716-E962-D300-3C31716686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5E321F-29F4-DE7A-C0A6-7D37EB0AF1A0}"/>
              </a:ext>
            </a:extLst>
          </p:cNvPr>
          <p:cNvSpPr>
            <a:spLocks noGrp="1"/>
          </p:cNvSpPr>
          <p:nvPr>
            <p:ph type="title"/>
          </p:nvPr>
        </p:nvSpPr>
        <p:spPr/>
        <p:txBody>
          <a:bodyPr/>
          <a:lstStyle/>
          <a:p>
            <a:r>
              <a:rPr lang="en-US" sz="3600" b="1" dirty="0">
                <a:solidFill>
                  <a:srgbClr val="B32017"/>
                </a:solidFill>
                <a:latin typeface="Tahoma"/>
                <a:ea typeface="Tahoma"/>
                <a:cs typeface="Tahoma"/>
              </a:rPr>
              <a:t>NOTICE THE BLOOD IS LEAKING?</a:t>
            </a:r>
            <a:endParaRPr lang="en-US" dirty="0">
              <a:solidFill>
                <a:srgbClr val="B32017"/>
              </a:solidFill>
            </a:endParaRPr>
          </a:p>
        </p:txBody>
      </p:sp>
      <p:sp>
        <p:nvSpPr>
          <p:cNvPr id="12" name="Rectangle 11">
            <a:extLst>
              <a:ext uri="{FF2B5EF4-FFF2-40B4-BE49-F238E27FC236}">
                <a16:creationId xmlns:a16="http://schemas.microsoft.com/office/drawing/2014/main" id="{ACCC5153-8317-4439-891E-228C329C75B6}"/>
              </a:ext>
            </a:extLst>
          </p:cNvPr>
          <p:cNvSpPr>
            <a:spLocks noGrp="1"/>
          </p:cNvSpPr>
          <p:nvPr/>
        </p:nvSpPr>
        <p:spPr bwMode="auto">
          <a:xfrm>
            <a:off x="2351931" y="1578185"/>
            <a:ext cx="7488138" cy="451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80000"/>
              </a:lnSpc>
              <a:buAutoNum type="arabicPeriod"/>
            </a:pPr>
            <a:r>
              <a:rPr lang="en-US" altLang="en-US" sz="2400" dirty="0"/>
              <a:t>Protect yourself, immediately put on gloves.</a:t>
            </a:r>
            <a:endParaRPr lang="en-US" altLang="en-US" sz="2400" dirty="0">
              <a:cs typeface="Arial"/>
            </a:endParaRPr>
          </a:p>
          <a:p>
            <a:pPr marL="457200" indent="-457200">
              <a:lnSpc>
                <a:spcPct val="80000"/>
              </a:lnSpc>
              <a:buAutoNum type="arabicPeriod"/>
            </a:pPr>
            <a:endParaRPr lang="en-US" altLang="en-US" sz="2400" dirty="0">
              <a:cs typeface="Arial"/>
            </a:endParaRPr>
          </a:p>
          <a:p>
            <a:pPr marL="457200" indent="-457200">
              <a:lnSpc>
                <a:spcPct val="80000"/>
              </a:lnSpc>
              <a:buAutoNum type="arabicPeriod"/>
            </a:pPr>
            <a:r>
              <a:rPr lang="en-US" altLang="en-US" sz="2400" dirty="0"/>
              <a:t>Place the blood in a biohazard bag.</a:t>
            </a:r>
            <a:br>
              <a:rPr lang="en-US" altLang="en-US" sz="2400" dirty="0"/>
            </a:br>
            <a:endParaRPr lang="en-US" altLang="en-US" sz="2400" dirty="0">
              <a:cs typeface="Arial"/>
            </a:endParaRPr>
          </a:p>
          <a:p>
            <a:pPr marL="457200" indent="-457200">
              <a:lnSpc>
                <a:spcPct val="80000"/>
              </a:lnSpc>
              <a:buAutoNum type="arabicPeriod"/>
            </a:pPr>
            <a:r>
              <a:rPr lang="en-US" altLang="en-US" sz="2400" dirty="0"/>
              <a:t>Notify TML for further direction.</a:t>
            </a:r>
            <a:br>
              <a:rPr lang="en-US" altLang="en-US" sz="2400" dirty="0"/>
            </a:br>
            <a:endParaRPr lang="en-US" altLang="en-US" sz="2400" dirty="0">
              <a:cs typeface="Arial"/>
            </a:endParaRPr>
          </a:p>
          <a:p>
            <a:pPr marL="457200" indent="-457200">
              <a:lnSpc>
                <a:spcPct val="80000"/>
              </a:lnSpc>
              <a:buAutoNum type="arabicPeriod"/>
            </a:pPr>
            <a:r>
              <a:rPr lang="en-US" altLang="en-US" sz="2400" dirty="0"/>
              <a:t>Transport the blood back to TML, if this can be done safely.</a:t>
            </a:r>
            <a:br>
              <a:rPr lang="en-US" altLang="en-US" sz="2400" dirty="0"/>
            </a:br>
            <a:endParaRPr lang="en-US" altLang="en-US" sz="2400" dirty="0">
              <a:cs typeface="Arial"/>
            </a:endParaRPr>
          </a:p>
          <a:p>
            <a:pPr marL="457200" indent="-457200">
              <a:lnSpc>
                <a:spcPct val="80000"/>
              </a:lnSpc>
              <a:buAutoNum type="arabicPeriod"/>
            </a:pPr>
            <a:r>
              <a:rPr lang="en-US" altLang="en-US" sz="2400" dirty="0"/>
              <a:t>Wash your hands thoroughly, remove any contaminated clothing.</a:t>
            </a:r>
            <a:br>
              <a:rPr lang="en-US" altLang="en-US" sz="2400" dirty="0"/>
            </a:br>
            <a:endParaRPr lang="en-US" altLang="en-US" sz="2400" dirty="0">
              <a:cs typeface="Arial"/>
            </a:endParaRPr>
          </a:p>
          <a:p>
            <a:pPr marL="457200" indent="-457200">
              <a:lnSpc>
                <a:spcPct val="80000"/>
              </a:lnSpc>
              <a:buAutoNum type="arabicPeriod"/>
            </a:pPr>
            <a:r>
              <a:rPr lang="en-US" altLang="en-US" sz="2400" dirty="0"/>
              <a:t>Complete an incident report as per hospital policy.</a:t>
            </a:r>
            <a:endParaRPr lang="en-US" altLang="en-US" sz="2400" dirty="0">
              <a:cs typeface="Calibri"/>
            </a:endParaRPr>
          </a:p>
          <a:p>
            <a:pPr marL="457200" indent="-457200">
              <a:lnSpc>
                <a:spcPct val="80000"/>
              </a:lnSpc>
              <a:buAutoNum type="arabicPeriod"/>
            </a:pPr>
            <a:endParaRPr lang="en-CA" altLang="en-US" sz="2400" dirty="0">
              <a:cs typeface="Arial"/>
            </a:endParaRPr>
          </a:p>
        </p:txBody>
      </p:sp>
    </p:spTree>
    <p:extLst>
      <p:ext uri="{BB962C8B-B14F-4D97-AF65-F5344CB8AC3E}">
        <p14:creationId xmlns:p14="http://schemas.microsoft.com/office/powerpoint/2010/main" val="896352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05D9B-A96E-979A-D531-3CF1174986DF}"/>
              </a:ext>
            </a:extLst>
          </p:cNvPr>
          <p:cNvSpPr>
            <a:spLocks noGrp="1"/>
          </p:cNvSpPr>
          <p:nvPr>
            <p:ph type="title"/>
          </p:nvPr>
        </p:nvSpPr>
        <p:spPr/>
        <p:txBody>
          <a:bodyPr/>
          <a:lstStyle/>
          <a:p>
            <a:r>
              <a:rPr lang="en-US" sz="3600" b="1" dirty="0">
                <a:solidFill>
                  <a:srgbClr val="B32017"/>
                </a:solidFill>
                <a:latin typeface="Tahoma"/>
                <a:ea typeface="Tahoma"/>
                <a:cs typeface="Tahoma"/>
              </a:rPr>
              <a:t>RETURNING BLOOD TO TML</a:t>
            </a:r>
            <a:endParaRPr lang="en-US" dirty="0">
              <a:solidFill>
                <a:srgbClr val="B32017"/>
              </a:solidFill>
            </a:endParaRPr>
          </a:p>
        </p:txBody>
      </p:sp>
      <p:sp>
        <p:nvSpPr>
          <p:cNvPr id="4" name="Rectangle 3">
            <a:extLst>
              <a:ext uri="{FF2B5EF4-FFF2-40B4-BE49-F238E27FC236}">
                <a16:creationId xmlns:a16="http://schemas.microsoft.com/office/drawing/2014/main" id="{35898784-3D81-4DE9-9AAB-E31FEE5EC59F}"/>
              </a:ext>
            </a:extLst>
          </p:cNvPr>
          <p:cNvSpPr>
            <a:spLocks noGrp="1"/>
          </p:cNvSpPr>
          <p:nvPr/>
        </p:nvSpPr>
        <p:spPr bwMode="auto">
          <a:xfrm>
            <a:off x="1071880" y="1684383"/>
            <a:ext cx="10048240" cy="271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3400" indent="-177800">
              <a:lnSpc>
                <a:spcPct val="80000"/>
              </a:lnSpc>
              <a:buFont typeface="Arial" charset="0"/>
              <a:buChar char="•"/>
              <a:defRPr/>
            </a:pPr>
            <a:r>
              <a:rPr lang="en-US" altLang="en-US" sz="2400" dirty="0">
                <a:ea typeface="Calibri" panose="020F0502020204030204" pitchFamily="34" charset="0"/>
                <a:cs typeface="Calibri" panose="020F0502020204030204" pitchFamily="34" charset="0"/>
              </a:rPr>
              <a:t>Take the blood directly to TML, without delay. </a:t>
            </a:r>
            <a:br>
              <a:rPr lang="en-US" altLang="en-US" sz="2400" dirty="0">
                <a:ea typeface="Calibri" panose="020F0502020204030204" pitchFamily="34" charset="0"/>
                <a:cs typeface="Calibri" panose="020F0502020204030204" pitchFamily="34" charset="0"/>
              </a:rPr>
            </a:br>
            <a:endParaRPr lang="en-US" altLang="en-US" sz="2400" dirty="0">
              <a:ea typeface="Calibri" panose="020F0502020204030204" pitchFamily="34" charset="0"/>
              <a:cs typeface="Calibri" panose="020F0502020204030204" pitchFamily="34" charset="0"/>
            </a:endParaRPr>
          </a:p>
          <a:p>
            <a:pPr marL="533400" indent="-177800">
              <a:buFont typeface="Arial" charset="0"/>
              <a:buChar char="•"/>
              <a:defRPr/>
            </a:pPr>
            <a:r>
              <a:rPr lang="en-CA" altLang="en-US" sz="2400" dirty="0">
                <a:ea typeface="Calibri" panose="020F0502020204030204" pitchFamily="34" charset="0"/>
                <a:cs typeface="Calibri" panose="020F0502020204030204" pitchFamily="34" charset="0"/>
              </a:rPr>
              <a:t>The blood may be returned to inventory and subsequently issued to another patient, if TML policies* are met and the blood is returned within 60 minutes of issue.</a:t>
            </a:r>
            <a:br>
              <a:rPr lang="en-CA" altLang="en-US" sz="2400" dirty="0">
                <a:ea typeface="Calibri" panose="020F0502020204030204" pitchFamily="34" charset="0"/>
                <a:cs typeface="Calibri" panose="020F0502020204030204" pitchFamily="34" charset="0"/>
              </a:rPr>
            </a:br>
            <a:endParaRPr lang="en-US" altLang="en-US" sz="2400" dirty="0">
              <a:ea typeface="Calibri" panose="020F0502020204030204" pitchFamily="34" charset="0"/>
              <a:cs typeface="Calibri" panose="020F0502020204030204" pitchFamily="34" charset="0"/>
            </a:endParaRPr>
          </a:p>
          <a:p>
            <a:pPr marL="533400" indent="-177800">
              <a:buFont typeface="Arial" charset="0"/>
              <a:buChar char="•"/>
              <a:defRPr/>
            </a:pPr>
            <a:r>
              <a:rPr lang="en-US" altLang="en-US" sz="2400" dirty="0">
                <a:ea typeface="Calibri" panose="020F0502020204030204" pitchFamily="34" charset="0"/>
                <a:cs typeface="Calibri" panose="020F0502020204030204" pitchFamily="34" charset="0"/>
              </a:rPr>
              <a:t>Hand over the blood to TML staff i.e., ensure someone is aware the blood has been returned</a:t>
            </a:r>
            <a:r>
              <a:rPr lang="en-US" altLang="en-US" sz="2400" dirty="0">
                <a:latin typeface="Calibri" panose="020F0502020204030204" pitchFamily="34" charset="0"/>
                <a:ea typeface="Calibri" panose="020F0502020204030204" pitchFamily="34" charset="0"/>
                <a:cs typeface="Calibri" panose="020F0502020204030204" pitchFamily="34" charset="0"/>
              </a:rPr>
              <a:t>.</a:t>
            </a:r>
          </a:p>
          <a:p>
            <a:pPr marL="533400" indent="-177800">
              <a:lnSpc>
                <a:spcPct val="80000"/>
              </a:lnSpc>
              <a:buNone/>
              <a:defRPr/>
            </a:pPr>
            <a:r>
              <a:rPr lang="en-CA" altLang="en-US" sz="2400" dirty="0"/>
              <a:t>	</a:t>
            </a:r>
            <a:endParaRPr lang="en-CA" altLang="en-US" sz="2400" dirty="0">
              <a:cs typeface="Arial"/>
            </a:endParaRPr>
          </a:p>
          <a:p>
            <a:pPr marL="360045" indent="-7620">
              <a:lnSpc>
                <a:spcPct val="80000"/>
              </a:lnSpc>
              <a:buNone/>
              <a:defRPr/>
            </a:pPr>
            <a:endParaRPr lang="en-CA" altLang="en-US" sz="2400" dirty="0">
              <a:cs typeface="Calibri"/>
            </a:endParaRPr>
          </a:p>
        </p:txBody>
      </p:sp>
      <p:sp>
        <p:nvSpPr>
          <p:cNvPr id="5" name="TextBox 2">
            <a:extLst>
              <a:ext uri="{FF2B5EF4-FFF2-40B4-BE49-F238E27FC236}">
                <a16:creationId xmlns:a16="http://schemas.microsoft.com/office/drawing/2014/main" id="{14C0A443-E133-4BD1-861A-ABC01253DE72}"/>
              </a:ext>
            </a:extLst>
          </p:cNvPr>
          <p:cNvSpPr txBox="1"/>
          <p:nvPr/>
        </p:nvSpPr>
        <p:spPr>
          <a:xfrm>
            <a:off x="1502229" y="4838746"/>
            <a:ext cx="9187542" cy="1200329"/>
          </a:xfrm>
          <a:prstGeom prst="rect">
            <a:avLst/>
          </a:prstGeom>
          <a:noFill/>
          <a:ln w="38100">
            <a:solidFill>
              <a:srgbClr val="C00000"/>
            </a:solidFill>
          </a:ln>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606425" indent="-342900">
              <a:buFont typeface="Wingdings" panose="05000000000000000000" pitchFamily="2" charset="2"/>
              <a:buChar char="v"/>
              <a:defRPr/>
            </a:pPr>
            <a:r>
              <a:rPr lang="en-CA" altLang="en-US" sz="2400" dirty="0">
                <a:latin typeface="+mn-lt"/>
                <a:ea typeface="Calibri" panose="020F0502020204030204" pitchFamily="34" charset="0"/>
                <a:cs typeface="Calibri" panose="020F0502020204030204" pitchFamily="34" charset="0"/>
              </a:rPr>
              <a:t>Policies include visual inspection, temperature, and time limitations for blood outside the TML temperature-controlled environment.</a:t>
            </a:r>
            <a:endParaRPr lang="en-US" altLang="en-US" sz="2400" dirty="0">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123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895C-8D4F-A886-AD35-AE7EA7FC7973}"/>
              </a:ext>
            </a:extLst>
          </p:cNvPr>
          <p:cNvSpPr>
            <a:spLocks noGrp="1"/>
          </p:cNvSpPr>
          <p:nvPr>
            <p:ph type="title"/>
          </p:nvPr>
        </p:nvSpPr>
        <p:spPr/>
        <p:txBody>
          <a:bodyPr/>
          <a:lstStyle/>
          <a:p>
            <a:r>
              <a:rPr lang="en-US" sz="3600" b="1" dirty="0">
                <a:solidFill>
                  <a:srgbClr val="B32017"/>
                </a:solidFill>
                <a:latin typeface="Tahoma"/>
                <a:ea typeface="Tahoma"/>
                <a:cs typeface="Tahoma"/>
              </a:rPr>
              <a:t>ANY QUESTIONS OR SUGGESTIONS?</a:t>
            </a:r>
            <a:endParaRPr lang="en-US" dirty="0">
              <a:solidFill>
                <a:srgbClr val="B32017"/>
              </a:solidFill>
            </a:endParaRPr>
          </a:p>
        </p:txBody>
      </p:sp>
      <p:sp>
        <p:nvSpPr>
          <p:cNvPr id="4" name="Rectangle 3">
            <a:extLst>
              <a:ext uri="{FF2B5EF4-FFF2-40B4-BE49-F238E27FC236}">
                <a16:creationId xmlns:a16="http://schemas.microsoft.com/office/drawing/2014/main" id="{32C53F72-764E-4981-ABE0-2033BF8C0FEF}"/>
              </a:ext>
            </a:extLst>
          </p:cNvPr>
          <p:cNvSpPr>
            <a:spLocks noGrp="1"/>
          </p:cNvSpPr>
          <p:nvPr/>
        </p:nvSpPr>
        <p:spPr bwMode="auto">
          <a:xfrm>
            <a:off x="3484879" y="2207261"/>
            <a:ext cx="5214151" cy="121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en-US" sz="2800" dirty="0"/>
              <a:t>Contact TML</a:t>
            </a:r>
          </a:p>
          <a:p>
            <a:pPr lvl="1" algn="ctr">
              <a:buNone/>
            </a:pPr>
            <a:r>
              <a:rPr lang="en-CA" altLang="en-US" sz="2800" dirty="0">
                <a:solidFill>
                  <a:schemeClr val="bg2"/>
                </a:solidFill>
              </a:rPr>
              <a:t>&lt;Enter contact information&gt;</a:t>
            </a:r>
          </a:p>
          <a:p>
            <a:pPr algn="ctr">
              <a:buFont typeface="Arial" panose="020B0604020202020204" pitchFamily="34" charset="0"/>
              <a:buNone/>
            </a:pPr>
            <a:endParaRPr lang="en-CA" altLang="en-US" sz="2800" dirty="0"/>
          </a:p>
        </p:txBody>
      </p:sp>
      <p:sp>
        <p:nvSpPr>
          <p:cNvPr id="6" name="TextBox 5">
            <a:extLst>
              <a:ext uri="{FF2B5EF4-FFF2-40B4-BE49-F238E27FC236}">
                <a16:creationId xmlns:a16="http://schemas.microsoft.com/office/drawing/2014/main" id="{2DFBC2AD-BAC9-950D-B7F7-8359741D59A3}"/>
              </a:ext>
            </a:extLst>
          </p:cNvPr>
          <p:cNvSpPr txBox="1">
            <a:spLocks/>
          </p:cNvSpPr>
          <p:nvPr/>
        </p:nvSpPr>
        <p:spPr bwMode="auto">
          <a:xfrm>
            <a:off x="2761534" y="4218940"/>
            <a:ext cx="7118042" cy="121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en-US" sz="2800" dirty="0"/>
              <a:t>Link to Hospital Transporting Blood Policy</a:t>
            </a:r>
            <a:endParaRPr lang="en-US" dirty="0"/>
          </a:p>
          <a:p>
            <a:pPr lvl="1" algn="ctr">
              <a:buFont typeface="Arial" panose="020B0604020202020204" pitchFamily="34" charset="0"/>
              <a:buNone/>
            </a:pPr>
            <a:r>
              <a:rPr lang="en-CA" altLang="en-US" sz="2800" dirty="0">
                <a:solidFill>
                  <a:schemeClr val="bg2"/>
                </a:solidFill>
              </a:rPr>
              <a:t>&lt;Enter link and/or QR Code&gt;</a:t>
            </a:r>
            <a:endParaRPr lang="en-CA" altLang="en-US" sz="2800" dirty="0">
              <a:solidFill>
                <a:schemeClr val="bg2"/>
              </a:solidFill>
              <a:cs typeface="Arial"/>
            </a:endParaRPr>
          </a:p>
          <a:p>
            <a:pPr>
              <a:buFont typeface="Arial" panose="020B0604020202020204" pitchFamily="34" charset="0"/>
              <a:buNone/>
            </a:pPr>
            <a:endParaRPr lang="en-CA" altLang="en-US" sz="2800" dirty="0"/>
          </a:p>
        </p:txBody>
      </p:sp>
    </p:spTree>
    <p:extLst>
      <p:ext uri="{BB962C8B-B14F-4D97-AF65-F5344CB8AC3E}">
        <p14:creationId xmlns:p14="http://schemas.microsoft.com/office/powerpoint/2010/main" val="991674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76CB32-2EB4-4EFE-8DB4-C2856A9BE0A2}"/>
              </a:ext>
            </a:extLst>
          </p:cNvPr>
          <p:cNvSpPr>
            <a:spLocks noGrp="1"/>
          </p:cNvSpPr>
          <p:nvPr>
            <p:ph type="title"/>
          </p:nvPr>
        </p:nvSpPr>
        <p:spPr>
          <a:xfrm>
            <a:off x="243840" y="305117"/>
            <a:ext cx="11714480" cy="789224"/>
          </a:xfrm>
        </p:spPr>
        <p:txBody>
          <a:bodyPr/>
          <a:lstStyle/>
          <a:p>
            <a:r>
              <a:rPr lang="en-US" sz="3600" b="1" dirty="0">
                <a:solidFill>
                  <a:srgbClr val="B32017"/>
                </a:solidFill>
                <a:latin typeface="Tahoma"/>
                <a:ea typeface="Tahoma"/>
                <a:cs typeface="Tahoma"/>
              </a:rPr>
              <a:t>OBJECTIVES</a:t>
            </a:r>
            <a:endParaRPr lang="en-CA" sz="3600" dirty="0">
              <a:solidFill>
                <a:srgbClr val="B32017"/>
              </a:solidFill>
              <a:latin typeface="Tahoma"/>
              <a:ea typeface="Tahoma"/>
              <a:cs typeface="Tahoma"/>
            </a:endParaRPr>
          </a:p>
        </p:txBody>
      </p:sp>
      <p:grpSp>
        <p:nvGrpSpPr>
          <p:cNvPr id="13" name="Group 12">
            <a:extLst>
              <a:ext uri="{FF2B5EF4-FFF2-40B4-BE49-F238E27FC236}">
                <a16:creationId xmlns:a16="http://schemas.microsoft.com/office/drawing/2014/main" id="{98DCD6B4-5B18-8F9F-84C9-05D9806DD483}"/>
              </a:ext>
            </a:extLst>
          </p:cNvPr>
          <p:cNvGrpSpPr/>
          <p:nvPr/>
        </p:nvGrpSpPr>
        <p:grpSpPr>
          <a:xfrm>
            <a:off x="3456155" y="1467033"/>
            <a:ext cx="8486212" cy="4661865"/>
            <a:chOff x="2320885" y="1447261"/>
            <a:chExt cx="8154215" cy="4661865"/>
          </a:xfrm>
        </p:grpSpPr>
        <p:sp>
          <p:nvSpPr>
            <p:cNvPr id="2" name="TextBox 6">
              <a:extLst>
                <a:ext uri="{FF2B5EF4-FFF2-40B4-BE49-F238E27FC236}">
                  <a16:creationId xmlns:a16="http://schemas.microsoft.com/office/drawing/2014/main" id="{44B39A92-8FCB-C196-8A5C-DBA077CBE6A8}"/>
                </a:ext>
              </a:extLst>
            </p:cNvPr>
            <p:cNvSpPr txBox="1"/>
            <p:nvPr/>
          </p:nvSpPr>
          <p:spPr>
            <a:xfrm>
              <a:off x="3286067" y="2432174"/>
              <a:ext cx="6096000" cy="830997"/>
            </a:xfrm>
            <a:prstGeom prst="rect">
              <a:avLst/>
            </a:prstGeom>
            <a:noFill/>
          </p:spPr>
          <p:txBody>
            <a:bodyPr wrap="square" lIns="91440" tIns="45720" rIns="91440" bIns="45720" anchor="t">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CA" altLang="en-US" sz="2400" b="1" dirty="0">
                  <a:latin typeface="Arial"/>
                  <a:cs typeface="Arial"/>
                </a:rPr>
                <a:t>Identify: </a:t>
              </a:r>
              <a:r>
                <a:rPr lang="en-CA" altLang="en-US" sz="2400" dirty="0">
                  <a:latin typeface="Arial"/>
                  <a:cs typeface="Arial"/>
                </a:rPr>
                <a:t>the healthcare workers approved to transport blood at </a:t>
              </a:r>
              <a:r>
                <a:rPr lang="en-CA" altLang="en-US" sz="2400" dirty="0">
                  <a:solidFill>
                    <a:schemeClr val="bg2"/>
                  </a:solidFill>
                  <a:latin typeface="Arial"/>
                  <a:cs typeface="Arial"/>
                </a:rPr>
                <a:t>[Your facility name].</a:t>
              </a:r>
            </a:p>
          </p:txBody>
        </p:sp>
        <p:sp>
          <p:nvSpPr>
            <p:cNvPr id="3" name="TextBox 10">
              <a:extLst>
                <a:ext uri="{FF2B5EF4-FFF2-40B4-BE49-F238E27FC236}">
                  <a16:creationId xmlns:a16="http://schemas.microsoft.com/office/drawing/2014/main" id="{0736E5AF-B601-9BB6-2AF7-4118F1C36463}"/>
                </a:ext>
              </a:extLst>
            </p:cNvPr>
            <p:cNvSpPr txBox="1"/>
            <p:nvPr/>
          </p:nvSpPr>
          <p:spPr>
            <a:xfrm>
              <a:off x="3270737" y="3352208"/>
              <a:ext cx="6876782" cy="1200329"/>
            </a:xfrm>
            <a:prstGeom prst="rect">
              <a:avLst/>
            </a:prstGeom>
            <a:noFill/>
          </p:spPr>
          <p:txBody>
            <a:bodyPr wrap="square" lIns="91440" tIns="45720" rIns="91440" bIns="45720" anchor="t">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CA" altLang="en-US" sz="2400" b="1" dirty="0">
                  <a:latin typeface="Arial"/>
                  <a:cs typeface="Arial"/>
                </a:rPr>
                <a:t>Define: </a:t>
              </a:r>
              <a:r>
                <a:rPr lang="en-CA" altLang="en-US" sz="2400" dirty="0">
                  <a:latin typeface="Arial"/>
                  <a:cs typeface="Arial"/>
                </a:rPr>
                <a:t>the information required to pick up blood from TML (Transfusion Medicine Laboratory/Blood Bank). </a:t>
              </a:r>
            </a:p>
          </p:txBody>
        </p:sp>
        <p:pic>
          <p:nvPicPr>
            <p:cNvPr id="5" name="Graphic 12" descr="Clipboard with solid fill">
              <a:extLst>
                <a:ext uri="{FF2B5EF4-FFF2-40B4-BE49-F238E27FC236}">
                  <a16:creationId xmlns:a16="http://schemas.microsoft.com/office/drawing/2014/main" id="{2DD7EE71-2CF4-D3F5-F788-61AB316585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8426" y="3501854"/>
              <a:ext cx="779318" cy="779318"/>
            </a:xfrm>
            <a:prstGeom prst="rect">
              <a:avLst/>
            </a:prstGeom>
          </p:spPr>
        </p:pic>
        <p:pic>
          <p:nvPicPr>
            <p:cNvPr id="6" name="Graphic 14" descr="Head with gears outline">
              <a:extLst>
                <a:ext uri="{FF2B5EF4-FFF2-40B4-BE49-F238E27FC236}">
                  <a16:creationId xmlns:a16="http://schemas.microsoft.com/office/drawing/2014/main" id="{25199FB6-02AC-109F-1A35-90071C1078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20885" y="1447261"/>
              <a:ext cx="914400" cy="914400"/>
            </a:xfrm>
            <a:prstGeom prst="rect">
              <a:avLst/>
            </a:prstGeom>
          </p:spPr>
        </p:pic>
        <p:pic>
          <p:nvPicPr>
            <p:cNvPr id="7" name="Graphic 16" descr="Thought outline">
              <a:extLst>
                <a:ext uri="{FF2B5EF4-FFF2-40B4-BE49-F238E27FC236}">
                  <a16:creationId xmlns:a16="http://schemas.microsoft.com/office/drawing/2014/main" id="{C76251F2-58DC-4C55-92C2-15A17419A4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88425" y="2460430"/>
              <a:ext cx="779319" cy="779319"/>
            </a:xfrm>
            <a:prstGeom prst="rect">
              <a:avLst/>
            </a:prstGeom>
          </p:spPr>
        </p:pic>
        <p:sp>
          <p:nvSpPr>
            <p:cNvPr id="8" name="TextBox 18">
              <a:extLst>
                <a:ext uri="{FF2B5EF4-FFF2-40B4-BE49-F238E27FC236}">
                  <a16:creationId xmlns:a16="http://schemas.microsoft.com/office/drawing/2014/main" id="{733E6C4D-2B36-E29D-1E39-8F46238EDEE6}"/>
                </a:ext>
              </a:extLst>
            </p:cNvPr>
            <p:cNvSpPr txBox="1"/>
            <p:nvPr/>
          </p:nvSpPr>
          <p:spPr>
            <a:xfrm>
              <a:off x="3241125" y="1472328"/>
              <a:ext cx="6477000" cy="830997"/>
            </a:xfrm>
            <a:prstGeom prst="rect">
              <a:avLst/>
            </a:prstGeom>
            <a:noFill/>
          </p:spPr>
          <p:txBody>
            <a:bodyPr wrap="square" lIns="91440" tIns="45720" rIns="91440" bIns="45720" anchor="t">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CA" altLang="en-US" sz="2400" b="1" dirty="0">
                  <a:latin typeface="Arial"/>
                  <a:cs typeface="Arial"/>
                </a:rPr>
                <a:t>Understand:</a:t>
              </a:r>
              <a:r>
                <a:rPr lang="en-CA" altLang="en-US" sz="2400" dirty="0">
                  <a:latin typeface="Arial"/>
                  <a:cs typeface="Arial"/>
                </a:rPr>
                <a:t> obligations associated with transporting blood. </a:t>
              </a:r>
            </a:p>
          </p:txBody>
        </p:sp>
        <p:pic>
          <p:nvPicPr>
            <p:cNvPr id="9" name="Graphic 20" descr="Ringing alarm clock">
              <a:extLst>
                <a:ext uri="{FF2B5EF4-FFF2-40B4-BE49-F238E27FC236}">
                  <a16:creationId xmlns:a16="http://schemas.microsoft.com/office/drawing/2014/main" id="{E6CC6B22-BF60-DD55-AD53-3B178CCEEA9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11184" y="5320522"/>
              <a:ext cx="702396" cy="788604"/>
            </a:xfrm>
            <a:prstGeom prst="rect">
              <a:avLst/>
            </a:prstGeom>
          </p:spPr>
        </p:pic>
        <p:sp>
          <p:nvSpPr>
            <p:cNvPr id="10" name="TextBox 22">
              <a:extLst>
                <a:ext uri="{FF2B5EF4-FFF2-40B4-BE49-F238E27FC236}">
                  <a16:creationId xmlns:a16="http://schemas.microsoft.com/office/drawing/2014/main" id="{51B81339-5B2B-5C5C-5884-FF8C40CFC850}"/>
                </a:ext>
              </a:extLst>
            </p:cNvPr>
            <p:cNvSpPr txBox="1"/>
            <p:nvPr/>
          </p:nvSpPr>
          <p:spPr>
            <a:xfrm>
              <a:off x="3270738" y="5483991"/>
              <a:ext cx="7204362" cy="461665"/>
            </a:xfrm>
            <a:prstGeom prst="rect">
              <a:avLst/>
            </a:prstGeom>
            <a:noFill/>
          </p:spPr>
          <p:txBody>
            <a:bodyPr wrap="square" lIns="91440" tIns="45720" rIns="91440" bIns="45720" anchor="t">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CA" altLang="en-US" sz="2400" b="1" dirty="0">
                  <a:latin typeface="Arial"/>
                  <a:cs typeface="Arial"/>
                </a:rPr>
                <a:t>Describe: </a:t>
              </a:r>
              <a:r>
                <a:rPr lang="en-CA" altLang="en-US" sz="2400" dirty="0">
                  <a:latin typeface="Arial"/>
                  <a:cs typeface="Arial"/>
                </a:rPr>
                <a:t>the length of time blood can be in transit. </a:t>
              </a:r>
              <a:endParaRPr lang="en-CA" altLang="en-US" sz="2400" dirty="0"/>
            </a:p>
          </p:txBody>
        </p:sp>
        <p:pic>
          <p:nvPicPr>
            <p:cNvPr id="11" name="Graphic 24" descr="Hand outline">
              <a:extLst>
                <a:ext uri="{FF2B5EF4-FFF2-40B4-BE49-F238E27FC236}">
                  <a16:creationId xmlns:a16="http://schemas.microsoft.com/office/drawing/2014/main" id="{6693AFD7-7FE1-6CAD-D974-D64C5F983E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388425" y="4442434"/>
              <a:ext cx="788603" cy="788604"/>
            </a:xfrm>
            <a:prstGeom prst="rect">
              <a:avLst/>
            </a:prstGeom>
          </p:spPr>
        </p:pic>
        <p:sp>
          <p:nvSpPr>
            <p:cNvPr id="12" name="TextBox 26">
              <a:extLst>
                <a:ext uri="{FF2B5EF4-FFF2-40B4-BE49-F238E27FC236}">
                  <a16:creationId xmlns:a16="http://schemas.microsoft.com/office/drawing/2014/main" id="{469737DA-88D7-992B-C026-BF17BB6EB30C}"/>
                </a:ext>
              </a:extLst>
            </p:cNvPr>
            <p:cNvSpPr txBox="1"/>
            <p:nvPr/>
          </p:nvSpPr>
          <p:spPr>
            <a:xfrm>
              <a:off x="3270738" y="4641575"/>
              <a:ext cx="7204362" cy="461665"/>
            </a:xfrm>
            <a:prstGeom prst="rect">
              <a:avLst/>
            </a:prstGeom>
            <a:noFill/>
          </p:spPr>
          <p:txBody>
            <a:bodyPr wrap="square" lIns="91440" tIns="45720" rIns="91440" bIns="45720" anchor="t">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CA" altLang="en-US" sz="2400" b="1" dirty="0">
                  <a:latin typeface="Arial"/>
                  <a:cs typeface="Arial"/>
                </a:rPr>
                <a:t>Explain: </a:t>
              </a:r>
              <a:r>
                <a:rPr lang="en-CA" altLang="en-US" sz="2400" dirty="0">
                  <a:latin typeface="Arial"/>
                  <a:cs typeface="Arial"/>
                </a:rPr>
                <a:t>actions to handle blood safely. </a:t>
              </a:r>
            </a:p>
          </p:txBody>
        </p:sp>
      </p:grpSp>
      <p:sp>
        <p:nvSpPr>
          <p:cNvPr id="15" name="TextBox 14">
            <a:extLst>
              <a:ext uri="{FF2B5EF4-FFF2-40B4-BE49-F238E27FC236}">
                <a16:creationId xmlns:a16="http://schemas.microsoft.com/office/drawing/2014/main" id="{BFD73057-930A-7EDA-632D-C582B0C9C931}"/>
              </a:ext>
            </a:extLst>
          </p:cNvPr>
          <p:cNvSpPr txBox="1"/>
          <p:nvPr/>
        </p:nvSpPr>
        <p:spPr>
          <a:xfrm>
            <a:off x="433827" y="2244353"/>
            <a:ext cx="3220375" cy="2554545"/>
          </a:xfrm>
          <a:prstGeom prst="rect">
            <a:avLst/>
          </a:prstGeom>
          <a:noFill/>
        </p:spPr>
        <p:txBody>
          <a:bodyPr wrap="square">
            <a:spAutoFit/>
          </a:bodyPr>
          <a:lstStyle/>
          <a:p>
            <a:pPr algn="ctr"/>
            <a:r>
              <a:rPr lang="en-GB" sz="3200" b="1" i="1" dirty="0">
                <a:solidFill>
                  <a:srgbClr val="002060"/>
                </a:solidFill>
                <a:cs typeface="Arial"/>
              </a:rPr>
              <a:t>After completing this session participants will be able to:</a:t>
            </a:r>
            <a:endParaRPr lang="en-CA" sz="3200" b="1" i="1" dirty="0">
              <a:solidFill>
                <a:srgbClr val="002060"/>
              </a:solidFill>
            </a:endParaRPr>
          </a:p>
        </p:txBody>
      </p:sp>
    </p:spTree>
    <p:extLst>
      <p:ext uri="{BB962C8B-B14F-4D97-AF65-F5344CB8AC3E}">
        <p14:creationId xmlns:p14="http://schemas.microsoft.com/office/powerpoint/2010/main" val="397094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58F0C-8726-6E0A-326B-58D11F4DC20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9AE6ED1-A3C0-4DC6-81D6-B586FF2D6B2F}"/>
              </a:ext>
            </a:extLst>
          </p:cNvPr>
          <p:cNvSpPr txBox="1"/>
          <p:nvPr/>
        </p:nvSpPr>
        <p:spPr>
          <a:xfrm>
            <a:off x="1215998" y="3459659"/>
            <a:ext cx="9760004" cy="2585323"/>
          </a:xfrm>
          <a:prstGeom prst="rect">
            <a:avLst/>
          </a:prstGeom>
          <a:solidFill>
            <a:srgbClr val="B32017"/>
          </a:solidFill>
        </p:spPr>
        <p:txBody>
          <a:bodyPr wrap="square" lIns="91440" tIns="45720" rIns="91440" bIns="45720" anchor="t">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b="1" i="1" dirty="0">
                <a:solidFill>
                  <a:schemeClr val="bg1">
                    <a:lumMod val="95000"/>
                  </a:schemeClr>
                </a:solidFill>
                <a:latin typeface="+mn-lt"/>
              </a:rPr>
              <a:t>Within a facility</a:t>
            </a:r>
          </a:p>
          <a:p>
            <a:pPr>
              <a:defRPr/>
            </a:pPr>
            <a:r>
              <a:rPr lang="en-US" i="1" dirty="0">
                <a:solidFill>
                  <a:schemeClr val="bg1">
                    <a:lumMod val="95000"/>
                  </a:schemeClr>
                </a:solidFill>
                <a:latin typeface="+mn-lt"/>
              </a:rPr>
              <a:t>Operating procedures shall be in place that clearly define:</a:t>
            </a:r>
          </a:p>
          <a:p>
            <a:pPr marL="800100" lvl="1" indent="-342900">
              <a:buFont typeface="+mj-lt"/>
              <a:buAutoNum type="alphaLcParenR"/>
              <a:defRPr/>
            </a:pPr>
            <a:r>
              <a:rPr lang="en-US" i="1" dirty="0">
                <a:solidFill>
                  <a:schemeClr val="bg1">
                    <a:lumMod val="95000"/>
                  </a:schemeClr>
                </a:solidFill>
                <a:latin typeface="+mn-lt"/>
              </a:rPr>
              <a:t>Individuals who may pick up blood components from the transfusion service and transport them to the recipient’s location;</a:t>
            </a:r>
          </a:p>
          <a:p>
            <a:pPr marL="800100" lvl="1" indent="-342900">
              <a:buFont typeface="+mj-lt"/>
              <a:buAutoNum type="alphaLcParenR"/>
              <a:defRPr/>
            </a:pPr>
            <a:r>
              <a:rPr lang="en-US" i="1" dirty="0">
                <a:solidFill>
                  <a:schemeClr val="bg1">
                    <a:lumMod val="95000"/>
                  </a:schemeClr>
                </a:solidFill>
                <a:latin typeface="+mn-lt"/>
              </a:rPr>
              <a:t>Transportation conditions and acceptable time frames for blood components to be in transit </a:t>
            </a:r>
          </a:p>
          <a:p>
            <a:pPr marL="800100" lvl="1" indent="-342900">
              <a:buFont typeface="+mj-lt"/>
              <a:buAutoNum type="alphaLcParenR"/>
              <a:defRPr/>
            </a:pPr>
            <a:r>
              <a:rPr lang="en-US" i="1" dirty="0">
                <a:solidFill>
                  <a:schemeClr val="bg1">
                    <a:lumMod val="95000"/>
                  </a:schemeClr>
                </a:solidFill>
                <a:latin typeface="+mn-lt"/>
              </a:rPr>
              <a:t>Acceptable time frames from the time blood components are released from the transfusion service until the time the transfusion is completed and</a:t>
            </a:r>
          </a:p>
          <a:p>
            <a:pPr marL="800100" lvl="1" indent="-342900">
              <a:buFont typeface="+mj-lt"/>
              <a:buAutoNum type="alphaLcParenR"/>
              <a:defRPr/>
            </a:pPr>
            <a:r>
              <a:rPr lang="en-US" i="1" dirty="0">
                <a:solidFill>
                  <a:schemeClr val="bg1">
                    <a:lumMod val="95000"/>
                  </a:schemeClr>
                </a:solidFill>
                <a:latin typeface="+mn-lt"/>
              </a:rPr>
              <a:t>Appropriate processing and storage procedures.</a:t>
            </a:r>
            <a:endParaRPr lang="en-US" baseline="30000" dirty="0">
              <a:solidFill>
                <a:schemeClr val="bg1">
                  <a:lumMod val="95000"/>
                </a:schemeClr>
              </a:solidFill>
              <a:latin typeface="+mn-lt"/>
            </a:endParaRPr>
          </a:p>
        </p:txBody>
      </p:sp>
      <p:sp>
        <p:nvSpPr>
          <p:cNvPr id="2" name="Title 1">
            <a:extLst>
              <a:ext uri="{FF2B5EF4-FFF2-40B4-BE49-F238E27FC236}">
                <a16:creationId xmlns:a16="http://schemas.microsoft.com/office/drawing/2014/main" id="{E94518DA-FCFA-4558-1FC6-383803C413DD}"/>
              </a:ext>
            </a:extLst>
          </p:cNvPr>
          <p:cNvSpPr>
            <a:spLocks noGrp="1"/>
          </p:cNvSpPr>
          <p:nvPr>
            <p:ph type="title"/>
          </p:nvPr>
        </p:nvSpPr>
        <p:spPr>
          <a:xfrm>
            <a:off x="609600" y="164025"/>
            <a:ext cx="10972800" cy="1143000"/>
          </a:xfrm>
        </p:spPr>
        <p:txBody>
          <a:bodyPr/>
          <a:lstStyle/>
          <a:p>
            <a:r>
              <a:rPr lang="en-US" sz="3600" b="1" dirty="0">
                <a:solidFill>
                  <a:srgbClr val="B32017"/>
                </a:solidFill>
                <a:latin typeface="Tahoma"/>
                <a:ea typeface="Tahoma"/>
                <a:cs typeface="Tahoma"/>
              </a:rPr>
              <a:t>WHY IS TRANSPORTING BLOOD SAFELY IMPORTANT?</a:t>
            </a:r>
            <a:endParaRPr lang="en-US" dirty="0">
              <a:solidFill>
                <a:srgbClr val="B32017"/>
              </a:solidFill>
            </a:endParaRPr>
          </a:p>
        </p:txBody>
      </p:sp>
      <p:sp>
        <p:nvSpPr>
          <p:cNvPr id="5" name="TextBox 1">
            <a:extLst>
              <a:ext uri="{FF2B5EF4-FFF2-40B4-BE49-F238E27FC236}">
                <a16:creationId xmlns:a16="http://schemas.microsoft.com/office/drawing/2014/main" id="{97C2F70B-54BA-30F6-8EB8-F17CF4E06E86}"/>
              </a:ext>
            </a:extLst>
          </p:cNvPr>
          <p:cNvSpPr txBox="1"/>
          <p:nvPr/>
        </p:nvSpPr>
        <p:spPr>
          <a:xfrm>
            <a:off x="534066" y="1256888"/>
            <a:ext cx="4101330" cy="58477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CA" sz="3200" dirty="0"/>
              <a:t>Patient Safety First:</a:t>
            </a:r>
          </a:p>
        </p:txBody>
      </p:sp>
      <p:sp>
        <p:nvSpPr>
          <p:cNvPr id="6" name="TextBox 2">
            <a:extLst>
              <a:ext uri="{FF2B5EF4-FFF2-40B4-BE49-F238E27FC236}">
                <a16:creationId xmlns:a16="http://schemas.microsoft.com/office/drawing/2014/main" id="{142F5798-8EF0-9748-FF5C-F302472FBED1}"/>
              </a:ext>
            </a:extLst>
          </p:cNvPr>
          <p:cNvSpPr txBox="1"/>
          <p:nvPr/>
        </p:nvSpPr>
        <p:spPr>
          <a:xfrm>
            <a:off x="534065" y="1841663"/>
            <a:ext cx="11229309" cy="156966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285750" indent="-285750">
              <a:buFont typeface="Arial" panose="020B0604020202020204" pitchFamily="34" charset="0"/>
              <a:buChar char="•"/>
            </a:pPr>
            <a:r>
              <a:rPr lang="en-CA" sz="2400" dirty="0"/>
              <a:t>Transporting blood safely is vital for patient’s well-being.</a:t>
            </a:r>
          </a:p>
          <a:p>
            <a:pPr marL="285750" indent="-285750">
              <a:buFont typeface="Arial" panose="020B0604020202020204" pitchFamily="34" charset="0"/>
              <a:buChar char="•"/>
            </a:pPr>
            <a:r>
              <a:rPr lang="en-US" sz="2400" dirty="0"/>
              <a:t>Incorrect actions when picking up or handling blood could lead to patient harm.</a:t>
            </a:r>
          </a:p>
          <a:p>
            <a:pPr marL="285750" indent="-285750">
              <a:buFont typeface="Arial" panose="020B0604020202020204" pitchFamily="34" charset="0"/>
              <a:buChar char="•"/>
            </a:pPr>
            <a:r>
              <a:rPr lang="en-CA" sz="2400" dirty="0">
                <a:latin typeface="Arial"/>
                <a:cs typeface="Arial"/>
              </a:rPr>
              <a:t>Following the guidelines and best practices ensures that blood arrives safely to the patient.</a:t>
            </a:r>
            <a:endParaRPr lang="en-CA" sz="2400" dirty="0"/>
          </a:p>
        </p:txBody>
      </p:sp>
      <p:sp>
        <p:nvSpPr>
          <p:cNvPr id="3" name="TextBox 2">
            <a:extLst>
              <a:ext uri="{FF2B5EF4-FFF2-40B4-BE49-F238E27FC236}">
                <a16:creationId xmlns:a16="http://schemas.microsoft.com/office/drawing/2014/main" id="{B8E377B7-D3A0-5C31-1AD8-BA61807AAF1D}"/>
              </a:ext>
            </a:extLst>
          </p:cNvPr>
          <p:cNvSpPr txBox="1"/>
          <p:nvPr/>
        </p:nvSpPr>
        <p:spPr>
          <a:xfrm>
            <a:off x="3885803" y="6044982"/>
            <a:ext cx="4525831" cy="246221"/>
          </a:xfrm>
          <a:prstGeom prst="rect">
            <a:avLst/>
          </a:prstGeom>
          <a:noFill/>
        </p:spPr>
        <p:txBody>
          <a:bodyPr wrap="square" rtlCol="0">
            <a:spAutoFit/>
          </a:bodyPr>
          <a:lstStyle/>
          <a:p>
            <a:r>
              <a:rPr lang="en-US" sz="1000" dirty="0"/>
              <a:t>*Operating procedures is an excerpt from the CSA Standards Clause 9.5.3*</a:t>
            </a:r>
            <a:endParaRPr lang="en-CA" sz="1000" dirty="0"/>
          </a:p>
        </p:txBody>
      </p:sp>
    </p:spTree>
    <p:extLst>
      <p:ext uri="{BB962C8B-B14F-4D97-AF65-F5344CB8AC3E}">
        <p14:creationId xmlns:p14="http://schemas.microsoft.com/office/powerpoint/2010/main" val="3883094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7F619-8487-D6D6-2888-25286309576C}"/>
              </a:ext>
            </a:extLst>
          </p:cNvPr>
          <p:cNvSpPr>
            <a:spLocks noGrp="1"/>
          </p:cNvSpPr>
          <p:nvPr>
            <p:ph type="title"/>
          </p:nvPr>
        </p:nvSpPr>
        <p:spPr>
          <a:xfrm>
            <a:off x="674370" y="100274"/>
            <a:ext cx="10972800" cy="1143000"/>
          </a:xfrm>
        </p:spPr>
        <p:txBody>
          <a:bodyPr/>
          <a:lstStyle/>
          <a:p>
            <a:r>
              <a:rPr lang="en-CA" sz="3600" b="1" dirty="0">
                <a:solidFill>
                  <a:srgbClr val="B32017"/>
                </a:solidFill>
                <a:latin typeface="Tahoma"/>
                <a:ea typeface="Tahoma"/>
                <a:cs typeface="Tahoma"/>
              </a:rPr>
              <a:t>UNDERSTANDING BLOOD</a:t>
            </a:r>
            <a:endParaRPr lang="en-US" dirty="0">
              <a:solidFill>
                <a:srgbClr val="B32017"/>
              </a:solidFill>
            </a:endParaRPr>
          </a:p>
        </p:txBody>
      </p:sp>
      <p:pic>
        <p:nvPicPr>
          <p:cNvPr id="4" name="Graphic 3" descr="Checkbox Checked outline">
            <a:extLst>
              <a:ext uri="{FF2B5EF4-FFF2-40B4-BE49-F238E27FC236}">
                <a16:creationId xmlns:a16="http://schemas.microsoft.com/office/drawing/2014/main" id="{5D96E251-174A-93D2-C2DA-B56C3D0D3F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30995" y="1183958"/>
            <a:ext cx="914400" cy="914400"/>
          </a:xfrm>
          <a:prstGeom prst="rect">
            <a:avLst/>
          </a:prstGeom>
        </p:spPr>
      </p:pic>
      <p:sp>
        <p:nvSpPr>
          <p:cNvPr id="5" name="TextBox 4">
            <a:extLst>
              <a:ext uri="{FF2B5EF4-FFF2-40B4-BE49-F238E27FC236}">
                <a16:creationId xmlns:a16="http://schemas.microsoft.com/office/drawing/2014/main" id="{D2D2912A-001A-5D23-2685-7810BFC70EFC}"/>
              </a:ext>
            </a:extLst>
          </p:cNvPr>
          <p:cNvSpPr txBox="1"/>
          <p:nvPr/>
        </p:nvSpPr>
        <p:spPr>
          <a:xfrm>
            <a:off x="2598420" y="1287215"/>
            <a:ext cx="8062584" cy="707886"/>
          </a:xfrm>
          <a:prstGeom prst="rect">
            <a:avLst/>
          </a:prstGeom>
          <a:noFill/>
        </p:spPr>
        <p:txBody>
          <a:bodyPr wrap="square" lIns="91440" tIns="45720" rIns="91440" bIns="45720" rtlCol="0" anchor="t">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CA" sz="2000" dirty="0">
                <a:latin typeface="Arial"/>
                <a:cs typeface="Arial"/>
              </a:rPr>
              <a:t>Includes any items supplied by the TML, categorized as blood components or blood products. </a:t>
            </a:r>
          </a:p>
        </p:txBody>
      </p:sp>
      <p:pic>
        <p:nvPicPr>
          <p:cNvPr id="6" name="Graphic 6" descr="Inpatient outline">
            <a:extLst>
              <a:ext uri="{FF2B5EF4-FFF2-40B4-BE49-F238E27FC236}">
                <a16:creationId xmlns:a16="http://schemas.microsoft.com/office/drawing/2014/main" id="{01CE6512-DBAC-6BFC-4928-9851A05A9F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30995" y="2103949"/>
            <a:ext cx="914400" cy="914400"/>
          </a:xfrm>
          <a:prstGeom prst="rect">
            <a:avLst/>
          </a:prstGeom>
        </p:spPr>
      </p:pic>
      <p:sp>
        <p:nvSpPr>
          <p:cNvPr id="7" name="TextBox 7">
            <a:extLst>
              <a:ext uri="{FF2B5EF4-FFF2-40B4-BE49-F238E27FC236}">
                <a16:creationId xmlns:a16="http://schemas.microsoft.com/office/drawing/2014/main" id="{1DC62E78-F56A-9587-8862-AE4BC422C86F}"/>
              </a:ext>
            </a:extLst>
          </p:cNvPr>
          <p:cNvSpPr txBox="1"/>
          <p:nvPr/>
        </p:nvSpPr>
        <p:spPr>
          <a:xfrm>
            <a:off x="2598419" y="2207206"/>
            <a:ext cx="8062585" cy="707886"/>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CA" sz="2000" dirty="0"/>
              <a:t>TML staff tests the patient’s blood sample and ensures that the blood to be transfused matches the patient’s blood.</a:t>
            </a:r>
          </a:p>
        </p:txBody>
      </p:sp>
      <p:pic>
        <p:nvPicPr>
          <p:cNvPr id="8" name="Graphic 11" descr="Barcode outline">
            <a:extLst>
              <a:ext uri="{FF2B5EF4-FFF2-40B4-BE49-F238E27FC236}">
                <a16:creationId xmlns:a16="http://schemas.microsoft.com/office/drawing/2014/main" id="{28899304-5686-F841-5E6C-AB841F83F1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30995" y="3028343"/>
            <a:ext cx="914400" cy="914400"/>
          </a:xfrm>
          <a:prstGeom prst="rect">
            <a:avLst/>
          </a:prstGeom>
        </p:spPr>
      </p:pic>
      <p:sp>
        <p:nvSpPr>
          <p:cNvPr id="9" name="TextBox 12">
            <a:extLst>
              <a:ext uri="{FF2B5EF4-FFF2-40B4-BE49-F238E27FC236}">
                <a16:creationId xmlns:a16="http://schemas.microsoft.com/office/drawing/2014/main" id="{2CB934FB-3D08-0858-D193-F2F2AB3D2D2A}"/>
              </a:ext>
            </a:extLst>
          </p:cNvPr>
          <p:cNvSpPr txBox="1"/>
          <p:nvPr/>
        </p:nvSpPr>
        <p:spPr>
          <a:xfrm>
            <a:off x="2598419" y="3040331"/>
            <a:ext cx="8335879" cy="707886"/>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2000" dirty="0"/>
              <a:t>Each component or product is prepared by the TML for each individual patient and has a unique identification number that is tracked.</a:t>
            </a:r>
            <a:endParaRPr lang="en-CA" sz="2000" dirty="0"/>
          </a:p>
        </p:txBody>
      </p:sp>
      <p:pic>
        <p:nvPicPr>
          <p:cNvPr id="10" name="Graphic 14" descr="High temperature outline">
            <a:extLst>
              <a:ext uri="{FF2B5EF4-FFF2-40B4-BE49-F238E27FC236}">
                <a16:creationId xmlns:a16="http://schemas.microsoft.com/office/drawing/2014/main" id="{C1FA6160-07EA-C240-E5DC-ECB11D7A08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30995" y="3952737"/>
            <a:ext cx="914400" cy="914400"/>
          </a:xfrm>
          <a:prstGeom prst="rect">
            <a:avLst/>
          </a:prstGeom>
        </p:spPr>
      </p:pic>
      <p:sp>
        <p:nvSpPr>
          <p:cNvPr id="11" name="TextBox 15">
            <a:extLst>
              <a:ext uri="{FF2B5EF4-FFF2-40B4-BE49-F238E27FC236}">
                <a16:creationId xmlns:a16="http://schemas.microsoft.com/office/drawing/2014/main" id="{488DD250-1A7D-E833-1B3C-2CF75EAF83E0}"/>
              </a:ext>
            </a:extLst>
          </p:cNvPr>
          <p:cNvSpPr txBox="1"/>
          <p:nvPr/>
        </p:nvSpPr>
        <p:spPr>
          <a:xfrm>
            <a:off x="2598420" y="4055994"/>
            <a:ext cx="8062584" cy="707886"/>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2000" dirty="0"/>
              <a:t>Blood components and products have specific temperature requirements.</a:t>
            </a:r>
          </a:p>
        </p:txBody>
      </p:sp>
      <p:pic>
        <p:nvPicPr>
          <p:cNvPr id="12" name="Graphic 17" descr="Badge 1 with solid fill">
            <a:extLst>
              <a:ext uri="{FF2B5EF4-FFF2-40B4-BE49-F238E27FC236}">
                <a16:creationId xmlns:a16="http://schemas.microsoft.com/office/drawing/2014/main" id="{D99FFDA5-01D5-03FF-9D41-DE70B272142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30995" y="4995357"/>
            <a:ext cx="914400" cy="914400"/>
          </a:xfrm>
          <a:prstGeom prst="rect">
            <a:avLst/>
          </a:prstGeom>
        </p:spPr>
      </p:pic>
      <p:sp>
        <p:nvSpPr>
          <p:cNvPr id="13" name="TextBox 18">
            <a:extLst>
              <a:ext uri="{FF2B5EF4-FFF2-40B4-BE49-F238E27FC236}">
                <a16:creationId xmlns:a16="http://schemas.microsoft.com/office/drawing/2014/main" id="{4A64F479-C537-E027-BD62-5A39A6CFE44E}"/>
              </a:ext>
            </a:extLst>
          </p:cNvPr>
          <p:cNvSpPr txBox="1"/>
          <p:nvPr/>
        </p:nvSpPr>
        <p:spPr>
          <a:xfrm>
            <a:off x="2598419" y="4995357"/>
            <a:ext cx="8062583" cy="1323439"/>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2000" dirty="0"/>
              <a:t>Only 1 blood component or product is issued (picked up) from TML at one time. Exceptions might include an emergency transfusion/bleeding patient or if a temperature validated transport container is used.</a:t>
            </a:r>
            <a:endParaRPr lang="en-CA" sz="2000" dirty="0"/>
          </a:p>
        </p:txBody>
      </p:sp>
    </p:spTree>
    <p:extLst>
      <p:ext uri="{BB962C8B-B14F-4D97-AF65-F5344CB8AC3E}">
        <p14:creationId xmlns:p14="http://schemas.microsoft.com/office/powerpoint/2010/main" val="373926079"/>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B9249DC-4690-4549-A1BF-DB791C8469A8}"/>
              </a:ext>
            </a:extLst>
          </p:cNvPr>
          <p:cNvSpPr>
            <a:spLocks noGrp="1"/>
          </p:cNvSpPr>
          <p:nvPr>
            <p:ph type="title"/>
          </p:nvPr>
        </p:nvSpPr>
        <p:spPr>
          <a:xfrm>
            <a:off x="468086" y="98077"/>
            <a:ext cx="11332027" cy="1143000"/>
          </a:xfrm>
        </p:spPr>
        <p:txBody>
          <a:bodyPr/>
          <a:lstStyle/>
          <a:p>
            <a:r>
              <a:rPr lang="en-CA" altLang="en-US" sz="3600" b="1" dirty="0">
                <a:solidFill>
                  <a:srgbClr val="B32017"/>
                </a:solidFill>
                <a:latin typeface="Tahoma"/>
                <a:ea typeface="Tahoma"/>
                <a:cs typeface="Tahoma"/>
              </a:rPr>
              <a:t>BLOOD COMPONENTS: </a:t>
            </a:r>
            <a:br>
              <a:rPr lang="en-GB" altLang="en-US" sz="3600" b="1" dirty="0">
                <a:solidFill>
                  <a:srgbClr val="B32017"/>
                </a:solidFill>
                <a:latin typeface="Tahoma"/>
              </a:rPr>
            </a:br>
            <a:r>
              <a:rPr lang="en-GB" altLang="en-US" sz="3600" b="1" dirty="0">
                <a:solidFill>
                  <a:srgbClr val="B32017"/>
                </a:solidFill>
                <a:latin typeface="Tahoma"/>
                <a:ea typeface="Tahoma"/>
                <a:cs typeface="Tahoma"/>
              </a:rPr>
              <a:t>Red Blood Cells, Platelets, Plasma</a:t>
            </a:r>
            <a:endParaRPr lang="en-CA" altLang="en-US" sz="3600" b="1" dirty="0">
              <a:solidFill>
                <a:srgbClr val="B32017"/>
              </a:solidFill>
              <a:latin typeface="Tahoma"/>
              <a:ea typeface="Tahoma"/>
              <a:cs typeface="Tahoma"/>
            </a:endParaRPr>
          </a:p>
        </p:txBody>
      </p:sp>
      <p:sp>
        <p:nvSpPr>
          <p:cNvPr id="7171" name="Rectangle 3">
            <a:extLst>
              <a:ext uri="{FF2B5EF4-FFF2-40B4-BE49-F238E27FC236}">
                <a16:creationId xmlns:a16="http://schemas.microsoft.com/office/drawing/2014/main" id="{34E3E386-D0FA-4D4D-8F28-C86645468097}"/>
              </a:ext>
            </a:extLst>
          </p:cNvPr>
          <p:cNvSpPr>
            <a:spLocks noGrp="1"/>
          </p:cNvSpPr>
          <p:nvPr>
            <p:ph type="body" idx="1"/>
          </p:nvPr>
        </p:nvSpPr>
        <p:spPr>
          <a:xfrm>
            <a:off x="1688710" y="1331712"/>
            <a:ext cx="8988751" cy="798494"/>
          </a:xfrm>
        </p:spPr>
        <p:txBody>
          <a:bodyPr/>
          <a:lstStyle/>
          <a:p>
            <a:pPr>
              <a:lnSpc>
                <a:spcPct val="90000"/>
              </a:lnSpc>
              <a:buFont typeface="Arial"/>
              <a:buChar char="•"/>
            </a:pPr>
            <a:r>
              <a:rPr lang="en-GB" altLang="en-US" dirty="0"/>
              <a:t>Specific </a:t>
            </a:r>
            <a:r>
              <a:rPr lang="en-GB" altLang="en-US" u="sng" dirty="0"/>
              <a:t>expiry time</a:t>
            </a:r>
            <a:r>
              <a:rPr lang="en-GB" altLang="en-US" dirty="0"/>
              <a:t> is based on removal from its temperature-controlled environment (4 hours from time issued from TML)</a:t>
            </a:r>
            <a:endParaRPr lang="en-US" dirty="0"/>
          </a:p>
        </p:txBody>
      </p:sp>
      <p:pic>
        <p:nvPicPr>
          <p:cNvPr id="7172" name="Picture 4" descr="red-cell-concentrate">
            <a:extLst>
              <a:ext uri="{FF2B5EF4-FFF2-40B4-BE49-F238E27FC236}">
                <a16:creationId xmlns:a16="http://schemas.microsoft.com/office/drawing/2014/main" id="{C5A3443F-046A-4738-A34A-708428F34A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87" t="11041" r="14273" b="-670"/>
          <a:stretch/>
        </p:blipFill>
        <p:spPr bwMode="auto">
          <a:xfrm>
            <a:off x="1008162" y="2130870"/>
            <a:ext cx="2057400" cy="273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frozen-plasma">
            <a:extLst>
              <a:ext uri="{FF2B5EF4-FFF2-40B4-BE49-F238E27FC236}">
                <a16:creationId xmlns:a16="http://schemas.microsoft.com/office/drawing/2014/main" id="{2EB60004-B016-F9FA-FB4A-7B0B20F799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281" t="5396" r="12574" b="6679"/>
          <a:stretch/>
        </p:blipFill>
        <p:spPr bwMode="auto">
          <a:xfrm>
            <a:off x="8489949" y="2134888"/>
            <a:ext cx="2364059" cy="274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latelets">
            <a:extLst>
              <a:ext uri="{FF2B5EF4-FFF2-40B4-BE49-F238E27FC236}">
                <a16:creationId xmlns:a16="http://schemas.microsoft.com/office/drawing/2014/main" id="{5F03A75E-59E5-461D-52B3-02AA5F5219E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445" t="5208" r="10889" b="10792"/>
          <a:stretch/>
        </p:blipFill>
        <p:spPr bwMode="auto">
          <a:xfrm>
            <a:off x="4472281" y="2134701"/>
            <a:ext cx="2204225" cy="274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28746BFD-469D-6A9A-6E73-27DBFF096094}"/>
              </a:ext>
            </a:extLst>
          </p:cNvPr>
          <p:cNvSpPr txBox="1">
            <a:spLocks/>
          </p:cNvSpPr>
          <p:nvPr/>
        </p:nvSpPr>
        <p:spPr bwMode="auto">
          <a:xfrm>
            <a:off x="933417" y="4969850"/>
            <a:ext cx="220689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n-GB" altLang="en-US" b="1" dirty="0"/>
              <a:t>Red blood cells: </a:t>
            </a:r>
            <a:r>
              <a:rPr lang="en-GB" altLang="en-US" dirty="0"/>
              <a:t>Stored at 1-6</a:t>
            </a:r>
            <a:r>
              <a:rPr lang="en-CA" dirty="0"/>
              <a:t>°</a:t>
            </a:r>
            <a:r>
              <a:rPr lang="en-GB" altLang="en-US" dirty="0"/>
              <a:t>C (TML refrigerator)</a:t>
            </a:r>
            <a:endParaRPr lang="en-GB" altLang="en-US" dirty="0">
              <a:cs typeface="Arial"/>
            </a:endParaRPr>
          </a:p>
        </p:txBody>
      </p:sp>
      <p:sp>
        <p:nvSpPr>
          <p:cNvPr id="9" name="Rectangle 3">
            <a:extLst>
              <a:ext uri="{FF2B5EF4-FFF2-40B4-BE49-F238E27FC236}">
                <a16:creationId xmlns:a16="http://schemas.microsoft.com/office/drawing/2014/main" id="{7286E850-CBA8-758B-6BEE-291DFB71BDFB}"/>
              </a:ext>
            </a:extLst>
          </p:cNvPr>
          <p:cNvSpPr txBox="1">
            <a:spLocks/>
          </p:cNvSpPr>
          <p:nvPr/>
        </p:nvSpPr>
        <p:spPr bwMode="auto">
          <a:xfrm>
            <a:off x="4061278" y="4970395"/>
            <a:ext cx="3026229" cy="107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n-GB" altLang="en-US" b="1" dirty="0"/>
              <a:t>Platelets: </a:t>
            </a:r>
            <a:r>
              <a:rPr lang="en-GB" altLang="en-US" dirty="0"/>
              <a:t> </a:t>
            </a:r>
            <a:br>
              <a:rPr lang="en-GB" altLang="en-US" dirty="0"/>
            </a:br>
            <a:r>
              <a:rPr lang="en-GB" altLang="en-US" dirty="0"/>
              <a:t>Stored at 20-24</a:t>
            </a:r>
            <a:r>
              <a:rPr lang="en-CA" dirty="0"/>
              <a:t>°</a:t>
            </a:r>
            <a:r>
              <a:rPr lang="en-GB" altLang="en-US" dirty="0"/>
              <a:t>C </a:t>
            </a:r>
            <a:br>
              <a:rPr lang="en-GB" altLang="en-US" dirty="0"/>
            </a:br>
            <a:r>
              <a:rPr lang="en-GB" altLang="en-US" dirty="0"/>
              <a:t>(TML, room temperature)</a:t>
            </a:r>
            <a:endParaRPr lang="en-GB" altLang="en-US" sz="1800" dirty="0"/>
          </a:p>
        </p:txBody>
      </p:sp>
      <p:sp>
        <p:nvSpPr>
          <p:cNvPr id="10" name="Rectangle 3">
            <a:extLst>
              <a:ext uri="{FF2B5EF4-FFF2-40B4-BE49-F238E27FC236}">
                <a16:creationId xmlns:a16="http://schemas.microsoft.com/office/drawing/2014/main" id="{21A8ACE2-8736-F21F-44A6-46DF49192ECE}"/>
              </a:ext>
            </a:extLst>
          </p:cNvPr>
          <p:cNvSpPr txBox="1">
            <a:spLocks/>
          </p:cNvSpPr>
          <p:nvPr/>
        </p:nvSpPr>
        <p:spPr bwMode="auto">
          <a:xfrm>
            <a:off x="7453584" y="4972290"/>
            <a:ext cx="44367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n-GB" altLang="en-US" b="1" dirty="0"/>
              <a:t>Plasma:</a:t>
            </a:r>
            <a:endParaRPr lang="en-US" dirty="0">
              <a:cs typeface="Arial"/>
            </a:endParaRPr>
          </a:p>
        </p:txBody>
      </p:sp>
      <p:sp>
        <p:nvSpPr>
          <p:cNvPr id="2" name="TextBox 1">
            <a:extLst>
              <a:ext uri="{FF2B5EF4-FFF2-40B4-BE49-F238E27FC236}">
                <a16:creationId xmlns:a16="http://schemas.microsoft.com/office/drawing/2014/main" id="{61D5FFBC-68EB-5D4D-FA19-D6DBD27C0008}"/>
              </a:ext>
            </a:extLst>
          </p:cNvPr>
          <p:cNvSpPr txBox="1"/>
          <p:nvPr/>
        </p:nvSpPr>
        <p:spPr>
          <a:xfrm>
            <a:off x="7732408" y="5185640"/>
            <a:ext cx="1010653" cy="369332"/>
          </a:xfrm>
          <a:prstGeom prst="rect">
            <a:avLst/>
          </a:prstGeom>
          <a:noFill/>
        </p:spPr>
        <p:txBody>
          <a:bodyPr wrap="square" rtlCol="0">
            <a:spAutoFit/>
          </a:bodyPr>
          <a:lstStyle/>
          <a:p>
            <a:r>
              <a:rPr lang="en-CA" dirty="0"/>
              <a:t>Frozen:</a:t>
            </a:r>
          </a:p>
        </p:txBody>
      </p:sp>
      <p:sp>
        <p:nvSpPr>
          <p:cNvPr id="4" name="TextBox 3">
            <a:extLst>
              <a:ext uri="{FF2B5EF4-FFF2-40B4-BE49-F238E27FC236}">
                <a16:creationId xmlns:a16="http://schemas.microsoft.com/office/drawing/2014/main" id="{E5D62232-5E2F-F888-68FC-FB4252FACF08}"/>
              </a:ext>
            </a:extLst>
          </p:cNvPr>
          <p:cNvSpPr txBox="1"/>
          <p:nvPr/>
        </p:nvSpPr>
        <p:spPr>
          <a:xfrm>
            <a:off x="8597190" y="5185640"/>
            <a:ext cx="3026230" cy="646331"/>
          </a:xfrm>
          <a:prstGeom prst="rect">
            <a:avLst/>
          </a:prstGeom>
          <a:noFill/>
        </p:spPr>
        <p:txBody>
          <a:bodyPr wrap="square">
            <a:spAutoFit/>
          </a:bodyPr>
          <a:lstStyle/>
          <a:p>
            <a:r>
              <a:rPr lang="en-GB" altLang="en-US" dirty="0"/>
              <a:t>stored at</a:t>
            </a:r>
            <a:r>
              <a:rPr lang="en-CA" b="1" i="0" dirty="0">
                <a:solidFill>
                  <a:srgbClr val="202124"/>
                </a:solidFill>
                <a:effectLst/>
                <a:latin typeface="arial"/>
                <a:cs typeface="arial"/>
              </a:rPr>
              <a:t> </a:t>
            </a:r>
            <a:r>
              <a:rPr lang="en-GB" altLang="en-US" dirty="0"/>
              <a:t>minus 18</a:t>
            </a:r>
            <a:r>
              <a:rPr lang="en-CA" dirty="0"/>
              <a:t>°</a:t>
            </a:r>
            <a:r>
              <a:rPr lang="en-GB" altLang="en-US" dirty="0"/>
              <a:t>C or colder (TML freezer) </a:t>
            </a:r>
            <a:endParaRPr lang="en-CA" dirty="0"/>
          </a:p>
        </p:txBody>
      </p:sp>
      <p:sp>
        <p:nvSpPr>
          <p:cNvPr id="5" name="TextBox 4">
            <a:extLst>
              <a:ext uri="{FF2B5EF4-FFF2-40B4-BE49-F238E27FC236}">
                <a16:creationId xmlns:a16="http://schemas.microsoft.com/office/drawing/2014/main" id="{6D0E1697-AADA-B334-1EAF-D958BFC67400}"/>
              </a:ext>
            </a:extLst>
          </p:cNvPr>
          <p:cNvSpPr txBox="1"/>
          <p:nvPr/>
        </p:nvSpPr>
        <p:spPr>
          <a:xfrm>
            <a:off x="7645780" y="5803287"/>
            <a:ext cx="1097281" cy="369332"/>
          </a:xfrm>
          <a:prstGeom prst="rect">
            <a:avLst/>
          </a:prstGeom>
          <a:noFill/>
        </p:spPr>
        <p:txBody>
          <a:bodyPr wrap="square" rtlCol="0">
            <a:spAutoFit/>
          </a:bodyPr>
          <a:lstStyle/>
          <a:p>
            <a:r>
              <a:rPr lang="en-CA" dirty="0"/>
              <a:t>Thawed:</a:t>
            </a:r>
          </a:p>
        </p:txBody>
      </p:sp>
      <p:sp>
        <p:nvSpPr>
          <p:cNvPr id="12" name="TextBox 11">
            <a:extLst>
              <a:ext uri="{FF2B5EF4-FFF2-40B4-BE49-F238E27FC236}">
                <a16:creationId xmlns:a16="http://schemas.microsoft.com/office/drawing/2014/main" id="{9F46F7AA-FBF9-3E6D-CD77-1BA798F54C24}"/>
              </a:ext>
            </a:extLst>
          </p:cNvPr>
          <p:cNvSpPr txBox="1"/>
          <p:nvPr/>
        </p:nvSpPr>
        <p:spPr>
          <a:xfrm>
            <a:off x="8574618" y="5803287"/>
            <a:ext cx="6097604" cy="369332"/>
          </a:xfrm>
          <a:prstGeom prst="rect">
            <a:avLst/>
          </a:prstGeom>
          <a:noFill/>
        </p:spPr>
        <p:txBody>
          <a:bodyPr wrap="square">
            <a:spAutoFit/>
          </a:bodyPr>
          <a:lstStyle/>
          <a:p>
            <a:r>
              <a:rPr lang="en-GB" altLang="en-US" dirty="0"/>
              <a:t>stored at 1-6</a:t>
            </a:r>
            <a:r>
              <a:rPr lang="en-CA" dirty="0"/>
              <a:t>°</a:t>
            </a:r>
            <a:r>
              <a:rPr lang="en-GB" altLang="en-US" dirty="0"/>
              <a:t>C for up to 5 days</a:t>
            </a:r>
            <a:endParaRPr lang="en-CA" dirty="0"/>
          </a:p>
        </p:txBody>
      </p:sp>
    </p:spTree>
    <p:extLst>
      <p:ext uri="{BB962C8B-B14F-4D97-AF65-F5344CB8AC3E}">
        <p14:creationId xmlns:p14="http://schemas.microsoft.com/office/powerpoint/2010/main" val="2561326992"/>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8543C-D328-6792-72EB-9ADE6046C1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2F8989-5BA7-000F-46BC-B2A95BCCA1F4}"/>
              </a:ext>
            </a:extLst>
          </p:cNvPr>
          <p:cNvSpPr>
            <a:spLocks noGrp="1"/>
          </p:cNvSpPr>
          <p:nvPr>
            <p:ph type="title"/>
          </p:nvPr>
        </p:nvSpPr>
        <p:spPr>
          <a:xfrm>
            <a:off x="609600" y="569277"/>
            <a:ext cx="10972800" cy="531554"/>
          </a:xfrm>
        </p:spPr>
        <p:txBody>
          <a:bodyPr/>
          <a:lstStyle/>
          <a:p>
            <a:r>
              <a:rPr lang="en-CA" sz="3600" b="1" dirty="0">
                <a:solidFill>
                  <a:srgbClr val="B32017"/>
                </a:solidFill>
                <a:latin typeface="Tahoma"/>
                <a:ea typeface="Tahoma"/>
                <a:cs typeface="Tahoma"/>
              </a:rPr>
              <a:t>BLOOD PRODUCTS </a:t>
            </a:r>
            <a:r>
              <a:rPr lang="en-CA" sz="2800" b="1" dirty="0">
                <a:solidFill>
                  <a:srgbClr val="B32017"/>
                </a:solidFill>
                <a:latin typeface="Tahoma"/>
                <a:ea typeface="Tahoma"/>
                <a:cs typeface="Tahoma"/>
              </a:rPr>
              <a:t>(</a:t>
            </a:r>
            <a:r>
              <a:rPr lang="en-CA" sz="2800" b="1" cap="small" dirty="0">
                <a:solidFill>
                  <a:srgbClr val="B32017"/>
                </a:solidFill>
                <a:latin typeface="Tahoma"/>
                <a:ea typeface="Tahoma"/>
                <a:cs typeface="Tahoma"/>
              </a:rPr>
              <a:t>Manufactured from Plasma</a:t>
            </a:r>
            <a:r>
              <a:rPr lang="en-CA" sz="2800" b="1" dirty="0">
                <a:solidFill>
                  <a:srgbClr val="B32017"/>
                </a:solidFill>
                <a:latin typeface="Tahoma"/>
                <a:ea typeface="Tahoma"/>
                <a:cs typeface="Tahoma"/>
              </a:rPr>
              <a:t>)</a:t>
            </a:r>
            <a:endParaRPr lang="en-US" sz="2800" i="1" dirty="0">
              <a:solidFill>
                <a:srgbClr val="B32017"/>
              </a:solidFill>
              <a:latin typeface="Tahoma"/>
              <a:ea typeface="Tahoma"/>
              <a:cs typeface="Tahoma"/>
            </a:endParaRPr>
          </a:p>
        </p:txBody>
      </p:sp>
      <p:sp>
        <p:nvSpPr>
          <p:cNvPr id="4" name="Rectangle 3">
            <a:extLst>
              <a:ext uri="{FF2B5EF4-FFF2-40B4-BE49-F238E27FC236}">
                <a16:creationId xmlns:a16="http://schemas.microsoft.com/office/drawing/2014/main" id="{D42CE349-856E-4AB3-9990-35B7E68FB50B}"/>
              </a:ext>
            </a:extLst>
          </p:cNvPr>
          <p:cNvSpPr>
            <a:spLocks noGrp="1"/>
          </p:cNvSpPr>
          <p:nvPr/>
        </p:nvSpPr>
        <p:spPr bwMode="auto">
          <a:xfrm>
            <a:off x="1772106" y="1902872"/>
            <a:ext cx="8406353" cy="80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CA" altLang="en-US" sz="2400" dirty="0"/>
              <a:t>Specific </a:t>
            </a:r>
            <a:r>
              <a:rPr lang="en-CA" altLang="en-US" sz="2400" u="sng" dirty="0"/>
              <a:t>expiry time </a:t>
            </a:r>
            <a:r>
              <a:rPr lang="en-CA" altLang="en-US" sz="2400" dirty="0"/>
              <a:t>is based on time of reconstitution or time of spiking/entering the bottle/vial</a:t>
            </a:r>
            <a:endParaRPr lang="en-US" sz="2400" dirty="0"/>
          </a:p>
        </p:txBody>
      </p:sp>
      <p:grpSp>
        <p:nvGrpSpPr>
          <p:cNvPr id="5" name="Group 4">
            <a:extLst>
              <a:ext uri="{FF2B5EF4-FFF2-40B4-BE49-F238E27FC236}">
                <a16:creationId xmlns:a16="http://schemas.microsoft.com/office/drawing/2014/main" id="{BE2F2480-AD7A-C31A-8964-DB3B11583595}"/>
              </a:ext>
            </a:extLst>
          </p:cNvPr>
          <p:cNvGrpSpPr/>
          <p:nvPr/>
        </p:nvGrpSpPr>
        <p:grpSpPr>
          <a:xfrm>
            <a:off x="1141683" y="2465474"/>
            <a:ext cx="9747270" cy="2751803"/>
            <a:chOff x="1222365" y="2053098"/>
            <a:chExt cx="9747270" cy="2751803"/>
          </a:xfrm>
        </p:grpSpPr>
        <p:pic>
          <p:nvPicPr>
            <p:cNvPr id="6" name="Picture 5" descr="file_4">
              <a:extLst>
                <a:ext uri="{FF2B5EF4-FFF2-40B4-BE49-F238E27FC236}">
                  <a16:creationId xmlns:a16="http://schemas.microsoft.com/office/drawing/2014/main" id="{6E32367F-0E54-487D-AAE7-B0428FAEC3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558"/>
            <a:stretch/>
          </p:blipFill>
          <p:spPr bwMode="auto">
            <a:xfrm>
              <a:off x="5986980" y="2475313"/>
              <a:ext cx="2634006" cy="232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84024b">
              <a:extLst>
                <a:ext uri="{FF2B5EF4-FFF2-40B4-BE49-F238E27FC236}">
                  <a16:creationId xmlns:a16="http://schemas.microsoft.com/office/drawing/2014/main" id="{EA273FCE-02D1-426F-B278-1C19CE26E2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24" b="1"/>
            <a:stretch/>
          </p:blipFill>
          <p:spPr bwMode="auto">
            <a:xfrm>
              <a:off x="8620986" y="2053098"/>
              <a:ext cx="2348649" cy="275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bout RiaSTAP: Treatment for CFD">
              <a:extLst>
                <a:ext uri="{FF2B5EF4-FFF2-40B4-BE49-F238E27FC236}">
                  <a16:creationId xmlns:a16="http://schemas.microsoft.com/office/drawing/2014/main" id="{A2FC8980-34C4-3084-AD96-89C3CF7C8B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62" t="-10880" r="25701" b="10880"/>
            <a:stretch/>
          </p:blipFill>
          <p:spPr bwMode="auto">
            <a:xfrm>
              <a:off x="3922365" y="2209801"/>
              <a:ext cx="2133600" cy="25906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Why Fibryga? Human Plasma-Derived, Fibrinogen Concentrate">
              <a:extLst>
                <a:ext uri="{FF2B5EF4-FFF2-40B4-BE49-F238E27FC236}">
                  <a16:creationId xmlns:a16="http://schemas.microsoft.com/office/drawing/2014/main" id="{26615489-EA1F-38C3-3C39-4B27B5BC03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2365" y="2475314"/>
              <a:ext cx="2700000" cy="23273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83945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75EE9-1441-4EBF-F635-B4AC0C3D6C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B55DE7-096F-2F32-9FB5-AF88D9FF7C17}"/>
              </a:ext>
            </a:extLst>
          </p:cNvPr>
          <p:cNvSpPr>
            <a:spLocks noGrp="1"/>
          </p:cNvSpPr>
          <p:nvPr>
            <p:ph type="title"/>
          </p:nvPr>
        </p:nvSpPr>
        <p:spPr>
          <a:xfrm>
            <a:off x="609600" y="643434"/>
            <a:ext cx="10972800" cy="452120"/>
          </a:xfrm>
        </p:spPr>
        <p:txBody>
          <a:bodyPr/>
          <a:lstStyle/>
          <a:p>
            <a:r>
              <a:rPr lang="en-CA" sz="3600" b="1" dirty="0">
                <a:solidFill>
                  <a:srgbClr val="B32017"/>
                </a:solidFill>
                <a:latin typeface="Tahoma"/>
                <a:ea typeface="Tahoma"/>
                <a:cs typeface="Tahoma"/>
              </a:rPr>
              <a:t>WHO CAN TRANSPORT BLOOD AT </a:t>
            </a:r>
            <a:br>
              <a:rPr lang="en-CA" sz="3600" b="1" dirty="0">
                <a:solidFill>
                  <a:srgbClr val="B32017"/>
                </a:solidFill>
                <a:latin typeface="Tahoma"/>
                <a:ea typeface="Tahoma"/>
                <a:cs typeface="Tahoma"/>
              </a:rPr>
            </a:br>
            <a:r>
              <a:rPr lang="en-CA" sz="3600" b="1" dirty="0">
                <a:solidFill>
                  <a:schemeClr val="bg2"/>
                </a:solidFill>
                <a:latin typeface="Tahoma"/>
                <a:ea typeface="Tahoma"/>
                <a:cs typeface="Tahoma"/>
              </a:rPr>
              <a:t>[Hosptial: Add Facility Name]</a:t>
            </a:r>
            <a:endParaRPr lang="en-US" sz="3600" dirty="0">
              <a:solidFill>
                <a:schemeClr val="bg2"/>
              </a:solidFill>
              <a:latin typeface="Tahoma"/>
              <a:ea typeface="Tahoma"/>
              <a:cs typeface="Tahoma"/>
            </a:endParaRPr>
          </a:p>
          <a:p>
            <a:endParaRPr lang="en-US" dirty="0">
              <a:cs typeface="Arial"/>
            </a:endParaRPr>
          </a:p>
        </p:txBody>
      </p:sp>
      <p:sp>
        <p:nvSpPr>
          <p:cNvPr id="3" name="Content Placeholder 2">
            <a:extLst>
              <a:ext uri="{FF2B5EF4-FFF2-40B4-BE49-F238E27FC236}">
                <a16:creationId xmlns:a16="http://schemas.microsoft.com/office/drawing/2014/main" id="{B3B0B12D-7F94-84FD-A824-4F4B39AE7C27}"/>
              </a:ext>
            </a:extLst>
          </p:cNvPr>
          <p:cNvSpPr>
            <a:spLocks noGrp="1"/>
          </p:cNvSpPr>
          <p:nvPr>
            <p:ph idx="1"/>
          </p:nvPr>
        </p:nvSpPr>
        <p:spPr>
          <a:xfrm>
            <a:off x="2919487" y="1838075"/>
            <a:ext cx="6353026" cy="2200423"/>
          </a:xfrm>
        </p:spPr>
        <p:txBody>
          <a:bodyPr/>
          <a:lstStyle/>
          <a:p>
            <a:r>
              <a:rPr lang="en-CA" dirty="0">
                <a:latin typeface="Calibri"/>
                <a:ea typeface="Calibri"/>
                <a:cs typeface="Calibri"/>
              </a:rPr>
              <a:t>Administrative Assistants (Ward or Unit Clerks) </a:t>
            </a:r>
            <a:endParaRPr lang="en-US" dirty="0">
              <a:latin typeface="Calibri"/>
              <a:ea typeface="Calibri"/>
              <a:cs typeface="Calibri"/>
            </a:endParaRPr>
          </a:p>
          <a:p>
            <a:r>
              <a:rPr lang="en-CA" dirty="0">
                <a:latin typeface="Calibri"/>
                <a:ea typeface="Calibri"/>
                <a:cs typeface="Calibri"/>
              </a:rPr>
              <a:t>Personal Support Workers (PSWs)</a:t>
            </a:r>
            <a:endParaRPr lang="en-US" dirty="0">
              <a:latin typeface="Calibri"/>
              <a:ea typeface="Calibri"/>
              <a:cs typeface="Calibri"/>
            </a:endParaRPr>
          </a:p>
          <a:p>
            <a:r>
              <a:rPr lang="en-CA" dirty="0">
                <a:latin typeface="Calibri"/>
                <a:ea typeface="Calibri"/>
                <a:cs typeface="Calibri"/>
              </a:rPr>
              <a:t>Porters</a:t>
            </a:r>
            <a:endParaRPr lang="en-US" dirty="0">
              <a:latin typeface="Calibri"/>
              <a:ea typeface="Calibri"/>
              <a:cs typeface="Calibri"/>
            </a:endParaRPr>
          </a:p>
          <a:p>
            <a:r>
              <a:rPr lang="en-CA" dirty="0">
                <a:latin typeface="Calibri"/>
                <a:ea typeface="Calibri"/>
                <a:cs typeface="Calibri"/>
              </a:rPr>
              <a:t>Registered Practical Nurses (RPN)</a:t>
            </a:r>
            <a:endParaRPr lang="en-US" dirty="0">
              <a:latin typeface="Calibri"/>
              <a:ea typeface="Calibri"/>
              <a:cs typeface="Calibri"/>
            </a:endParaRPr>
          </a:p>
          <a:p>
            <a:r>
              <a:rPr lang="en-CA" dirty="0">
                <a:latin typeface="Calibri"/>
                <a:ea typeface="Calibri"/>
                <a:cs typeface="Calibri"/>
              </a:rPr>
              <a:t>Registered Nurses (RN)</a:t>
            </a:r>
          </a:p>
        </p:txBody>
      </p:sp>
      <p:sp>
        <p:nvSpPr>
          <p:cNvPr id="5" name="TextBox 4">
            <a:extLst>
              <a:ext uri="{FF2B5EF4-FFF2-40B4-BE49-F238E27FC236}">
                <a16:creationId xmlns:a16="http://schemas.microsoft.com/office/drawing/2014/main" id="{E6CE3306-400F-4380-4FB4-707C24CE6638}"/>
              </a:ext>
            </a:extLst>
          </p:cNvPr>
          <p:cNvSpPr txBox="1"/>
          <p:nvPr/>
        </p:nvSpPr>
        <p:spPr>
          <a:xfrm>
            <a:off x="610704" y="4781019"/>
            <a:ext cx="6094520" cy="923330"/>
          </a:xfrm>
          <a:prstGeom prst="rect">
            <a:avLst/>
          </a:prstGeom>
          <a:noFill/>
        </p:spPr>
        <p:txBody>
          <a:bodyPr wrap="square" lIns="91440" tIns="45720" rIns="91440" bIns="45720" anchor="t">
            <a:spAutoFit/>
          </a:bodyPr>
          <a:lstStyle/>
          <a:p>
            <a:r>
              <a:rPr lang="en-CA" dirty="0">
                <a:solidFill>
                  <a:schemeClr val="bg2"/>
                </a:solidFill>
                <a:latin typeface="Calibri"/>
                <a:ea typeface="Calibri"/>
                <a:cs typeface="Calibri"/>
              </a:rPr>
              <a:t>[Hospital: Add any others who may be permitted or designated as not being permitted per your policy, this might include prescribers, students, volunteers]</a:t>
            </a:r>
            <a:endParaRPr lang="en-US" dirty="0">
              <a:solidFill>
                <a:schemeClr val="bg2"/>
              </a:solidFill>
              <a:latin typeface="Calibri"/>
              <a:ea typeface="Calibri"/>
              <a:cs typeface="Calibri"/>
            </a:endParaRPr>
          </a:p>
        </p:txBody>
      </p:sp>
    </p:spTree>
    <p:extLst>
      <p:ext uri="{BB962C8B-B14F-4D97-AF65-F5344CB8AC3E}">
        <p14:creationId xmlns:p14="http://schemas.microsoft.com/office/powerpoint/2010/main" val="207364217"/>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492CB-0523-FE36-F257-7A423D5FD2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179E04-8243-D099-0125-A110CC8EAAE8}"/>
              </a:ext>
            </a:extLst>
          </p:cNvPr>
          <p:cNvSpPr>
            <a:spLocks noGrp="1"/>
          </p:cNvSpPr>
          <p:nvPr>
            <p:ph type="title"/>
          </p:nvPr>
        </p:nvSpPr>
        <p:spPr>
          <a:xfrm>
            <a:off x="490168" y="476064"/>
            <a:ext cx="11243035" cy="726440"/>
          </a:xfrm>
        </p:spPr>
        <p:txBody>
          <a:bodyPr/>
          <a:lstStyle/>
          <a:p>
            <a:r>
              <a:rPr lang="en-US" sz="3600" b="1" dirty="0">
                <a:solidFill>
                  <a:srgbClr val="B32017"/>
                </a:solidFill>
                <a:latin typeface="Tahoma"/>
                <a:ea typeface="Tahoma"/>
                <a:cs typeface="Tahoma"/>
              </a:rPr>
              <a:t>INFORMATION REQUIRED TO PICK UP BLOOD</a:t>
            </a:r>
            <a:endParaRPr lang="en-US" dirty="0">
              <a:solidFill>
                <a:srgbClr val="B32017"/>
              </a:solidFill>
            </a:endParaRPr>
          </a:p>
        </p:txBody>
      </p:sp>
      <p:sp>
        <p:nvSpPr>
          <p:cNvPr id="4" name="Rectangle 3">
            <a:extLst>
              <a:ext uri="{FF2B5EF4-FFF2-40B4-BE49-F238E27FC236}">
                <a16:creationId xmlns:a16="http://schemas.microsoft.com/office/drawing/2014/main" id="{91485E88-D036-4D8B-ACEB-9E19A23427F9}"/>
              </a:ext>
            </a:extLst>
          </p:cNvPr>
          <p:cNvSpPr>
            <a:spLocks noGrp="1"/>
          </p:cNvSpPr>
          <p:nvPr/>
        </p:nvSpPr>
        <p:spPr bwMode="auto">
          <a:xfrm>
            <a:off x="1177802" y="1444390"/>
            <a:ext cx="9867765" cy="143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77913" lvl="2" indent="-358775">
              <a:buAutoNum type="arabicPeriod"/>
            </a:pPr>
            <a:r>
              <a:rPr lang="en-US" altLang="en-US" sz="2400" dirty="0"/>
              <a:t>Printed or electronic Patient Identification e.g., patient label/requisition, legibly showing</a:t>
            </a:r>
            <a:endParaRPr lang="en-US" sz="2400" dirty="0">
              <a:cs typeface="Arial"/>
            </a:endParaRPr>
          </a:p>
          <a:p>
            <a:pPr lvl="4"/>
            <a:r>
              <a:rPr lang="en-US" altLang="en-US" sz="2400" b="1" u="sng" dirty="0"/>
              <a:t>Patient’s surname, first name</a:t>
            </a:r>
            <a:r>
              <a:rPr lang="en-US" altLang="en-US" sz="2400" dirty="0"/>
              <a:t> and </a:t>
            </a:r>
            <a:endParaRPr lang="en-US" altLang="en-US" sz="2400" dirty="0">
              <a:cs typeface="Arial"/>
            </a:endParaRPr>
          </a:p>
          <a:p>
            <a:pPr lvl="4"/>
            <a:r>
              <a:rPr lang="en-US" altLang="en-US" sz="2400" b="1" u="sng" dirty="0"/>
              <a:t>Unique hospital identification number </a:t>
            </a:r>
            <a:endParaRPr lang="en-US" altLang="en-US" sz="2400" b="1" u="sng" dirty="0">
              <a:cs typeface="Arial"/>
            </a:endParaRPr>
          </a:p>
        </p:txBody>
      </p:sp>
      <p:sp>
        <p:nvSpPr>
          <p:cNvPr id="5" name="TextBox 2">
            <a:extLst>
              <a:ext uri="{FF2B5EF4-FFF2-40B4-BE49-F238E27FC236}">
                <a16:creationId xmlns:a16="http://schemas.microsoft.com/office/drawing/2014/main" id="{10A12135-572D-CB87-F9BE-7484ED2792AA}"/>
              </a:ext>
            </a:extLst>
          </p:cNvPr>
          <p:cNvSpPr txBox="1"/>
          <p:nvPr/>
        </p:nvSpPr>
        <p:spPr>
          <a:xfrm>
            <a:off x="1872252" y="5229240"/>
            <a:ext cx="8447495" cy="954107"/>
          </a:xfrm>
          <a:prstGeom prst="rect">
            <a:avLst/>
          </a:prstGeom>
          <a:noFill/>
        </p:spPr>
        <p:txBody>
          <a:bodyPr wrap="square" lIns="91440" tIns="45720" rIns="91440" bIns="45720" anchor="t">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ltLang="en-US" sz="2800" b="1" dirty="0">
                <a:solidFill>
                  <a:srgbClr val="C00000"/>
                </a:solidFill>
                <a:latin typeface="Arial"/>
                <a:cs typeface="Arial"/>
              </a:rPr>
              <a:t>TML will </a:t>
            </a:r>
            <a:r>
              <a:rPr lang="en-US" altLang="en-US" sz="2800" b="1" u="sng" dirty="0">
                <a:solidFill>
                  <a:srgbClr val="C00000"/>
                </a:solidFill>
                <a:latin typeface="Arial"/>
                <a:cs typeface="Arial"/>
              </a:rPr>
              <a:t>NOT</a:t>
            </a:r>
            <a:r>
              <a:rPr lang="en-US" altLang="en-US" sz="2800" b="1" dirty="0">
                <a:solidFill>
                  <a:srgbClr val="C00000"/>
                </a:solidFill>
                <a:latin typeface="Arial"/>
                <a:cs typeface="Arial"/>
              </a:rPr>
              <a:t> issue blood if any of the above </a:t>
            </a:r>
            <a:br>
              <a:rPr lang="en-US" altLang="en-US" sz="2800" b="1" dirty="0"/>
            </a:br>
            <a:r>
              <a:rPr lang="en-US" altLang="en-US" sz="2800" b="1" dirty="0">
                <a:solidFill>
                  <a:srgbClr val="C00000"/>
                </a:solidFill>
                <a:latin typeface="Arial"/>
                <a:cs typeface="Arial"/>
              </a:rPr>
              <a:t>are missing</a:t>
            </a:r>
            <a:endParaRPr lang="en-CA" altLang="en-US" sz="2800" b="1" dirty="0">
              <a:solidFill>
                <a:srgbClr val="C00000"/>
              </a:solidFill>
              <a:latin typeface="Arial"/>
              <a:cs typeface="Arial"/>
            </a:endParaRPr>
          </a:p>
        </p:txBody>
      </p:sp>
      <p:grpSp>
        <p:nvGrpSpPr>
          <p:cNvPr id="6" name="Group 5">
            <a:extLst>
              <a:ext uri="{FF2B5EF4-FFF2-40B4-BE49-F238E27FC236}">
                <a16:creationId xmlns:a16="http://schemas.microsoft.com/office/drawing/2014/main" id="{E0ADDEC0-3B7F-4B87-1101-70CE4DC6C584}"/>
              </a:ext>
            </a:extLst>
          </p:cNvPr>
          <p:cNvGrpSpPr/>
          <p:nvPr/>
        </p:nvGrpSpPr>
        <p:grpSpPr>
          <a:xfrm>
            <a:off x="1504385" y="3316578"/>
            <a:ext cx="9364524" cy="1508141"/>
            <a:chOff x="515135" y="1861512"/>
            <a:chExt cx="9364524" cy="1508141"/>
          </a:xfrm>
        </p:grpSpPr>
        <p:sp>
          <p:nvSpPr>
            <p:cNvPr id="7" name="TextBox 6">
              <a:extLst>
                <a:ext uri="{FF2B5EF4-FFF2-40B4-BE49-F238E27FC236}">
                  <a16:creationId xmlns:a16="http://schemas.microsoft.com/office/drawing/2014/main" id="{5333B2EF-975D-0494-35A7-C5496A3CD177}"/>
                </a:ext>
              </a:extLst>
            </p:cNvPr>
            <p:cNvSpPr txBox="1"/>
            <p:nvPr/>
          </p:nvSpPr>
          <p:spPr>
            <a:xfrm>
              <a:off x="515135" y="2538656"/>
              <a:ext cx="9364524" cy="830997"/>
            </a:xfrm>
            <a:prstGeom prst="rect">
              <a:avLst/>
            </a:prstGeom>
            <a:noFill/>
          </p:spPr>
          <p:txBody>
            <a:bodyPr wrap="square" lIns="91440" tIns="45720" rIns="91440" bIns="45720" anchor="t">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719138" lvl="1" indent="-273050"/>
              <a:r>
                <a:rPr lang="en-US" altLang="en-US" sz="2400" dirty="0">
                  <a:latin typeface="Arial"/>
                  <a:cs typeface="Arial"/>
                </a:rPr>
                <a:t>3. Ensure you know the name of the blood component or product to be picked up, e.g., Red blood cells, Albumin, IVIG</a:t>
              </a:r>
              <a:endParaRPr lang="en-US" sz="2400" dirty="0">
                <a:latin typeface="Arial"/>
                <a:cs typeface="Arial"/>
              </a:endParaRPr>
            </a:p>
          </p:txBody>
        </p:sp>
        <p:sp>
          <p:nvSpPr>
            <p:cNvPr id="8" name="TextBox 9">
              <a:extLst>
                <a:ext uri="{FF2B5EF4-FFF2-40B4-BE49-F238E27FC236}">
                  <a16:creationId xmlns:a16="http://schemas.microsoft.com/office/drawing/2014/main" id="{D8FFE622-5458-21F7-9F81-2FFD1711471B}"/>
                </a:ext>
              </a:extLst>
            </p:cNvPr>
            <p:cNvSpPr txBox="1"/>
            <p:nvPr/>
          </p:nvSpPr>
          <p:spPr>
            <a:xfrm>
              <a:off x="515135" y="1861512"/>
              <a:ext cx="9364524" cy="461665"/>
            </a:xfrm>
            <a:prstGeom prst="rect">
              <a:avLst/>
            </a:prstGeom>
            <a:noFill/>
          </p:spPr>
          <p:txBody>
            <a:bodyPr wrap="square" lIns="91440" tIns="45720" rIns="91440" bIns="45720" anchor="t">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lvl="1"/>
              <a:r>
                <a:rPr lang="en-GB" altLang="en-US" sz="2400" dirty="0">
                  <a:latin typeface="Arial"/>
                  <a:cs typeface="Arial"/>
                </a:rPr>
                <a:t>2. Ensure you are wearing your hospital identification badge</a:t>
              </a:r>
              <a:endParaRPr lang="en-US" altLang="en-US" sz="2400" dirty="0">
                <a:cs typeface="Arial" panose="020B0604020202020204" pitchFamily="34" charset="0"/>
              </a:endParaRPr>
            </a:p>
          </p:txBody>
        </p:sp>
      </p:grpSp>
      <p:pic>
        <p:nvPicPr>
          <p:cNvPr id="3" name="Graphic 4" descr="Checkmark with solid fill">
            <a:extLst>
              <a:ext uri="{FF2B5EF4-FFF2-40B4-BE49-F238E27FC236}">
                <a16:creationId xmlns:a16="http://schemas.microsoft.com/office/drawing/2014/main" id="{E73660DA-1531-EEEF-AD51-7E266A3AEB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3091" y="3276383"/>
            <a:ext cx="590550" cy="609600"/>
          </a:xfrm>
          <a:prstGeom prst="rect">
            <a:avLst/>
          </a:prstGeom>
        </p:spPr>
      </p:pic>
      <p:pic>
        <p:nvPicPr>
          <p:cNvPr id="9" name="Graphic 4" descr="Checkmark with solid fill">
            <a:extLst>
              <a:ext uri="{FF2B5EF4-FFF2-40B4-BE49-F238E27FC236}">
                <a16:creationId xmlns:a16="http://schemas.microsoft.com/office/drawing/2014/main" id="{D679F9A4-303F-A25B-F530-F544E8AEDD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3091" y="4209201"/>
            <a:ext cx="590550" cy="609600"/>
          </a:xfrm>
          <a:prstGeom prst="rect">
            <a:avLst/>
          </a:prstGeom>
        </p:spPr>
      </p:pic>
      <p:pic>
        <p:nvPicPr>
          <p:cNvPr id="10" name="Graphic 4" descr="Checkmark with solid fill">
            <a:extLst>
              <a:ext uri="{FF2B5EF4-FFF2-40B4-BE49-F238E27FC236}">
                <a16:creationId xmlns:a16="http://schemas.microsoft.com/office/drawing/2014/main" id="{92AF2E9E-A6CC-0272-EB76-2464514DE7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3091" y="1438472"/>
            <a:ext cx="590550" cy="609600"/>
          </a:xfrm>
          <a:prstGeom prst="rect">
            <a:avLst/>
          </a:prstGeom>
        </p:spPr>
      </p:pic>
    </p:spTree>
    <p:extLst>
      <p:ext uri="{BB962C8B-B14F-4D97-AF65-F5344CB8AC3E}">
        <p14:creationId xmlns:p14="http://schemas.microsoft.com/office/powerpoint/2010/main" val="2293873712"/>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EFC45-7235-1B44-D2C6-FC7A97B5DB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F49A1D-140D-4803-F37D-1A1C3CD2C8B0}"/>
              </a:ext>
            </a:extLst>
          </p:cNvPr>
          <p:cNvSpPr>
            <a:spLocks noGrp="1"/>
          </p:cNvSpPr>
          <p:nvPr>
            <p:ph type="title"/>
          </p:nvPr>
        </p:nvSpPr>
        <p:spPr/>
        <p:txBody>
          <a:bodyPr/>
          <a:lstStyle/>
          <a:p>
            <a:r>
              <a:rPr lang="en-US" sz="3600" b="1" dirty="0">
                <a:solidFill>
                  <a:srgbClr val="B32017"/>
                </a:solidFill>
                <a:latin typeface="Tahoma"/>
                <a:ea typeface="Tahoma"/>
                <a:cs typeface="Tahoma"/>
              </a:rPr>
              <a:t>ON ARRIVAL AT TML</a:t>
            </a:r>
            <a:endParaRPr lang="en-US" dirty="0">
              <a:solidFill>
                <a:srgbClr val="B32017"/>
              </a:solidFill>
            </a:endParaRPr>
          </a:p>
        </p:txBody>
      </p:sp>
      <p:sp>
        <p:nvSpPr>
          <p:cNvPr id="4" name="Rectangle 3">
            <a:extLst>
              <a:ext uri="{FF2B5EF4-FFF2-40B4-BE49-F238E27FC236}">
                <a16:creationId xmlns:a16="http://schemas.microsoft.com/office/drawing/2014/main" id="{2BC064FF-87DA-488F-B313-7F09A49349B9}"/>
              </a:ext>
            </a:extLst>
          </p:cNvPr>
          <p:cNvSpPr>
            <a:spLocks noGrp="1"/>
          </p:cNvSpPr>
          <p:nvPr/>
        </p:nvSpPr>
        <p:spPr bwMode="auto">
          <a:xfrm>
            <a:off x="523874" y="1417637"/>
            <a:ext cx="11287125" cy="357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92175" indent="-448945">
              <a:spcBef>
                <a:spcPct val="0"/>
              </a:spcBef>
              <a:buAutoNum type="arabicPeriod"/>
            </a:pPr>
            <a:r>
              <a:rPr lang="en-US" dirty="0">
                <a:cs typeface="Arial"/>
              </a:rPr>
              <a:t>Provide your hospital identification.</a:t>
            </a:r>
            <a:br>
              <a:rPr lang="en-US" dirty="0">
                <a:cs typeface="Arial"/>
              </a:rPr>
            </a:br>
            <a:endParaRPr lang="en-US" dirty="0">
              <a:cs typeface="Arial"/>
            </a:endParaRPr>
          </a:p>
          <a:p>
            <a:pPr marL="892175" indent="-448945">
              <a:spcBef>
                <a:spcPct val="0"/>
              </a:spcBef>
              <a:buAutoNum type="arabicPeriod"/>
            </a:pPr>
            <a:r>
              <a:rPr lang="en-US" dirty="0">
                <a:cs typeface="Arial"/>
              </a:rPr>
              <a:t>Present the patient identification to TML staff. </a:t>
            </a:r>
          </a:p>
          <a:p>
            <a:pPr marL="1292225" lvl="2" indent="-400050">
              <a:spcBef>
                <a:spcPct val="0"/>
              </a:spcBef>
            </a:pPr>
            <a:r>
              <a:rPr lang="en-US" dirty="0">
                <a:cs typeface="Arial"/>
              </a:rPr>
              <a:t>Providing the patient identification ensures that the correct, “matched blood” is issued and sent for the patient.</a:t>
            </a:r>
            <a:br>
              <a:rPr lang="en-US" dirty="0">
                <a:cs typeface="Arial"/>
              </a:rPr>
            </a:br>
            <a:endParaRPr lang="en-CA" dirty="0">
              <a:cs typeface="Arial"/>
            </a:endParaRPr>
          </a:p>
          <a:p>
            <a:pPr marL="892175" indent="-448945">
              <a:buAutoNum type="arabicPeriod"/>
            </a:pPr>
            <a:r>
              <a:rPr lang="en-CA" altLang="en-US" dirty="0"/>
              <a:t>If TML staff and you both agree the patient surname, first name, and unique hospital identification number are identical, per your hospital’s specific policy, sign the issue documentation. </a:t>
            </a:r>
            <a:br>
              <a:rPr lang="en-CA" altLang="en-US" dirty="0"/>
            </a:br>
            <a:endParaRPr lang="en-CA" dirty="0">
              <a:cs typeface="Arial"/>
            </a:endParaRPr>
          </a:p>
          <a:p>
            <a:pPr marL="892175" indent="-448945">
              <a:buAutoNum type="arabicPeriod"/>
            </a:pPr>
            <a:r>
              <a:rPr lang="en-GB" altLang="en-US" dirty="0"/>
              <a:t>You are ready to take the blood/ blood component to the patient location.</a:t>
            </a:r>
            <a:endParaRPr lang="en-CA" altLang="en-US" dirty="0">
              <a:ea typeface="Calibri"/>
              <a:cs typeface="Calibri"/>
            </a:endParaRPr>
          </a:p>
        </p:txBody>
      </p:sp>
      <p:pic>
        <p:nvPicPr>
          <p:cNvPr id="10" name="Picture 9" descr="A green and black sign with white text&#10;&#10;AI-generated content may be incorrect.">
            <a:extLst>
              <a:ext uri="{FF2B5EF4-FFF2-40B4-BE49-F238E27FC236}">
                <a16:creationId xmlns:a16="http://schemas.microsoft.com/office/drawing/2014/main" id="{83C3DE5A-FB4C-2D1D-1460-C38C403AB06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31468" y="5042135"/>
            <a:ext cx="2243098" cy="1171653"/>
          </a:xfrm>
          <a:prstGeom prst="rect">
            <a:avLst/>
          </a:prstGeom>
        </p:spPr>
      </p:pic>
    </p:spTree>
    <p:extLst>
      <p:ext uri="{BB962C8B-B14F-4D97-AF65-F5344CB8AC3E}">
        <p14:creationId xmlns:p14="http://schemas.microsoft.com/office/powerpoint/2010/main" val="3912790189"/>
      </p:ext>
    </p:extLst>
  </p:cSld>
  <p:clrMapOvr>
    <a:masterClrMapping/>
  </p:clrMapOvr>
</p:sld>
</file>

<file path=ppt/theme/theme1.xml><?xml version="1.0" encoding="utf-8"?>
<a:theme xmlns:a="http://schemas.openxmlformats.org/drawingml/2006/main" name="Default Theme">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48be856-c7f1-4635-82b4-0c4613e2828b">
      <Terms xmlns="http://schemas.microsoft.com/office/infopath/2007/PartnerControls"/>
    </lcf76f155ced4ddcb4097134ff3c332f>
    <TaxCatchAll xmlns="4e6f82ca-b42d-4b7b-8f6e-19b22d4ac511" xsi:nil="true"/>
    <SharedWithUsers xmlns="4e6f82ca-b42d-4b7b-8f6e-19b22d4ac511">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31CF5BA02EE143B955595FC0AE78B5" ma:contentTypeVersion="17" ma:contentTypeDescription="Create a new document." ma:contentTypeScope="" ma:versionID="f8c1800a27b4709bd235d681150da508">
  <xsd:schema xmlns:xsd="http://www.w3.org/2001/XMLSchema" xmlns:xs="http://www.w3.org/2001/XMLSchema" xmlns:p="http://schemas.microsoft.com/office/2006/metadata/properties" xmlns:ns2="d48be856-c7f1-4635-82b4-0c4613e2828b" xmlns:ns3="4e6f82ca-b42d-4b7b-8f6e-19b22d4ac511" targetNamespace="http://schemas.microsoft.com/office/2006/metadata/properties" ma:root="true" ma:fieldsID="002159063531457ded31ee5b7aebbf6f" ns2:_="" ns3:_="">
    <xsd:import namespace="d48be856-c7f1-4635-82b4-0c4613e2828b"/>
    <xsd:import namespace="4e6f82ca-b42d-4b7b-8f6e-19b22d4ac5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8be856-c7f1-4635-82b4-0c4613e282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33b5efa-92df-47b6-aa84-1af3545402cf"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6f82ca-b42d-4b7b-8f6e-19b22d4ac51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170f753-a557-4e7f-9081-f522dea6e5d9}" ma:internalName="TaxCatchAll" ma:showField="CatchAllData" ma:web="4e6f82ca-b42d-4b7b-8f6e-19b22d4ac51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A6F3F5-0DB8-4EA2-8E09-6DC9914A2369}">
  <ds:schemaRefs>
    <ds:schemaRef ds:uri="http://schemas.microsoft.com/sharepoint/v3/contenttype/forms"/>
  </ds:schemaRefs>
</ds:datastoreItem>
</file>

<file path=customXml/itemProps2.xml><?xml version="1.0" encoding="utf-8"?>
<ds:datastoreItem xmlns:ds="http://schemas.openxmlformats.org/officeDocument/2006/customXml" ds:itemID="{9008E2FE-8FDD-4E00-B62E-A733C70D3BE2}">
  <ds:schemaRefs>
    <ds:schemaRef ds:uri="d48be856-c7f1-4635-82b4-0c4613e2828b"/>
    <ds:schemaRef ds:uri="http://schemas.microsoft.com/office/2006/metadata/properties"/>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http://schemas.openxmlformats.org/package/2006/metadata/core-properties"/>
    <ds:schemaRef ds:uri="4e6f82ca-b42d-4b7b-8f6e-19b22d4ac511"/>
    <ds:schemaRef ds:uri="http://purl.org/dc/dcmitype/"/>
  </ds:schemaRefs>
</ds:datastoreItem>
</file>

<file path=customXml/itemProps3.xml><?xml version="1.0" encoding="utf-8"?>
<ds:datastoreItem xmlns:ds="http://schemas.openxmlformats.org/officeDocument/2006/customXml" ds:itemID="{7E46BA7B-A714-4663-B003-B7384C694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8be856-c7f1-4635-82b4-0c4613e2828b"/>
    <ds:schemaRef ds:uri="4e6f82ca-b42d-4b7b-8f6e-19b22d4ac5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5f84ce0-c62e-48e6-bf14-d8307ddf7aa9}" enabled="0" method="" siteId="{25f84ce0-c62e-48e6-bf14-d8307ddf7aa9}" removed="1"/>
</clbl:labelList>
</file>

<file path=docProps/app.xml><?xml version="1.0" encoding="utf-8"?>
<Properties xmlns="http://schemas.openxmlformats.org/officeDocument/2006/extended-properties" xmlns:vt="http://schemas.openxmlformats.org/officeDocument/2006/docPropsVTypes">
  <TotalTime>2972</TotalTime>
  <Words>1115</Words>
  <Application>Microsoft Office PowerPoint</Application>
  <PresentationFormat>Widescreen</PresentationFormat>
  <Paragraphs>106</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vt:lpstr>
      <vt:lpstr>Calibri</vt:lpstr>
      <vt:lpstr>Tahoma</vt:lpstr>
      <vt:lpstr>Wingdings</vt:lpstr>
      <vt:lpstr>Default Theme</vt:lpstr>
      <vt:lpstr>   </vt:lpstr>
      <vt:lpstr>OBJECTIVES</vt:lpstr>
      <vt:lpstr>WHY IS TRANSPORTING BLOOD SAFELY IMPORTANT?</vt:lpstr>
      <vt:lpstr>UNDERSTANDING BLOOD</vt:lpstr>
      <vt:lpstr>BLOOD COMPONENTS:  Red Blood Cells, Platelets, Plasma</vt:lpstr>
      <vt:lpstr>BLOOD PRODUCTS (Manufactured from Plasma)</vt:lpstr>
      <vt:lpstr>WHO CAN TRANSPORT BLOOD AT  [Hosptial: Add Facility Name] </vt:lpstr>
      <vt:lpstr>INFORMATION REQUIRED TO PICK UP BLOOD</vt:lpstr>
      <vt:lpstr>ON ARRIVAL AT TML</vt:lpstr>
      <vt:lpstr>If Your TML Is Not Staffed 24hrs/Day</vt:lpstr>
      <vt:lpstr>SAFE TRANSPORT: Know Your Responsibilities</vt:lpstr>
      <vt:lpstr>SAFE TRANSPORT: Know Your Responsibilities</vt:lpstr>
      <vt:lpstr>HANDLING BLOOD SAFELY</vt:lpstr>
      <vt:lpstr>NOTICE THE BLOOD IS LEAKING?</vt:lpstr>
      <vt:lpstr>RETURNING BLOOD TO TML</vt:lpstr>
      <vt:lpstr>ANY QUESTIONS OR SUGGESTIONS?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Site Visit  Hospital Name</dc:title>
  <dc:creator>Mantifel, Lisa</dc:creator>
  <cp:lastModifiedBy>Alexis</cp:lastModifiedBy>
  <cp:revision>70</cp:revision>
  <dcterms:created xsi:type="dcterms:W3CDTF">2019-05-16T18:13:12Z</dcterms:created>
  <dcterms:modified xsi:type="dcterms:W3CDTF">2025-12-12T17:21:04Z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0x010100C331CF5BA02EE143B955595FC0AE78B5</vt:lpwstr>
  </property>
  <property fmtid="{D5CDD505-2E9C-101B-9397-08002B2CF9AE}" pid="3" name="MediaServiceImageTags">
    <vt:lpwstr/>
  </property>
  <property fmtid="{D5CDD505-2E9C-101B-9397-08002B2CF9AE}" pid="4" name="Order">
    <vt:r8>150200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