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320" r:id="rId6"/>
    <p:sldId id="288" r:id="rId7"/>
    <p:sldId id="321" r:id="rId8"/>
    <p:sldId id="275" r:id="rId9"/>
    <p:sldId id="283" r:id="rId10"/>
    <p:sldId id="266" r:id="rId11"/>
    <p:sldId id="312" r:id="rId12"/>
    <p:sldId id="322" r:id="rId13"/>
    <p:sldId id="284" r:id="rId14"/>
    <p:sldId id="268" r:id="rId15"/>
    <p:sldId id="307" r:id="rId16"/>
    <p:sldId id="285" r:id="rId17"/>
    <p:sldId id="309" r:id="rId18"/>
    <p:sldId id="310" r:id="rId19"/>
    <p:sldId id="308" r:id="rId20"/>
    <p:sldId id="311" r:id="rId21"/>
    <p:sldId id="314" r:id="rId22"/>
    <p:sldId id="302" r:id="rId23"/>
    <p:sldId id="303" r:id="rId24"/>
    <p:sldId id="323" r:id="rId25"/>
    <p:sldId id="304" r:id="rId26"/>
    <p:sldId id="305" r:id="rId27"/>
    <p:sldId id="316" r:id="rId28"/>
    <p:sldId id="289" r:id="rId29"/>
    <p:sldId id="290" r:id="rId30"/>
    <p:sldId id="291" r:id="rId31"/>
    <p:sldId id="292" r:id="rId32"/>
    <p:sldId id="324" r:id="rId33"/>
    <p:sldId id="326" r:id="rId34"/>
    <p:sldId id="293" r:id="rId35"/>
    <p:sldId id="327" r:id="rId36"/>
    <p:sldId id="328" r:id="rId37"/>
    <p:sldId id="329" r:id="rId38"/>
    <p:sldId id="294" r:id="rId39"/>
    <p:sldId id="317" r:id="rId40"/>
    <p:sldId id="295" r:id="rId41"/>
    <p:sldId id="296" r:id="rId42"/>
    <p:sldId id="300" r:id="rId43"/>
    <p:sldId id="301" r:id="rId44"/>
    <p:sldId id="319" r:id="rId45"/>
    <p:sldId id="282" r:id="rId46"/>
    <p:sldId id="330" r:id="rId47"/>
    <p:sldId id="331"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eron, Tracy" initials="CT" lastIdx="4" clrIdx="0"/>
  <p:cmAuthor id="1" name="wowens" initials="w"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1BB9C-302C-45CB-862B-1C55AAB9D4EE}" v="4968" dt="2018-07-24T19:44:15.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7189" autoAdjust="0"/>
  </p:normalViewPr>
  <p:slideViewPr>
    <p:cSldViewPr>
      <p:cViewPr varScale="1">
        <p:scale>
          <a:sx n="75" d="100"/>
          <a:sy n="75"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Cameron" userId="S::tracy@orbcon1.onmicrosoft.com::f00a5d50-1f86-440b-9acd-34866e66d1a3" providerId="AD" clId="Web-{C3B64758-7232-4899-A920-C887D9E0065A}"/>
  </pc:docChgLst>
  <pc:docChgLst>
    <pc:chgData name="Tracy Cameron" userId="f00a5d50-1f86-440b-9acd-34866e66d1a3" providerId="ADAL" clId="{9AB99026-E648-4181-9668-24E84C58742E}"/>
    <pc:docChg chg="custSel modSld">
      <pc:chgData name="Tracy Cameron" userId="f00a5d50-1f86-440b-9acd-34866e66d1a3" providerId="ADAL" clId="{9AB99026-E648-4181-9668-24E84C58742E}" dt="2018-06-27T16:44:18.344" v="4" actId="6549"/>
      <pc:docMkLst>
        <pc:docMk/>
      </pc:docMkLst>
      <pc:sldChg chg="delSp modSp">
        <pc:chgData name="Tracy Cameron" userId="f00a5d50-1f86-440b-9acd-34866e66d1a3" providerId="ADAL" clId="{9AB99026-E648-4181-9668-24E84C58742E}" dt="2018-06-27T16:38:52.291" v="1" actId="1076"/>
        <pc:sldMkLst>
          <pc:docMk/>
          <pc:sldMk cId="3458410575" sldId="292"/>
        </pc:sldMkLst>
        <pc:spChg chg="del">
          <ac:chgData name="Tracy Cameron" userId="f00a5d50-1f86-440b-9acd-34866e66d1a3" providerId="ADAL" clId="{9AB99026-E648-4181-9668-24E84C58742E}" dt="2018-06-27T16:38:46.751" v="0" actId="478"/>
          <ac:spMkLst>
            <pc:docMk/>
            <pc:sldMk cId="3458410575" sldId="292"/>
            <ac:spMk id="6" creationId="{39833ED0-3BFC-4B33-AE92-7EEF45EA742D}"/>
          </ac:spMkLst>
        </pc:spChg>
        <pc:graphicFrameChg chg="mod">
          <ac:chgData name="Tracy Cameron" userId="f00a5d50-1f86-440b-9acd-34866e66d1a3" providerId="ADAL" clId="{9AB99026-E648-4181-9668-24E84C58742E}" dt="2018-06-27T16:38:52.291" v="1" actId="1076"/>
          <ac:graphicFrameMkLst>
            <pc:docMk/>
            <pc:sldMk cId="3458410575" sldId="292"/>
            <ac:graphicFrameMk id="5" creationId="{00000000-0000-0000-0000-000000000000}"/>
          </ac:graphicFrameMkLst>
        </pc:graphicFrameChg>
      </pc:sldChg>
      <pc:sldChg chg="modSp modCm">
        <pc:chgData name="Tracy Cameron" userId="f00a5d50-1f86-440b-9acd-34866e66d1a3" providerId="ADAL" clId="{9AB99026-E648-4181-9668-24E84C58742E}" dt="2018-06-27T16:39:50.824" v="3" actId="6549"/>
        <pc:sldMkLst>
          <pc:docMk/>
          <pc:sldMk cId="3567390972" sldId="293"/>
        </pc:sldMkLst>
        <pc:spChg chg="mod">
          <ac:chgData name="Tracy Cameron" userId="f00a5d50-1f86-440b-9acd-34866e66d1a3" providerId="ADAL" clId="{9AB99026-E648-4181-9668-24E84C58742E}" dt="2018-06-27T16:39:50.824" v="3" actId="6549"/>
          <ac:spMkLst>
            <pc:docMk/>
            <pc:sldMk cId="3567390972" sldId="293"/>
            <ac:spMk id="3" creationId="{00000000-0000-0000-0000-000000000000}"/>
          </ac:spMkLst>
        </pc:spChg>
      </pc:sldChg>
      <pc:sldChg chg="modSp">
        <pc:chgData name="Tracy Cameron" userId="f00a5d50-1f86-440b-9acd-34866e66d1a3" providerId="ADAL" clId="{9AB99026-E648-4181-9668-24E84C58742E}" dt="2018-06-27T16:44:18.344" v="4" actId="6549"/>
        <pc:sldMkLst>
          <pc:docMk/>
          <pc:sldMk cId="3120774505" sldId="310"/>
        </pc:sldMkLst>
        <pc:spChg chg="mod">
          <ac:chgData name="Tracy Cameron" userId="f00a5d50-1f86-440b-9acd-34866e66d1a3" providerId="ADAL" clId="{9AB99026-E648-4181-9668-24E84C58742E}" dt="2018-06-27T16:44:18.344" v="4" actId="6549"/>
          <ac:spMkLst>
            <pc:docMk/>
            <pc:sldMk cId="3120774505" sldId="310"/>
            <ac:spMk id="3" creationId="{00000000-0000-0000-0000-000000000000}"/>
          </ac:spMkLst>
        </pc:spChg>
      </pc:sldChg>
    </pc:docChg>
  </pc:docChgLst>
  <pc:docChgLst>
    <pc:chgData name="Tracy Cameron" userId="S::tracy@orbcon1.onmicrosoft.com::f00a5d50-1f86-440b-9acd-34866e66d1a3" providerId="AD" clId="Web-{9BECB5F7-2DD3-4C76-99B5-7D7B305A8987}"/>
    <pc:docChg chg="modSld">
      <pc:chgData name="Tracy Cameron" userId="S::tracy@orbcon1.onmicrosoft.com::f00a5d50-1f86-440b-9acd-34866e66d1a3" providerId="AD" clId="Web-{9BECB5F7-2DD3-4C76-99B5-7D7B305A8987}" dt="2018-06-27T16:36:13.779" v="9" actId="1076"/>
      <pc:docMkLst>
        <pc:docMk/>
      </pc:docMkLst>
      <pc:sldChg chg="addSp delSp modSp">
        <pc:chgData name="Tracy Cameron" userId="S::tracy@orbcon1.onmicrosoft.com::f00a5d50-1f86-440b-9acd-34866e66d1a3" providerId="AD" clId="Web-{9BECB5F7-2DD3-4C76-99B5-7D7B305A8987}" dt="2018-06-27T16:36:13.779" v="9" actId="1076"/>
        <pc:sldMkLst>
          <pc:docMk/>
          <pc:sldMk cId="3458410575" sldId="292"/>
        </pc:sldMkLst>
        <pc:spChg chg="add mod">
          <ac:chgData name="Tracy Cameron" userId="S::tracy@orbcon1.onmicrosoft.com::f00a5d50-1f86-440b-9acd-34866e66d1a3" providerId="AD" clId="Web-{9BECB5F7-2DD3-4C76-99B5-7D7B305A8987}" dt="2018-06-27T16:36:13.779" v="9" actId="1076"/>
          <ac:spMkLst>
            <pc:docMk/>
            <pc:sldMk cId="3458410575" sldId="292"/>
            <ac:spMk id="6" creationId="{39833ED0-3BFC-4B33-AE92-7EEF45EA742D}"/>
          </ac:spMkLst>
        </pc:spChg>
        <pc:graphicFrameChg chg="del">
          <ac:chgData name="Tracy Cameron" userId="S::tracy@orbcon1.onmicrosoft.com::f00a5d50-1f86-440b-9acd-34866e66d1a3" providerId="AD" clId="Web-{9BECB5F7-2DD3-4C76-99B5-7D7B305A8987}" dt="2018-06-27T16:35:24.294" v="8" actId="1076"/>
          <ac:graphicFrameMkLst>
            <pc:docMk/>
            <pc:sldMk cId="3458410575" sldId="292"/>
            <ac:graphicFrameMk id="4" creationId="{00000000-0000-0000-0000-000000000000}"/>
          </ac:graphicFrameMkLst>
        </pc:graphicFrameChg>
      </pc:sldChg>
      <pc:sldChg chg="modSp">
        <pc:chgData name="Tracy Cameron" userId="S::tracy@orbcon1.onmicrosoft.com::f00a5d50-1f86-440b-9acd-34866e66d1a3" providerId="AD" clId="Web-{9BECB5F7-2DD3-4C76-99B5-7D7B305A8987}" dt="2018-06-27T16:10:53.259" v="7" actId="20577"/>
        <pc:sldMkLst>
          <pc:docMk/>
          <pc:sldMk cId="781510106" sldId="304"/>
        </pc:sldMkLst>
        <pc:spChg chg="mod">
          <ac:chgData name="Tracy Cameron" userId="S::tracy@orbcon1.onmicrosoft.com::f00a5d50-1f86-440b-9acd-34866e66d1a3" providerId="AD" clId="Web-{9BECB5F7-2DD3-4C76-99B5-7D7B305A8987}" dt="2018-06-27T16:10:53.259" v="7" actId="20577"/>
          <ac:spMkLst>
            <pc:docMk/>
            <pc:sldMk cId="781510106" sldId="304"/>
            <ac:spMk id="3" creationId="{00000000-0000-0000-0000-000000000000}"/>
          </ac:spMkLst>
        </pc:spChg>
      </pc:sldChg>
    </pc:docChg>
  </pc:docChgLst>
  <pc:docChgLst>
    <pc:chgData name="Tracy Cameron" userId="f00a5d50-1f86-440b-9acd-34866e66d1a3" providerId="ADAL" clId="{4B91BB9C-302C-45CB-862B-1C55AAB9D4EE}"/>
    <pc:docChg chg="undo custSel addSld delSld modSld">
      <pc:chgData name="Tracy Cameron" userId="f00a5d50-1f86-440b-9acd-34866e66d1a3" providerId="ADAL" clId="{4B91BB9C-302C-45CB-862B-1C55AAB9D4EE}" dt="2018-07-24T19:44:15.348" v="4952" actId="255"/>
      <pc:docMkLst>
        <pc:docMk/>
      </pc:docMkLst>
      <pc:sldChg chg="delCm">
        <pc:chgData name="Tracy Cameron" userId="f00a5d50-1f86-440b-9acd-34866e66d1a3" providerId="ADAL" clId="{4B91BB9C-302C-45CB-862B-1C55AAB9D4EE}" dt="2018-07-23T16:46:58.521" v="4901" actId="1076"/>
        <pc:sldMkLst>
          <pc:docMk/>
          <pc:sldMk cId="0" sldId="256"/>
        </pc:sldMkLst>
      </pc:sldChg>
      <pc:sldChg chg="modNotesTx">
        <pc:chgData name="Tracy Cameron" userId="f00a5d50-1f86-440b-9acd-34866e66d1a3" providerId="ADAL" clId="{4B91BB9C-302C-45CB-862B-1C55AAB9D4EE}" dt="2018-07-23T14:20:26.949" v="1703" actId="20577"/>
        <pc:sldMkLst>
          <pc:docMk/>
          <pc:sldMk cId="4084693146" sldId="266"/>
        </pc:sldMkLst>
      </pc:sldChg>
      <pc:sldChg chg="modNotesTx">
        <pc:chgData name="Tracy Cameron" userId="f00a5d50-1f86-440b-9acd-34866e66d1a3" providerId="ADAL" clId="{4B91BB9C-302C-45CB-862B-1C55AAB9D4EE}" dt="2018-07-23T14:36:53.562" v="2062" actId="20577"/>
        <pc:sldMkLst>
          <pc:docMk/>
          <pc:sldMk cId="2996814920" sldId="268"/>
        </pc:sldMkLst>
      </pc:sldChg>
      <pc:sldChg chg="modNotesTx">
        <pc:chgData name="Tracy Cameron" userId="f00a5d50-1f86-440b-9acd-34866e66d1a3" providerId="ADAL" clId="{4B91BB9C-302C-45CB-862B-1C55AAB9D4EE}" dt="2018-07-23T14:15:42.550" v="1148" actId="20577"/>
        <pc:sldMkLst>
          <pc:docMk/>
          <pc:sldMk cId="3519705398" sldId="275"/>
        </pc:sldMkLst>
      </pc:sldChg>
      <pc:sldChg chg="addSp delSp modSp delCm">
        <pc:chgData name="Tracy Cameron" userId="f00a5d50-1f86-440b-9acd-34866e66d1a3" providerId="ADAL" clId="{4B91BB9C-302C-45CB-862B-1C55AAB9D4EE}" dt="2018-07-24T19:37:07.329" v="4943" actId="1076"/>
        <pc:sldMkLst>
          <pc:docMk/>
          <pc:sldMk cId="2041291132" sldId="282"/>
        </pc:sldMkLst>
        <pc:spChg chg="add del mod">
          <ac:chgData name="Tracy Cameron" userId="f00a5d50-1f86-440b-9acd-34866e66d1a3" providerId="ADAL" clId="{4B91BB9C-302C-45CB-862B-1C55AAB9D4EE}" dt="2018-07-23T16:00:45.426" v="4794" actId="478"/>
          <ac:spMkLst>
            <pc:docMk/>
            <pc:sldMk cId="2041291132" sldId="282"/>
            <ac:spMk id="2" creationId="{00000000-0000-0000-0000-000000000000}"/>
          </ac:spMkLst>
        </pc:spChg>
        <pc:spChg chg="add del mod">
          <ac:chgData name="Tracy Cameron" userId="f00a5d50-1f86-440b-9acd-34866e66d1a3" providerId="ADAL" clId="{4B91BB9C-302C-45CB-862B-1C55AAB9D4EE}" dt="2018-07-24T19:35:43.978" v="4932" actId="478"/>
          <ac:spMkLst>
            <pc:docMk/>
            <pc:sldMk cId="2041291132" sldId="282"/>
            <ac:spMk id="3" creationId="{00000000-0000-0000-0000-000000000000}"/>
          </ac:spMkLst>
        </pc:spChg>
        <pc:spChg chg="add del mod">
          <ac:chgData name="Tracy Cameron" userId="f00a5d50-1f86-440b-9acd-34866e66d1a3" providerId="ADAL" clId="{4B91BB9C-302C-45CB-862B-1C55AAB9D4EE}" dt="2018-07-24T19:35:43.978" v="4932" actId="478"/>
          <ac:spMkLst>
            <pc:docMk/>
            <pc:sldMk cId="2041291132" sldId="282"/>
            <ac:spMk id="4" creationId="{0F7C9DEB-B91A-4A4A-90FA-C2E47CBFAA20}"/>
          </ac:spMkLst>
        </pc:spChg>
        <pc:spChg chg="add del mod">
          <ac:chgData name="Tracy Cameron" userId="f00a5d50-1f86-440b-9acd-34866e66d1a3" providerId="ADAL" clId="{4B91BB9C-302C-45CB-862B-1C55AAB9D4EE}" dt="2018-07-23T15:59:04.167" v="4777" actId="478"/>
          <ac:spMkLst>
            <pc:docMk/>
            <pc:sldMk cId="2041291132" sldId="282"/>
            <ac:spMk id="4" creationId="{B18363B9-FB52-4FBF-9CBB-A6FEE7E39489}"/>
          </ac:spMkLst>
        </pc:spChg>
        <pc:spChg chg="add ord">
          <ac:chgData name="Tracy Cameron" userId="f00a5d50-1f86-440b-9acd-34866e66d1a3" providerId="ADAL" clId="{4B91BB9C-302C-45CB-862B-1C55AAB9D4EE}" dt="2018-07-24T19:36:59.475" v="4942" actId="167"/>
          <ac:spMkLst>
            <pc:docMk/>
            <pc:sldMk cId="2041291132" sldId="282"/>
            <ac:spMk id="7" creationId="{5E73469B-C237-4E80-817A-4AF3B8D115A2}"/>
          </ac:spMkLst>
        </pc:spChg>
        <pc:spChg chg="add del mod">
          <ac:chgData name="Tracy Cameron" userId="f00a5d50-1f86-440b-9acd-34866e66d1a3" providerId="ADAL" clId="{4B91BB9C-302C-45CB-862B-1C55AAB9D4EE}" dt="2018-07-23T16:00:36.010" v="4791" actId="478"/>
          <ac:spMkLst>
            <pc:docMk/>
            <pc:sldMk cId="2041291132" sldId="282"/>
            <ac:spMk id="8" creationId="{E0BE2784-F0D3-442A-9D3C-A28DC49FD41A}"/>
          </ac:spMkLst>
        </pc:spChg>
        <pc:spChg chg="add del mod">
          <ac:chgData name="Tracy Cameron" userId="f00a5d50-1f86-440b-9acd-34866e66d1a3" providerId="ADAL" clId="{4B91BB9C-302C-45CB-862B-1C55AAB9D4EE}" dt="2018-07-24T19:36:53.680" v="4940" actId="478"/>
          <ac:spMkLst>
            <pc:docMk/>
            <pc:sldMk cId="2041291132" sldId="282"/>
            <ac:spMk id="10" creationId="{011A01FF-13EA-4302-A225-9BF68F6EB0B8}"/>
          </ac:spMkLst>
        </pc:spChg>
        <pc:picChg chg="add mod ord">
          <ac:chgData name="Tracy Cameron" userId="f00a5d50-1f86-440b-9acd-34866e66d1a3" providerId="ADAL" clId="{4B91BB9C-302C-45CB-862B-1C55AAB9D4EE}" dt="2018-07-24T19:37:07.329" v="4943" actId="1076"/>
          <ac:picMkLst>
            <pc:docMk/>
            <pc:sldMk cId="2041291132" sldId="282"/>
            <ac:picMk id="6" creationId="{1A306F7E-6A85-4EEB-AEFB-23C986189B3A}"/>
          </ac:picMkLst>
        </pc:picChg>
      </pc:sldChg>
      <pc:sldChg chg="del">
        <pc:chgData name="Tracy Cameron" userId="f00a5d50-1f86-440b-9acd-34866e66d1a3" providerId="ADAL" clId="{4B91BB9C-302C-45CB-862B-1C55AAB9D4EE}" dt="2018-07-23T16:09:09.549" v="4883" actId="2696"/>
        <pc:sldMkLst>
          <pc:docMk/>
          <pc:sldMk cId="1080995626" sldId="286"/>
        </pc:sldMkLst>
      </pc:sldChg>
      <pc:sldChg chg="addSp delSp modSp">
        <pc:chgData name="Tracy Cameron" userId="f00a5d50-1f86-440b-9acd-34866e66d1a3" providerId="ADAL" clId="{4B91BB9C-302C-45CB-862B-1C55AAB9D4EE}" dt="2018-07-23T13:51:54.117" v="695" actId="1076"/>
        <pc:sldMkLst>
          <pc:docMk/>
          <pc:sldMk cId="2290716916" sldId="288"/>
        </pc:sldMkLst>
        <pc:spChg chg="mod">
          <ac:chgData name="Tracy Cameron" userId="f00a5d50-1f86-440b-9acd-34866e66d1a3" providerId="ADAL" clId="{4B91BB9C-302C-45CB-862B-1C55AAB9D4EE}" dt="2018-07-23T13:51:54.117" v="695" actId="1076"/>
          <ac:spMkLst>
            <pc:docMk/>
            <pc:sldMk cId="2290716916" sldId="288"/>
            <ac:spMk id="3" creationId="{00000000-0000-0000-0000-000000000000}"/>
          </ac:spMkLst>
        </pc:spChg>
        <pc:graphicFrameChg chg="add del modGraphic">
          <ac:chgData name="Tracy Cameron" userId="f00a5d50-1f86-440b-9acd-34866e66d1a3" providerId="ADAL" clId="{4B91BB9C-302C-45CB-862B-1C55AAB9D4EE}" dt="2018-07-23T13:49:26.677" v="683" actId="27309"/>
          <ac:graphicFrameMkLst>
            <pc:docMk/>
            <pc:sldMk cId="2290716916" sldId="288"/>
            <ac:graphicFrameMk id="7" creationId="{AAA120A2-5BEB-425B-AB2E-0C5D3BA9A205}"/>
          </ac:graphicFrameMkLst>
        </pc:graphicFrameChg>
        <pc:graphicFrameChg chg="add mod modGraphic">
          <ac:chgData name="Tracy Cameron" userId="f00a5d50-1f86-440b-9acd-34866e66d1a3" providerId="ADAL" clId="{4B91BB9C-302C-45CB-862B-1C55AAB9D4EE}" dt="2018-07-23T13:51:50.565" v="694" actId="1076"/>
          <ac:graphicFrameMkLst>
            <pc:docMk/>
            <pc:sldMk cId="2290716916" sldId="288"/>
            <ac:graphicFrameMk id="9" creationId="{815D09E6-EEE0-429C-8668-D863FC668B82}"/>
          </ac:graphicFrameMkLst>
        </pc:graphicFrameChg>
        <pc:picChg chg="add del mod modCrop">
          <ac:chgData name="Tracy Cameron" userId="f00a5d50-1f86-440b-9acd-34866e66d1a3" providerId="ADAL" clId="{4B91BB9C-302C-45CB-862B-1C55AAB9D4EE}" dt="2018-07-23T13:49:45.825" v="686" actId="1076"/>
          <ac:picMkLst>
            <pc:docMk/>
            <pc:sldMk cId="2290716916" sldId="288"/>
            <ac:picMk id="5" creationId="{F8452DD5-4ACB-4C25-BB7C-B9DF1ECD4380}"/>
          </ac:picMkLst>
        </pc:picChg>
      </pc:sldChg>
      <pc:sldChg chg="modSp">
        <pc:chgData name="Tracy Cameron" userId="f00a5d50-1f86-440b-9acd-34866e66d1a3" providerId="ADAL" clId="{4B91BB9C-302C-45CB-862B-1C55AAB9D4EE}" dt="2018-07-23T15:05:37.395" v="2956" actId="20577"/>
        <pc:sldMkLst>
          <pc:docMk/>
          <pc:sldMk cId="1789940587" sldId="291"/>
        </pc:sldMkLst>
        <pc:spChg chg="mod">
          <ac:chgData name="Tracy Cameron" userId="f00a5d50-1f86-440b-9acd-34866e66d1a3" providerId="ADAL" clId="{4B91BB9C-302C-45CB-862B-1C55AAB9D4EE}" dt="2018-07-23T15:05:37.395" v="2956" actId="20577"/>
          <ac:spMkLst>
            <pc:docMk/>
            <pc:sldMk cId="1789940587" sldId="291"/>
            <ac:spMk id="3" creationId="{00000000-0000-0000-0000-000000000000}"/>
          </ac:spMkLst>
        </pc:spChg>
      </pc:sldChg>
      <pc:sldChg chg="addSp delSp modSp">
        <pc:chgData name="Tracy Cameron" userId="f00a5d50-1f86-440b-9acd-34866e66d1a3" providerId="ADAL" clId="{4B91BB9C-302C-45CB-862B-1C55AAB9D4EE}" dt="2018-07-23T15:09:08.568" v="2971" actId="1076"/>
        <pc:sldMkLst>
          <pc:docMk/>
          <pc:sldMk cId="3458410575" sldId="292"/>
        </pc:sldMkLst>
        <pc:graphicFrameChg chg="add mod modGraphic">
          <ac:chgData name="Tracy Cameron" userId="f00a5d50-1f86-440b-9acd-34866e66d1a3" providerId="ADAL" clId="{4B91BB9C-302C-45CB-862B-1C55AAB9D4EE}" dt="2018-07-23T15:09:08.568" v="2971" actId="1076"/>
          <ac:graphicFrameMkLst>
            <pc:docMk/>
            <pc:sldMk cId="3458410575" sldId="292"/>
            <ac:graphicFrameMk id="4" creationId="{CF0FC79E-FFE6-49A3-9D01-7910334C5795}"/>
          </ac:graphicFrameMkLst>
        </pc:graphicFrameChg>
        <pc:graphicFrameChg chg="del">
          <ac:chgData name="Tracy Cameron" userId="f00a5d50-1f86-440b-9acd-34866e66d1a3" providerId="ADAL" clId="{4B91BB9C-302C-45CB-862B-1C55AAB9D4EE}" dt="2018-07-23T15:08:47.302" v="2965" actId="478"/>
          <ac:graphicFrameMkLst>
            <pc:docMk/>
            <pc:sldMk cId="3458410575" sldId="292"/>
            <ac:graphicFrameMk id="5" creationId="{00000000-0000-0000-0000-000000000000}"/>
          </ac:graphicFrameMkLst>
        </pc:graphicFrameChg>
      </pc:sldChg>
      <pc:sldChg chg="addSp modSp delCm">
        <pc:chgData name="Tracy Cameron" userId="f00a5d50-1f86-440b-9acd-34866e66d1a3" providerId="ADAL" clId="{4B91BB9C-302C-45CB-862B-1C55AAB9D4EE}" dt="2018-07-23T15:29:19.990" v="3342" actId="1076"/>
        <pc:sldMkLst>
          <pc:docMk/>
          <pc:sldMk cId="3567390972" sldId="293"/>
        </pc:sldMkLst>
        <pc:graphicFrameChg chg="add mod modGraphic">
          <ac:chgData name="Tracy Cameron" userId="f00a5d50-1f86-440b-9acd-34866e66d1a3" providerId="ADAL" clId="{4B91BB9C-302C-45CB-862B-1C55AAB9D4EE}" dt="2018-07-23T15:29:19.990" v="3342" actId="1076"/>
          <ac:graphicFrameMkLst>
            <pc:docMk/>
            <pc:sldMk cId="3567390972" sldId="293"/>
            <ac:graphicFrameMk id="5" creationId="{22B18610-ECBA-49F7-8FD6-55EE9BD35ECF}"/>
          </ac:graphicFrameMkLst>
        </pc:graphicFrameChg>
      </pc:sldChg>
      <pc:sldChg chg="modSp">
        <pc:chgData name="Tracy Cameron" userId="f00a5d50-1f86-440b-9acd-34866e66d1a3" providerId="ADAL" clId="{4B91BB9C-302C-45CB-862B-1C55AAB9D4EE}" dt="2018-07-23T15:55:19.374" v="4488" actId="207"/>
        <pc:sldMkLst>
          <pc:docMk/>
          <pc:sldMk cId="2445801328" sldId="296"/>
        </pc:sldMkLst>
        <pc:spChg chg="mod">
          <ac:chgData name="Tracy Cameron" userId="f00a5d50-1f86-440b-9acd-34866e66d1a3" providerId="ADAL" clId="{4B91BB9C-302C-45CB-862B-1C55AAB9D4EE}" dt="2018-07-23T15:55:19.374" v="4488" actId="207"/>
          <ac:spMkLst>
            <pc:docMk/>
            <pc:sldMk cId="2445801328" sldId="296"/>
            <ac:spMk id="6" creationId="{00000000-0000-0000-0000-000000000000}"/>
          </ac:spMkLst>
        </pc:spChg>
      </pc:sldChg>
      <pc:sldChg chg="del">
        <pc:chgData name="Tracy Cameron" userId="f00a5d50-1f86-440b-9acd-34866e66d1a3" providerId="ADAL" clId="{4B91BB9C-302C-45CB-862B-1C55AAB9D4EE}" dt="2018-07-23T15:55:40.256" v="4489" actId="2696"/>
        <pc:sldMkLst>
          <pc:docMk/>
          <pc:sldMk cId="3844070562" sldId="297"/>
        </pc:sldMkLst>
      </pc:sldChg>
      <pc:sldChg chg="del">
        <pc:chgData name="Tracy Cameron" userId="f00a5d50-1f86-440b-9acd-34866e66d1a3" providerId="ADAL" clId="{4B91BB9C-302C-45CB-862B-1C55AAB9D4EE}" dt="2018-07-23T15:55:41.583" v="4490" actId="2696"/>
        <pc:sldMkLst>
          <pc:docMk/>
          <pc:sldMk cId="4088569968" sldId="298"/>
        </pc:sldMkLst>
      </pc:sldChg>
      <pc:sldChg chg="del">
        <pc:chgData name="Tracy Cameron" userId="f00a5d50-1f86-440b-9acd-34866e66d1a3" providerId="ADAL" clId="{4B91BB9C-302C-45CB-862B-1C55AAB9D4EE}" dt="2018-07-23T15:55:43.006" v="4491" actId="2696"/>
        <pc:sldMkLst>
          <pc:docMk/>
          <pc:sldMk cId="1006048517" sldId="299"/>
        </pc:sldMkLst>
      </pc:sldChg>
      <pc:sldChg chg="addSp delSp modSp delCm modNotesTx">
        <pc:chgData name="Tracy Cameron" userId="f00a5d50-1f86-440b-9acd-34866e66d1a3" providerId="ADAL" clId="{4B91BB9C-302C-45CB-862B-1C55AAB9D4EE}" dt="2018-07-24T19:30:24.238" v="4925" actId="20577"/>
        <pc:sldMkLst>
          <pc:docMk/>
          <pc:sldMk cId="2942916729" sldId="303"/>
        </pc:sldMkLst>
        <pc:spChg chg="mod">
          <ac:chgData name="Tracy Cameron" userId="f00a5d50-1f86-440b-9acd-34866e66d1a3" providerId="ADAL" clId="{4B91BB9C-302C-45CB-862B-1C55AAB9D4EE}" dt="2018-07-24T19:30:24.238" v="4925" actId="20577"/>
          <ac:spMkLst>
            <pc:docMk/>
            <pc:sldMk cId="2942916729" sldId="303"/>
            <ac:spMk id="3" creationId="{00000000-0000-0000-0000-000000000000}"/>
          </ac:spMkLst>
        </pc:spChg>
        <pc:graphicFrameChg chg="add mod modGraphic">
          <ac:chgData name="Tracy Cameron" userId="f00a5d50-1f86-440b-9acd-34866e66d1a3" providerId="ADAL" clId="{4B91BB9C-302C-45CB-862B-1C55AAB9D4EE}" dt="2018-07-23T14:48:29.814" v="2308" actId="1076"/>
          <ac:graphicFrameMkLst>
            <pc:docMk/>
            <pc:sldMk cId="2942916729" sldId="303"/>
            <ac:graphicFrameMk id="6" creationId="{F001D674-AA5C-493B-836C-55364A385219}"/>
          </ac:graphicFrameMkLst>
        </pc:graphicFrameChg>
        <pc:picChg chg="add del mod">
          <ac:chgData name="Tracy Cameron" userId="f00a5d50-1f86-440b-9acd-34866e66d1a3" providerId="ADAL" clId="{4B91BB9C-302C-45CB-862B-1C55AAB9D4EE}" dt="2018-07-23T14:48:15.998" v="2305" actId="478"/>
          <ac:picMkLst>
            <pc:docMk/>
            <pc:sldMk cId="2942916729" sldId="303"/>
            <ac:picMk id="4" creationId="{F4ED1D2C-D98B-4558-AFB1-EE3C10CD68F8}"/>
          </ac:picMkLst>
        </pc:picChg>
      </pc:sldChg>
      <pc:sldChg chg="modSp delCm">
        <pc:chgData name="Tracy Cameron" userId="f00a5d50-1f86-440b-9acd-34866e66d1a3" providerId="ADAL" clId="{4B91BB9C-302C-45CB-862B-1C55AAB9D4EE}" dt="2018-07-24T19:44:03.091" v="4951" actId="20577"/>
        <pc:sldMkLst>
          <pc:docMk/>
          <pc:sldMk cId="781510106" sldId="304"/>
        </pc:sldMkLst>
        <pc:spChg chg="mod">
          <ac:chgData name="Tracy Cameron" userId="f00a5d50-1f86-440b-9acd-34866e66d1a3" providerId="ADAL" clId="{4B91BB9C-302C-45CB-862B-1C55AAB9D4EE}" dt="2018-07-24T19:44:03.091" v="4951" actId="20577"/>
          <ac:spMkLst>
            <pc:docMk/>
            <pc:sldMk cId="781510106" sldId="304"/>
            <ac:spMk id="3" creationId="{00000000-0000-0000-0000-000000000000}"/>
          </ac:spMkLst>
        </pc:spChg>
      </pc:sldChg>
      <pc:sldChg chg="modSp">
        <pc:chgData name="Tracy Cameron" userId="f00a5d50-1f86-440b-9acd-34866e66d1a3" providerId="ADAL" clId="{4B91BB9C-302C-45CB-862B-1C55AAB9D4EE}" dt="2018-07-24T19:44:15.348" v="4952" actId="255"/>
        <pc:sldMkLst>
          <pc:docMk/>
          <pc:sldMk cId="3303588862" sldId="305"/>
        </pc:sldMkLst>
        <pc:spChg chg="mod">
          <ac:chgData name="Tracy Cameron" userId="f00a5d50-1f86-440b-9acd-34866e66d1a3" providerId="ADAL" clId="{4B91BB9C-302C-45CB-862B-1C55AAB9D4EE}" dt="2018-07-24T19:44:15.348" v="4952" actId="255"/>
          <ac:spMkLst>
            <pc:docMk/>
            <pc:sldMk cId="3303588862" sldId="305"/>
            <ac:spMk id="3" creationId="{00000000-0000-0000-0000-000000000000}"/>
          </ac:spMkLst>
        </pc:spChg>
      </pc:sldChg>
      <pc:sldChg chg="add del delCm">
        <pc:chgData name="Tracy Cameron" userId="f00a5d50-1f86-440b-9acd-34866e66d1a3" providerId="ADAL" clId="{4B91BB9C-302C-45CB-862B-1C55AAB9D4EE}" dt="2018-07-23T15:02:13.864" v="2735" actId="2696"/>
        <pc:sldMkLst>
          <pc:docMk/>
          <pc:sldMk cId="771936925" sldId="306"/>
        </pc:sldMkLst>
      </pc:sldChg>
      <pc:sldChg chg="modNotesTx">
        <pc:chgData name="Tracy Cameron" userId="f00a5d50-1f86-440b-9acd-34866e66d1a3" providerId="ADAL" clId="{4B91BB9C-302C-45CB-862B-1C55AAB9D4EE}" dt="2018-07-23T14:38:43.788" v="2273" actId="20577"/>
        <pc:sldMkLst>
          <pc:docMk/>
          <pc:sldMk cId="1418780565" sldId="307"/>
        </pc:sldMkLst>
      </pc:sldChg>
      <pc:sldChg chg="delCm">
        <pc:chgData name="Tracy Cameron" userId="f00a5d50-1f86-440b-9acd-34866e66d1a3" providerId="ADAL" clId="{4B91BB9C-302C-45CB-862B-1C55AAB9D4EE}" dt="2018-07-23T14:40:19.787" v="2274" actId="1076"/>
        <pc:sldMkLst>
          <pc:docMk/>
          <pc:sldMk cId="3120774505" sldId="310"/>
        </pc:sldMkLst>
      </pc:sldChg>
      <pc:sldChg chg="addSp delSp modSp add del modAnim">
        <pc:chgData name="Tracy Cameron" userId="f00a5d50-1f86-440b-9acd-34866e66d1a3" providerId="ADAL" clId="{4B91BB9C-302C-45CB-862B-1C55AAB9D4EE}" dt="2018-07-24T19:28:35.972" v="4924" actId="478"/>
        <pc:sldMkLst>
          <pc:docMk/>
          <pc:sldMk cId="4055294930" sldId="312"/>
        </pc:sldMkLst>
        <pc:spChg chg="del">
          <ac:chgData name="Tracy Cameron" userId="f00a5d50-1f86-440b-9acd-34866e66d1a3" providerId="ADAL" clId="{4B91BB9C-302C-45CB-862B-1C55AAB9D4EE}" dt="2018-07-23T14:32:52.513" v="1738" actId="1076"/>
          <ac:spMkLst>
            <pc:docMk/>
            <pc:sldMk cId="4055294930" sldId="312"/>
            <ac:spMk id="4" creationId="{00000000-0000-0000-0000-000000000000}"/>
          </ac:spMkLst>
        </pc:spChg>
        <pc:spChg chg="add del mod">
          <ac:chgData name="Tracy Cameron" userId="f00a5d50-1f86-440b-9acd-34866e66d1a3" providerId="ADAL" clId="{4B91BB9C-302C-45CB-862B-1C55AAB9D4EE}" dt="2018-07-24T19:28:35.972" v="4924" actId="478"/>
          <ac:spMkLst>
            <pc:docMk/>
            <pc:sldMk cId="4055294930" sldId="312"/>
            <ac:spMk id="4" creationId="{D3C506C2-63CC-45BC-B94B-C63CD1AE9B78}"/>
          </ac:spMkLst>
        </pc:spChg>
        <pc:spChg chg="add del mod">
          <ac:chgData name="Tracy Cameron" userId="f00a5d50-1f86-440b-9acd-34866e66d1a3" providerId="ADAL" clId="{4B91BB9C-302C-45CB-862B-1C55AAB9D4EE}" dt="2018-07-23T14:30:38.221" v="1720" actId="478"/>
          <ac:spMkLst>
            <pc:docMk/>
            <pc:sldMk cId="4055294930" sldId="312"/>
            <ac:spMk id="7" creationId="{78DC0224-1683-47C9-B78A-26FCDD81415C}"/>
          </ac:spMkLst>
        </pc:spChg>
        <pc:graphicFrameChg chg="add del mod modGraphic">
          <ac:chgData name="Tracy Cameron" userId="f00a5d50-1f86-440b-9acd-34866e66d1a3" providerId="ADAL" clId="{4B91BB9C-302C-45CB-862B-1C55AAB9D4EE}" dt="2018-07-23T14:30:39.068" v="1721" actId="27309"/>
          <ac:graphicFrameMkLst>
            <pc:docMk/>
            <pc:sldMk cId="4055294930" sldId="312"/>
            <ac:graphicFrameMk id="5" creationId="{4C60BAF8-607B-42CC-A87B-0E6C9ECDBE26}"/>
          </ac:graphicFrameMkLst>
        </pc:graphicFrameChg>
        <pc:graphicFrameChg chg="add mod modGraphic">
          <ac:chgData name="Tracy Cameron" userId="f00a5d50-1f86-440b-9acd-34866e66d1a3" providerId="ADAL" clId="{4B91BB9C-302C-45CB-862B-1C55AAB9D4EE}" dt="2018-07-24T19:28:33.640" v="4923"/>
          <ac:graphicFrameMkLst>
            <pc:docMk/>
            <pc:sldMk cId="4055294930" sldId="312"/>
            <ac:graphicFrameMk id="6" creationId="{A2E1B6DF-6408-4E83-9299-36561832BE67}"/>
          </ac:graphicFrameMkLst>
        </pc:graphicFrameChg>
        <pc:graphicFrameChg chg="add del modGraphic">
          <ac:chgData name="Tracy Cameron" userId="f00a5d50-1f86-440b-9acd-34866e66d1a3" providerId="ADAL" clId="{4B91BB9C-302C-45CB-862B-1C55AAB9D4EE}" dt="2018-07-23T14:31:11.286" v="1729" actId="27309"/>
          <ac:graphicFrameMkLst>
            <pc:docMk/>
            <pc:sldMk cId="4055294930" sldId="312"/>
            <ac:graphicFrameMk id="9" creationId="{8871C93A-E153-4482-8841-A8542E4162F5}"/>
          </ac:graphicFrameMkLst>
        </pc:graphicFrameChg>
        <pc:picChg chg="add del">
          <ac:chgData name="Tracy Cameron" userId="f00a5d50-1f86-440b-9acd-34866e66d1a3" providerId="ADAL" clId="{4B91BB9C-302C-45CB-862B-1C55AAB9D4EE}" dt="2018-07-24T19:28:07.987" v="4919" actId="478"/>
          <ac:picMkLst>
            <pc:docMk/>
            <pc:sldMk cId="4055294930" sldId="312"/>
            <ac:picMk id="10242" creationId="{00000000-0000-0000-0000-000000000000}"/>
          </ac:picMkLst>
        </pc:picChg>
      </pc:sldChg>
      <pc:sldChg chg="del">
        <pc:chgData name="Tracy Cameron" userId="f00a5d50-1f86-440b-9acd-34866e66d1a3" providerId="ADAL" clId="{4B91BB9C-302C-45CB-862B-1C55AAB9D4EE}" dt="2018-07-23T14:50:28.122" v="2313" actId="2696"/>
        <pc:sldMkLst>
          <pc:docMk/>
          <pc:sldMk cId="3808061432" sldId="313"/>
        </pc:sldMkLst>
      </pc:sldChg>
      <pc:sldChg chg="modSp modNotesTx">
        <pc:chgData name="Tracy Cameron" userId="f00a5d50-1f86-440b-9acd-34866e66d1a3" providerId="ADAL" clId="{4B91BB9C-302C-45CB-862B-1C55AAB9D4EE}" dt="2018-07-23T15:04:23.060" v="2944" actId="20577"/>
        <pc:sldMkLst>
          <pc:docMk/>
          <pc:sldMk cId="1959252420" sldId="316"/>
        </pc:sldMkLst>
        <pc:spChg chg="mod">
          <ac:chgData name="Tracy Cameron" userId="f00a5d50-1f86-440b-9acd-34866e66d1a3" providerId="ADAL" clId="{4B91BB9C-302C-45CB-862B-1C55AAB9D4EE}" dt="2018-07-23T15:02:32.509" v="2736" actId="255"/>
          <ac:spMkLst>
            <pc:docMk/>
            <pc:sldMk cId="1959252420" sldId="316"/>
            <ac:spMk id="4" creationId="{00000000-0000-0000-0000-000000000000}"/>
          </ac:spMkLst>
        </pc:spChg>
      </pc:sldChg>
      <pc:sldChg chg="modSp">
        <pc:chgData name="Tracy Cameron" userId="f00a5d50-1f86-440b-9acd-34866e66d1a3" providerId="ADAL" clId="{4B91BB9C-302C-45CB-862B-1C55AAB9D4EE}" dt="2018-07-23T15:53:25.318" v="4483" actId="20577"/>
        <pc:sldMkLst>
          <pc:docMk/>
          <pc:sldMk cId="753479224" sldId="317"/>
        </pc:sldMkLst>
        <pc:spChg chg="mod">
          <ac:chgData name="Tracy Cameron" userId="f00a5d50-1f86-440b-9acd-34866e66d1a3" providerId="ADAL" clId="{4B91BB9C-302C-45CB-862B-1C55AAB9D4EE}" dt="2018-07-23T15:53:25.318" v="4483" actId="20577"/>
          <ac:spMkLst>
            <pc:docMk/>
            <pc:sldMk cId="753479224" sldId="317"/>
            <ac:spMk id="4" creationId="{00000000-0000-0000-0000-000000000000}"/>
          </ac:spMkLst>
        </pc:spChg>
      </pc:sldChg>
      <pc:sldChg chg="modSp modNotesTx">
        <pc:chgData name="Tracy Cameron" userId="f00a5d50-1f86-440b-9acd-34866e66d1a3" providerId="ADAL" clId="{4B91BB9C-302C-45CB-862B-1C55AAB9D4EE}" dt="2018-07-23T15:57:49.671" v="4772" actId="20577"/>
        <pc:sldMkLst>
          <pc:docMk/>
          <pc:sldMk cId="906891925" sldId="319"/>
        </pc:sldMkLst>
        <pc:spChg chg="mod">
          <ac:chgData name="Tracy Cameron" userId="f00a5d50-1f86-440b-9acd-34866e66d1a3" providerId="ADAL" clId="{4B91BB9C-302C-45CB-862B-1C55AAB9D4EE}" dt="2018-07-23T15:57:49.671" v="4772" actId="20577"/>
          <ac:spMkLst>
            <pc:docMk/>
            <pc:sldMk cId="906891925" sldId="319"/>
            <ac:spMk id="4" creationId="{00000000-0000-0000-0000-000000000000}"/>
          </ac:spMkLst>
        </pc:spChg>
      </pc:sldChg>
      <pc:sldChg chg="addSp delSp modSp add modNotesTx">
        <pc:chgData name="Tracy Cameron" userId="f00a5d50-1f86-440b-9acd-34866e66d1a3" providerId="ADAL" clId="{4B91BB9C-302C-45CB-862B-1C55AAB9D4EE}" dt="2018-07-23T16:52:26.351" v="4902" actId="1076"/>
        <pc:sldMkLst>
          <pc:docMk/>
          <pc:sldMk cId="333011550" sldId="320"/>
        </pc:sldMkLst>
        <pc:spChg chg="mod">
          <ac:chgData name="Tracy Cameron" userId="f00a5d50-1f86-440b-9acd-34866e66d1a3" providerId="ADAL" clId="{4B91BB9C-302C-45CB-862B-1C55AAB9D4EE}" dt="2018-07-23T13:53:48.368" v="793" actId="20577"/>
          <ac:spMkLst>
            <pc:docMk/>
            <pc:sldMk cId="333011550" sldId="320"/>
            <ac:spMk id="2" creationId="{6920C76A-76B7-4671-B5EE-A01C1BF612A4}"/>
          </ac:spMkLst>
        </pc:spChg>
        <pc:spChg chg="del">
          <ac:chgData name="Tracy Cameron" userId="f00a5d50-1f86-440b-9acd-34866e66d1a3" providerId="ADAL" clId="{4B91BB9C-302C-45CB-862B-1C55AAB9D4EE}" dt="2018-07-23T13:31:28.491" v="88" actId="3680"/>
          <ac:spMkLst>
            <pc:docMk/>
            <pc:sldMk cId="333011550" sldId="320"/>
            <ac:spMk id="3" creationId="{46265645-7482-4FFD-8A85-D6CCA07A7D38}"/>
          </ac:spMkLst>
        </pc:spChg>
        <pc:graphicFrameChg chg="add mod modGraphic">
          <ac:chgData name="Tracy Cameron" userId="f00a5d50-1f86-440b-9acd-34866e66d1a3" providerId="ADAL" clId="{4B91BB9C-302C-45CB-862B-1C55AAB9D4EE}" dt="2018-07-23T16:52:26.351" v="4902" actId="1076"/>
          <ac:graphicFrameMkLst>
            <pc:docMk/>
            <pc:sldMk cId="333011550" sldId="320"/>
            <ac:graphicFrameMk id="4" creationId="{F039DE1F-0D2C-4037-B945-5512987557ED}"/>
          </ac:graphicFrameMkLst>
        </pc:graphicFrameChg>
      </pc:sldChg>
      <pc:sldChg chg="addSp delSp modSp add">
        <pc:chgData name="Tracy Cameron" userId="f00a5d50-1f86-440b-9acd-34866e66d1a3" providerId="ADAL" clId="{4B91BB9C-302C-45CB-862B-1C55AAB9D4EE}" dt="2018-07-23T13:50:10.890" v="691" actId="14100"/>
        <pc:sldMkLst>
          <pc:docMk/>
          <pc:sldMk cId="2810171206" sldId="321"/>
        </pc:sldMkLst>
        <pc:spChg chg="del">
          <ac:chgData name="Tracy Cameron" userId="f00a5d50-1f86-440b-9acd-34866e66d1a3" providerId="ADAL" clId="{4B91BB9C-302C-45CB-862B-1C55AAB9D4EE}" dt="2018-07-23T13:49:49.324" v="687" actId="14100"/>
          <ac:spMkLst>
            <pc:docMk/>
            <pc:sldMk cId="2810171206" sldId="321"/>
            <ac:spMk id="3" creationId="{5D55351C-1799-429F-A344-4CE4204277BC}"/>
          </ac:spMkLst>
        </pc:spChg>
        <pc:picChg chg="add mod">
          <ac:chgData name="Tracy Cameron" userId="f00a5d50-1f86-440b-9acd-34866e66d1a3" providerId="ADAL" clId="{4B91BB9C-302C-45CB-862B-1C55AAB9D4EE}" dt="2018-07-23T13:50:10.890" v="691" actId="14100"/>
          <ac:picMkLst>
            <pc:docMk/>
            <pc:sldMk cId="2810171206" sldId="321"/>
            <ac:picMk id="4" creationId="{423CF60B-D5C3-4A78-8BF2-0650B3446F47}"/>
          </ac:picMkLst>
        </pc:picChg>
      </pc:sldChg>
      <pc:sldChg chg="addSp delSp modSp add del">
        <pc:chgData name="Tracy Cameron" userId="f00a5d50-1f86-440b-9acd-34866e66d1a3" providerId="ADAL" clId="{4B91BB9C-302C-45CB-862B-1C55AAB9D4EE}" dt="2018-07-23T14:30:43.474" v="1726" actId="1076"/>
        <pc:sldMkLst>
          <pc:docMk/>
          <pc:sldMk cId="1044625384" sldId="322"/>
        </pc:sldMkLst>
        <pc:spChg chg="add del">
          <ac:chgData name="Tracy Cameron" userId="f00a5d50-1f86-440b-9acd-34866e66d1a3" providerId="ADAL" clId="{4B91BB9C-302C-45CB-862B-1C55AAB9D4EE}" dt="2018-07-23T14:30:42.569" v="1725" actId="1076"/>
          <ac:spMkLst>
            <pc:docMk/>
            <pc:sldMk cId="1044625384" sldId="322"/>
            <ac:spMk id="3" creationId="{465FD203-1D96-49A7-B817-97254F2D4179}"/>
          </ac:spMkLst>
        </pc:spChg>
        <pc:picChg chg="add del mod">
          <ac:chgData name="Tracy Cameron" userId="f00a5d50-1f86-440b-9acd-34866e66d1a3" providerId="ADAL" clId="{4B91BB9C-302C-45CB-862B-1C55AAB9D4EE}" dt="2018-07-23T14:30:42.569" v="1725" actId="1076"/>
          <ac:picMkLst>
            <pc:docMk/>
            <pc:sldMk cId="1044625384" sldId="322"/>
            <ac:picMk id="4" creationId="{F297FDF6-6602-4ACA-B5A4-5F86C4B537E9}"/>
          </ac:picMkLst>
        </pc:picChg>
      </pc:sldChg>
      <pc:sldChg chg="addSp delSp modSp add modAnim">
        <pc:chgData name="Tracy Cameron" userId="f00a5d50-1f86-440b-9acd-34866e66d1a3" providerId="ADAL" clId="{4B91BB9C-302C-45CB-862B-1C55AAB9D4EE}" dt="2018-07-24T19:22:27.698" v="4916" actId="14100"/>
        <pc:sldMkLst>
          <pc:docMk/>
          <pc:sldMk cId="2169112907" sldId="322"/>
        </pc:sldMkLst>
        <pc:spChg chg="del">
          <ac:chgData name="Tracy Cameron" userId="f00a5d50-1f86-440b-9acd-34866e66d1a3" providerId="ADAL" clId="{4B91BB9C-302C-45CB-862B-1C55AAB9D4EE}" dt="2018-07-24T19:22:18.509" v="4914"/>
          <ac:spMkLst>
            <pc:docMk/>
            <pc:sldMk cId="2169112907" sldId="322"/>
            <ac:spMk id="2" creationId="{A30C7F66-B334-4864-85D0-68AB1E74C003}"/>
          </ac:spMkLst>
        </pc:spChg>
        <pc:spChg chg="del">
          <ac:chgData name="Tracy Cameron" userId="f00a5d50-1f86-440b-9acd-34866e66d1a3" providerId="ADAL" clId="{4B91BB9C-302C-45CB-862B-1C55AAB9D4EE}" dt="2018-07-23T14:31:33.808" v="1731" actId="1076"/>
          <ac:spMkLst>
            <pc:docMk/>
            <pc:sldMk cId="2169112907" sldId="322"/>
            <ac:spMk id="3" creationId="{BAB64BA1-D48A-49D7-9156-466F1208F295}"/>
          </ac:spMkLst>
        </pc:spChg>
        <pc:spChg chg="add mod">
          <ac:chgData name="Tracy Cameron" userId="f00a5d50-1f86-440b-9acd-34866e66d1a3" providerId="ADAL" clId="{4B91BB9C-302C-45CB-862B-1C55AAB9D4EE}" dt="2018-07-23T14:33:02.395" v="1740" actId="1076"/>
          <ac:spMkLst>
            <pc:docMk/>
            <pc:sldMk cId="2169112907" sldId="322"/>
            <ac:spMk id="5" creationId="{4D4933FC-44CF-434F-AA21-C5195292BC27}"/>
          </ac:spMkLst>
        </pc:spChg>
        <pc:spChg chg="add del mod">
          <ac:chgData name="Tracy Cameron" userId="f00a5d50-1f86-440b-9acd-34866e66d1a3" providerId="ADAL" clId="{4B91BB9C-302C-45CB-862B-1C55AAB9D4EE}" dt="2018-07-24T19:22:15.980" v="4913"/>
          <ac:spMkLst>
            <pc:docMk/>
            <pc:sldMk cId="2169112907" sldId="322"/>
            <ac:spMk id="7" creationId="{6648E197-A021-45D5-9959-4712C20A270A}"/>
          </ac:spMkLst>
        </pc:spChg>
        <pc:picChg chg="add del">
          <ac:chgData name="Tracy Cameron" userId="f00a5d50-1f86-440b-9acd-34866e66d1a3" providerId="ADAL" clId="{4B91BB9C-302C-45CB-862B-1C55AAB9D4EE}" dt="2018-07-24T19:19:41.432" v="4904" actId="478"/>
          <ac:picMkLst>
            <pc:docMk/>
            <pc:sldMk cId="2169112907" sldId="322"/>
            <ac:picMk id="3" creationId="{F3CCA0BA-6459-47E1-A0B3-4979EBA986E7}"/>
          </ac:picMkLst>
        </pc:picChg>
        <pc:picChg chg="add del mod">
          <ac:chgData name="Tracy Cameron" userId="f00a5d50-1f86-440b-9acd-34866e66d1a3" providerId="ADAL" clId="{4B91BB9C-302C-45CB-862B-1C55AAB9D4EE}" dt="2018-07-24T19:21:57.184" v="4911" actId="478"/>
          <ac:picMkLst>
            <pc:docMk/>
            <pc:sldMk cId="2169112907" sldId="322"/>
            <ac:picMk id="4" creationId="{1846489D-4DFE-4A60-891C-750D4C57B94F}"/>
          </ac:picMkLst>
        </pc:picChg>
        <pc:picChg chg="add mod">
          <ac:chgData name="Tracy Cameron" userId="f00a5d50-1f86-440b-9acd-34866e66d1a3" providerId="ADAL" clId="{4B91BB9C-302C-45CB-862B-1C55AAB9D4EE}" dt="2018-07-24T19:22:27.698" v="4916" actId="14100"/>
          <ac:picMkLst>
            <pc:docMk/>
            <pc:sldMk cId="2169112907" sldId="322"/>
            <ac:picMk id="8" creationId="{CF1F13E1-21FD-4108-8053-4E61C6776317}"/>
          </ac:picMkLst>
        </pc:picChg>
      </pc:sldChg>
      <pc:sldChg chg="addSp delSp modSp add modNotesTx">
        <pc:chgData name="Tracy Cameron" userId="f00a5d50-1f86-440b-9acd-34866e66d1a3" providerId="ADAL" clId="{4B91BB9C-302C-45CB-862B-1C55AAB9D4EE}" dt="2018-07-24T19:20:49.773" v="4910" actId="20577"/>
        <pc:sldMkLst>
          <pc:docMk/>
          <pc:sldMk cId="1840810564" sldId="323"/>
        </pc:sldMkLst>
        <pc:spChg chg="del">
          <ac:chgData name="Tracy Cameron" userId="f00a5d50-1f86-440b-9acd-34866e66d1a3" providerId="ADAL" clId="{4B91BB9C-302C-45CB-862B-1C55AAB9D4EE}" dt="2018-07-23T14:46:45.779" v="2288" actId="20577"/>
          <ac:spMkLst>
            <pc:docMk/>
            <pc:sldMk cId="1840810564" sldId="323"/>
            <ac:spMk id="3" creationId="{B369F6A3-274B-45DE-A8E6-3EC544A3910B}"/>
          </ac:spMkLst>
        </pc:spChg>
        <pc:spChg chg="add del mod">
          <ac:chgData name="Tracy Cameron" userId="f00a5d50-1f86-440b-9acd-34866e66d1a3" providerId="ADAL" clId="{4B91BB9C-302C-45CB-862B-1C55AAB9D4EE}" dt="2018-07-24T19:20:16.422" v="4907" actId="478"/>
          <ac:spMkLst>
            <pc:docMk/>
            <pc:sldMk cId="1840810564" sldId="323"/>
            <ac:spMk id="5" creationId="{FC327184-E1AF-4E93-BE5A-2FD7E8231ED1}"/>
          </ac:spMkLst>
        </pc:spChg>
        <pc:spChg chg="add del mod">
          <ac:chgData name="Tracy Cameron" userId="f00a5d50-1f86-440b-9acd-34866e66d1a3" providerId="ADAL" clId="{4B91BB9C-302C-45CB-862B-1C55AAB9D4EE}" dt="2018-07-23T14:47:01.628" v="2293" actId="20577"/>
          <ac:spMkLst>
            <pc:docMk/>
            <pc:sldMk cId="1840810564" sldId="323"/>
            <ac:spMk id="6" creationId="{8884512D-EB28-4C60-96BC-4F521AFA9D45}"/>
          </ac:spMkLst>
        </pc:spChg>
        <pc:picChg chg="add mod">
          <ac:chgData name="Tracy Cameron" userId="f00a5d50-1f86-440b-9acd-34866e66d1a3" providerId="ADAL" clId="{4B91BB9C-302C-45CB-862B-1C55AAB9D4EE}" dt="2018-07-24T19:20:24.995" v="4909" actId="14100"/>
          <ac:picMkLst>
            <pc:docMk/>
            <pc:sldMk cId="1840810564" sldId="323"/>
            <ac:picMk id="3" creationId="{4AE70A91-C722-464B-BDF5-FE6CE7C0CDBD}"/>
          </ac:picMkLst>
        </pc:picChg>
        <pc:picChg chg="add del mod">
          <ac:chgData name="Tracy Cameron" userId="f00a5d50-1f86-440b-9acd-34866e66d1a3" providerId="ADAL" clId="{4B91BB9C-302C-45CB-862B-1C55AAB9D4EE}" dt="2018-07-23T14:46:58.904" v="2292" actId="478"/>
          <ac:picMkLst>
            <pc:docMk/>
            <pc:sldMk cId="1840810564" sldId="323"/>
            <ac:picMk id="4" creationId="{C49C4249-9383-40E2-B600-25D609116E8A}"/>
          </ac:picMkLst>
        </pc:picChg>
        <pc:picChg chg="add del mod">
          <ac:chgData name="Tracy Cameron" userId="f00a5d50-1f86-440b-9acd-34866e66d1a3" providerId="ADAL" clId="{4B91BB9C-302C-45CB-862B-1C55AAB9D4EE}" dt="2018-07-24T19:20:04.430" v="4906" actId="478"/>
          <ac:picMkLst>
            <pc:docMk/>
            <pc:sldMk cId="1840810564" sldId="323"/>
            <ac:picMk id="7" creationId="{34115475-2E79-49FE-BD00-B2A69C5C4A5C}"/>
          </ac:picMkLst>
        </pc:picChg>
      </pc:sldChg>
      <pc:sldChg chg="addSp delSp modSp add delAnim modAnim">
        <pc:chgData name="Tracy Cameron" userId="f00a5d50-1f86-440b-9acd-34866e66d1a3" providerId="ADAL" clId="{4B91BB9C-302C-45CB-862B-1C55AAB9D4EE}" dt="2018-07-23T15:18:36.972" v="3178" actId="478"/>
        <pc:sldMkLst>
          <pc:docMk/>
          <pc:sldMk cId="12289903" sldId="324"/>
        </pc:sldMkLst>
        <pc:spChg chg="del">
          <ac:chgData name="Tracy Cameron" userId="f00a5d50-1f86-440b-9acd-34866e66d1a3" providerId="ADAL" clId="{4B91BB9C-302C-45CB-862B-1C55AAB9D4EE}" dt="2018-07-23T15:12:49.591" v="2982" actId="478"/>
          <ac:spMkLst>
            <pc:docMk/>
            <pc:sldMk cId="12289903" sldId="324"/>
            <ac:spMk id="2" creationId="{65124ED4-826C-4D9F-BFE4-EE9118938D3C}"/>
          </ac:spMkLst>
        </pc:spChg>
        <pc:spChg chg="del">
          <ac:chgData name="Tracy Cameron" userId="f00a5d50-1f86-440b-9acd-34866e66d1a3" providerId="ADAL" clId="{4B91BB9C-302C-45CB-862B-1C55AAB9D4EE}" dt="2018-07-23T15:07:43.600" v="2959" actId="478"/>
          <ac:spMkLst>
            <pc:docMk/>
            <pc:sldMk cId="12289903" sldId="324"/>
            <ac:spMk id="3" creationId="{0C47D993-E7BF-43C0-84FF-BB1DF45ACB69}"/>
          </ac:spMkLst>
        </pc:spChg>
        <pc:spChg chg="add del mod">
          <ac:chgData name="Tracy Cameron" userId="f00a5d50-1f86-440b-9acd-34866e66d1a3" providerId="ADAL" clId="{4B91BB9C-302C-45CB-862B-1C55AAB9D4EE}" dt="2018-07-23T15:11:22.048" v="2975" actId="478"/>
          <ac:spMkLst>
            <pc:docMk/>
            <pc:sldMk cId="12289903" sldId="324"/>
            <ac:spMk id="6" creationId="{C8FC20BF-849A-49DE-8E2A-B43A44367235}"/>
          </ac:spMkLst>
        </pc:spChg>
        <pc:spChg chg="add del mod">
          <ac:chgData name="Tracy Cameron" userId="f00a5d50-1f86-440b-9acd-34866e66d1a3" providerId="ADAL" clId="{4B91BB9C-302C-45CB-862B-1C55AAB9D4EE}" dt="2018-07-23T15:12:45.401" v="2981" actId="478"/>
          <ac:spMkLst>
            <pc:docMk/>
            <pc:sldMk cId="12289903" sldId="324"/>
            <ac:spMk id="10" creationId="{FF30C313-755C-40CF-831A-2071513B12D4}"/>
          </ac:spMkLst>
        </pc:spChg>
        <pc:spChg chg="add del mod">
          <ac:chgData name="Tracy Cameron" userId="f00a5d50-1f86-440b-9acd-34866e66d1a3" providerId="ADAL" clId="{4B91BB9C-302C-45CB-862B-1C55AAB9D4EE}" dt="2018-07-23T15:13:53.686" v="2988" actId="478"/>
          <ac:spMkLst>
            <pc:docMk/>
            <pc:sldMk cId="12289903" sldId="324"/>
            <ac:spMk id="12" creationId="{B4046364-84D4-4D83-9FBD-A8E629E0CD83}"/>
          </ac:spMkLst>
        </pc:spChg>
        <pc:spChg chg="add del mod">
          <ac:chgData name="Tracy Cameron" userId="f00a5d50-1f86-440b-9acd-34866e66d1a3" providerId="ADAL" clId="{4B91BB9C-302C-45CB-862B-1C55AAB9D4EE}" dt="2018-07-23T15:18:35.441" v="3177" actId="478"/>
          <ac:spMkLst>
            <pc:docMk/>
            <pc:sldMk cId="12289903" sldId="324"/>
            <ac:spMk id="13" creationId="{32ECC67B-77B0-4C51-B44B-78D0697E8CEC}"/>
          </ac:spMkLst>
        </pc:spChg>
        <pc:spChg chg="add del mod">
          <ac:chgData name="Tracy Cameron" userId="f00a5d50-1f86-440b-9acd-34866e66d1a3" providerId="ADAL" clId="{4B91BB9C-302C-45CB-862B-1C55AAB9D4EE}" dt="2018-07-23T15:18:36.972" v="3178" actId="478"/>
          <ac:spMkLst>
            <pc:docMk/>
            <pc:sldMk cId="12289903" sldId="324"/>
            <ac:spMk id="14" creationId="{18516442-3C3E-4889-ADDF-08B512C71F70}"/>
          </ac:spMkLst>
        </pc:spChg>
        <pc:graphicFrameChg chg="add del mod">
          <ac:chgData name="Tracy Cameron" userId="f00a5d50-1f86-440b-9acd-34866e66d1a3" providerId="ADAL" clId="{4B91BB9C-302C-45CB-862B-1C55AAB9D4EE}" dt="2018-07-23T15:09:44.687" v="2972" actId="478"/>
          <ac:graphicFrameMkLst>
            <pc:docMk/>
            <pc:sldMk cId="12289903" sldId="324"/>
            <ac:graphicFrameMk id="4" creationId="{C03BFCC6-BAEB-4057-A6C5-1C979E348FAD}"/>
          </ac:graphicFrameMkLst>
        </pc:graphicFrameChg>
        <pc:picChg chg="add del mod">
          <ac:chgData name="Tracy Cameron" userId="f00a5d50-1f86-440b-9acd-34866e66d1a3" providerId="ADAL" clId="{4B91BB9C-302C-45CB-862B-1C55AAB9D4EE}" dt="2018-07-23T15:11:20.036" v="2974" actId="478"/>
          <ac:picMkLst>
            <pc:docMk/>
            <pc:sldMk cId="12289903" sldId="324"/>
            <ac:picMk id="7" creationId="{CCEBE0EC-87B4-48A0-A086-9CB0890000DA}"/>
          </ac:picMkLst>
        </pc:picChg>
        <pc:picChg chg="add del mod">
          <ac:chgData name="Tracy Cameron" userId="f00a5d50-1f86-440b-9acd-34866e66d1a3" providerId="ADAL" clId="{4B91BB9C-302C-45CB-862B-1C55AAB9D4EE}" dt="2018-07-23T15:12:34.815" v="2979" actId="478"/>
          <ac:picMkLst>
            <pc:docMk/>
            <pc:sldMk cId="12289903" sldId="324"/>
            <ac:picMk id="8" creationId="{0ACB068C-CBBB-434C-AEC7-F35C77D2DFFE}"/>
          </ac:picMkLst>
        </pc:picChg>
        <pc:picChg chg="add mod">
          <ac:chgData name="Tracy Cameron" userId="f00a5d50-1f86-440b-9acd-34866e66d1a3" providerId="ADAL" clId="{4B91BB9C-302C-45CB-862B-1C55AAB9D4EE}" dt="2018-07-23T15:12:59.824" v="2984" actId="14100"/>
          <ac:picMkLst>
            <pc:docMk/>
            <pc:sldMk cId="12289903" sldId="324"/>
            <ac:picMk id="11" creationId="{F4034692-5999-42D4-8544-EC27217F3776}"/>
          </ac:picMkLst>
        </pc:picChg>
      </pc:sldChg>
      <pc:sldChg chg="add del">
        <pc:chgData name="Tracy Cameron" userId="f00a5d50-1f86-440b-9acd-34866e66d1a3" providerId="ADAL" clId="{4B91BB9C-302C-45CB-862B-1C55AAB9D4EE}" dt="2018-07-23T15:18:27.868" v="3175" actId="2696"/>
        <pc:sldMkLst>
          <pc:docMk/>
          <pc:sldMk cId="3854664551" sldId="325"/>
        </pc:sldMkLst>
      </pc:sldChg>
      <pc:sldChg chg="addSp modSp modAnim">
        <pc:chgData name="Tracy Cameron" userId="f00a5d50-1f86-440b-9acd-34866e66d1a3" providerId="ADAL" clId="{4B91BB9C-302C-45CB-862B-1C55AAB9D4EE}" dt="2018-07-24T19:34:03.860" v="4928" actId="20577"/>
        <pc:sldMkLst>
          <pc:docMk/>
          <pc:sldMk cId="137706624" sldId="326"/>
        </pc:sldMkLst>
        <pc:spChg chg="add mod">
          <ac:chgData name="Tracy Cameron" userId="f00a5d50-1f86-440b-9acd-34866e66d1a3" providerId="ADAL" clId="{4B91BB9C-302C-45CB-862B-1C55AAB9D4EE}" dt="2018-07-24T19:34:03.860" v="4928" actId="20577"/>
          <ac:spMkLst>
            <pc:docMk/>
            <pc:sldMk cId="137706624" sldId="326"/>
            <ac:spMk id="2" creationId="{0F858043-283E-449A-82F7-3B43931748C0}"/>
          </ac:spMkLst>
        </pc:spChg>
        <pc:spChg chg="mod">
          <ac:chgData name="Tracy Cameron" userId="f00a5d50-1f86-440b-9acd-34866e66d1a3" providerId="ADAL" clId="{4B91BB9C-302C-45CB-862B-1C55AAB9D4EE}" dt="2018-07-23T15:22:56.668" v="3314" actId="207"/>
          <ac:spMkLst>
            <pc:docMk/>
            <pc:sldMk cId="137706624" sldId="326"/>
            <ac:spMk id="13" creationId="{32ECC67B-77B0-4C51-B44B-78D0697E8CEC}"/>
          </ac:spMkLst>
        </pc:spChg>
        <pc:spChg chg="mod">
          <ac:chgData name="Tracy Cameron" userId="f00a5d50-1f86-440b-9acd-34866e66d1a3" providerId="ADAL" clId="{4B91BB9C-302C-45CB-862B-1C55AAB9D4EE}" dt="2018-07-23T15:23:08.157" v="3316" actId="13822"/>
          <ac:spMkLst>
            <pc:docMk/>
            <pc:sldMk cId="137706624" sldId="326"/>
            <ac:spMk id="14" creationId="{18516442-3C3E-4889-ADDF-08B512C71F70}"/>
          </ac:spMkLst>
        </pc:spChg>
      </pc:sldChg>
      <pc:sldChg chg="addSp delSp modSp add">
        <pc:chgData name="Tracy Cameron" userId="f00a5d50-1f86-440b-9acd-34866e66d1a3" providerId="ADAL" clId="{4B91BB9C-302C-45CB-862B-1C55AAB9D4EE}" dt="2018-07-23T15:28:59.467" v="3337" actId="14100"/>
        <pc:sldMkLst>
          <pc:docMk/>
          <pc:sldMk cId="2875621527" sldId="327"/>
        </pc:sldMkLst>
        <pc:spChg chg="del">
          <ac:chgData name="Tracy Cameron" userId="f00a5d50-1f86-440b-9acd-34866e66d1a3" providerId="ADAL" clId="{4B91BB9C-302C-45CB-862B-1C55AAB9D4EE}" dt="2018-07-23T15:28:39.342" v="3332" actId="14100"/>
          <ac:spMkLst>
            <pc:docMk/>
            <pc:sldMk cId="2875621527" sldId="327"/>
            <ac:spMk id="3" creationId="{63D777B5-6B33-475C-B68A-E7488B33C118}"/>
          </ac:spMkLst>
        </pc:spChg>
        <pc:picChg chg="add mod">
          <ac:chgData name="Tracy Cameron" userId="f00a5d50-1f86-440b-9acd-34866e66d1a3" providerId="ADAL" clId="{4B91BB9C-302C-45CB-862B-1C55AAB9D4EE}" dt="2018-07-23T15:28:59.467" v="3337" actId="14100"/>
          <ac:picMkLst>
            <pc:docMk/>
            <pc:sldMk cId="2875621527" sldId="327"/>
            <ac:picMk id="4" creationId="{2389E910-9ECC-4E17-8B6B-562D27951C10}"/>
          </ac:picMkLst>
        </pc:picChg>
      </pc:sldChg>
      <pc:sldChg chg="addSp modSp modAnim">
        <pc:chgData name="Tracy Cameron" userId="f00a5d50-1f86-440b-9acd-34866e66d1a3" providerId="ADAL" clId="{4B91BB9C-302C-45CB-862B-1C55AAB9D4EE}" dt="2018-07-23T15:49:54.595" v="4476" actId="1076"/>
        <pc:sldMkLst>
          <pc:docMk/>
          <pc:sldMk cId="1742405860" sldId="328"/>
        </pc:sldMkLst>
        <pc:spChg chg="add mod">
          <ac:chgData name="Tracy Cameron" userId="f00a5d50-1f86-440b-9acd-34866e66d1a3" providerId="ADAL" clId="{4B91BB9C-302C-45CB-862B-1C55AAB9D4EE}" dt="2018-07-23T15:34:26.273" v="3735" actId="1076"/>
          <ac:spMkLst>
            <pc:docMk/>
            <pc:sldMk cId="1742405860" sldId="328"/>
            <ac:spMk id="3" creationId="{A4AA9EA8-7B32-45DE-B776-3C1A367367F8}"/>
          </ac:spMkLst>
        </pc:spChg>
        <pc:spChg chg="add mod">
          <ac:chgData name="Tracy Cameron" userId="f00a5d50-1f86-440b-9acd-34866e66d1a3" providerId="ADAL" clId="{4B91BB9C-302C-45CB-862B-1C55AAB9D4EE}" dt="2018-07-23T15:35:02.020" v="3840" actId="20577"/>
          <ac:spMkLst>
            <pc:docMk/>
            <pc:sldMk cId="1742405860" sldId="328"/>
            <ac:spMk id="5" creationId="{B2DDC3D3-2621-4272-9365-2C154429C774}"/>
          </ac:spMkLst>
        </pc:spChg>
      </pc:sldChg>
      <pc:sldChg chg="addSp delSp modSp add modAnim">
        <pc:chgData name="Tracy Cameron" userId="f00a5d50-1f86-440b-9acd-34866e66d1a3" providerId="ADAL" clId="{4B91BB9C-302C-45CB-862B-1C55AAB9D4EE}" dt="2018-07-23T15:51:21.553" v="4479" actId="1076"/>
        <pc:sldMkLst>
          <pc:docMk/>
          <pc:sldMk cId="574102723" sldId="329"/>
        </pc:sldMkLst>
        <pc:spChg chg="del">
          <ac:chgData name="Tracy Cameron" userId="f00a5d50-1f86-440b-9acd-34866e66d1a3" providerId="ADAL" clId="{4B91BB9C-302C-45CB-862B-1C55AAB9D4EE}" dt="2018-07-23T15:37:40.463" v="3846" actId="478"/>
          <ac:spMkLst>
            <pc:docMk/>
            <pc:sldMk cId="574102723" sldId="329"/>
            <ac:spMk id="2" creationId="{82CC85C0-B52E-48DD-85C9-67E3EC9314B0}"/>
          </ac:spMkLst>
        </pc:spChg>
        <pc:spChg chg="del">
          <ac:chgData name="Tracy Cameron" userId="f00a5d50-1f86-440b-9acd-34866e66d1a3" providerId="ADAL" clId="{4B91BB9C-302C-45CB-862B-1C55AAB9D4EE}" dt="2018-07-23T15:37:36.144" v="3845" actId="1076"/>
          <ac:spMkLst>
            <pc:docMk/>
            <pc:sldMk cId="574102723" sldId="329"/>
            <ac:spMk id="3" creationId="{F60DA35C-9D69-4F41-BFF6-37A28EDD9808}"/>
          </ac:spMkLst>
        </pc:spChg>
        <pc:spChg chg="add mod">
          <ac:chgData name="Tracy Cameron" userId="f00a5d50-1f86-440b-9acd-34866e66d1a3" providerId="ADAL" clId="{4B91BB9C-302C-45CB-862B-1C55AAB9D4EE}" dt="2018-07-23T15:51:21.553" v="4479" actId="1076"/>
          <ac:spMkLst>
            <pc:docMk/>
            <pc:sldMk cId="574102723" sldId="329"/>
            <ac:spMk id="5" creationId="{89CD9AAA-6675-4166-89AE-DE355495029A}"/>
          </ac:spMkLst>
        </pc:spChg>
        <pc:spChg chg="add mod">
          <ac:chgData name="Tracy Cameron" userId="f00a5d50-1f86-440b-9acd-34866e66d1a3" providerId="ADAL" clId="{4B91BB9C-302C-45CB-862B-1C55AAB9D4EE}" dt="2018-07-23T15:45:34.746" v="4379" actId="14100"/>
          <ac:spMkLst>
            <pc:docMk/>
            <pc:sldMk cId="574102723" sldId="329"/>
            <ac:spMk id="6" creationId="{116D4BEB-8826-4B0B-A676-B4AC7CDE6ABA}"/>
          </ac:spMkLst>
        </pc:spChg>
        <pc:spChg chg="add mod">
          <ac:chgData name="Tracy Cameron" userId="f00a5d50-1f86-440b-9acd-34866e66d1a3" providerId="ADAL" clId="{4B91BB9C-302C-45CB-862B-1C55AAB9D4EE}" dt="2018-07-23T15:45:54.820" v="4382" actId="14100"/>
          <ac:spMkLst>
            <pc:docMk/>
            <pc:sldMk cId="574102723" sldId="329"/>
            <ac:spMk id="7" creationId="{58F3BC62-D7DA-4346-8B6A-1E98B7E62748}"/>
          </ac:spMkLst>
        </pc:spChg>
        <pc:spChg chg="add mod">
          <ac:chgData name="Tracy Cameron" userId="f00a5d50-1f86-440b-9acd-34866e66d1a3" providerId="ADAL" clId="{4B91BB9C-302C-45CB-862B-1C55AAB9D4EE}" dt="2018-07-23T15:46:53.483" v="4474" actId="14100"/>
          <ac:spMkLst>
            <pc:docMk/>
            <pc:sldMk cId="574102723" sldId="329"/>
            <ac:spMk id="8" creationId="{800B7DBF-9621-40F1-BD55-973201B19FC7}"/>
          </ac:spMkLst>
        </pc:spChg>
        <pc:picChg chg="add mod">
          <ac:chgData name="Tracy Cameron" userId="f00a5d50-1f86-440b-9acd-34866e66d1a3" providerId="ADAL" clId="{4B91BB9C-302C-45CB-862B-1C55AAB9D4EE}" dt="2018-07-23T15:38:00.733" v="3850" actId="14100"/>
          <ac:picMkLst>
            <pc:docMk/>
            <pc:sldMk cId="574102723" sldId="329"/>
            <ac:picMk id="4" creationId="{C9AB3901-EAE5-427E-BB3D-92FC768B4A3F}"/>
          </ac:picMkLst>
        </pc:picChg>
      </pc:sldChg>
      <pc:sldChg chg="addSp delSp modSp">
        <pc:chgData name="Tracy Cameron" userId="f00a5d50-1f86-440b-9acd-34866e66d1a3" providerId="ADAL" clId="{4B91BB9C-302C-45CB-862B-1C55AAB9D4EE}" dt="2018-07-24T19:40:02.222" v="4946" actId="20577"/>
        <pc:sldMkLst>
          <pc:docMk/>
          <pc:sldMk cId="2798258268" sldId="330"/>
        </pc:sldMkLst>
        <pc:spChg chg="add mod">
          <ac:chgData name="Tracy Cameron" userId="f00a5d50-1f86-440b-9acd-34866e66d1a3" providerId="ADAL" clId="{4B91BB9C-302C-45CB-862B-1C55AAB9D4EE}" dt="2018-07-24T19:40:02.222" v="4946" actId="20577"/>
          <ac:spMkLst>
            <pc:docMk/>
            <pc:sldMk cId="2798258268" sldId="330"/>
            <ac:spMk id="2" creationId="{05DFF552-8173-4EE1-869A-F25401C7C080}"/>
          </ac:spMkLst>
        </pc:spChg>
        <pc:spChg chg="mod">
          <ac:chgData name="Tracy Cameron" userId="f00a5d50-1f86-440b-9acd-34866e66d1a3" providerId="ADAL" clId="{4B91BB9C-302C-45CB-862B-1C55AAB9D4EE}" dt="2018-07-23T16:06:18.904" v="4815" actId="6549"/>
          <ac:spMkLst>
            <pc:docMk/>
            <pc:sldMk cId="2798258268" sldId="330"/>
            <ac:spMk id="3" creationId="{00000000-0000-0000-0000-000000000000}"/>
          </ac:spMkLst>
        </pc:spChg>
        <pc:spChg chg="add mod ord">
          <ac:chgData name="Tracy Cameron" userId="f00a5d50-1f86-440b-9acd-34866e66d1a3" providerId="ADAL" clId="{4B91BB9C-302C-45CB-862B-1C55AAB9D4EE}" dt="2018-07-24T19:36:23.049" v="4936" actId="167"/>
          <ac:spMkLst>
            <pc:docMk/>
            <pc:sldMk cId="2798258268" sldId="330"/>
            <ac:spMk id="4" creationId="{7F51BC2D-BC05-4D61-B73A-6833D29F37DA}"/>
          </ac:spMkLst>
        </pc:spChg>
        <pc:spChg chg="del mod">
          <ac:chgData name="Tracy Cameron" userId="f00a5d50-1f86-440b-9acd-34866e66d1a3" providerId="ADAL" clId="{4B91BB9C-302C-45CB-862B-1C55AAB9D4EE}" dt="2018-07-24T19:36:32.159" v="4938" actId="478"/>
          <ac:spMkLst>
            <pc:docMk/>
            <pc:sldMk cId="2798258268" sldId="330"/>
            <ac:spMk id="10" creationId="{011A01FF-13EA-4302-A225-9BF68F6EB0B8}"/>
          </ac:spMkLst>
        </pc:spChg>
        <pc:picChg chg="mod">
          <ac:chgData name="Tracy Cameron" userId="f00a5d50-1f86-440b-9acd-34866e66d1a3" providerId="ADAL" clId="{4B91BB9C-302C-45CB-862B-1C55AAB9D4EE}" dt="2018-07-24T19:36:37.478" v="4939" actId="1076"/>
          <ac:picMkLst>
            <pc:docMk/>
            <pc:sldMk cId="2798258268" sldId="330"/>
            <ac:picMk id="6" creationId="{1A306F7E-6A85-4EEB-AEFB-23C986189B3A}"/>
          </ac:picMkLst>
        </pc:picChg>
      </pc:sldChg>
      <pc:sldChg chg="addSp delSp modSp add">
        <pc:chgData name="Tracy Cameron" userId="f00a5d50-1f86-440b-9acd-34866e66d1a3" providerId="ADAL" clId="{4B91BB9C-302C-45CB-862B-1C55AAB9D4EE}" dt="2018-07-23T16:32:17.182" v="4900" actId="14100"/>
        <pc:sldMkLst>
          <pc:docMk/>
          <pc:sldMk cId="3277346134" sldId="331"/>
        </pc:sldMkLst>
        <pc:spChg chg="del">
          <ac:chgData name="Tracy Cameron" userId="f00a5d50-1f86-440b-9acd-34866e66d1a3" providerId="ADAL" clId="{4B91BB9C-302C-45CB-862B-1C55AAB9D4EE}" dt="2018-07-23T16:09:33.039" v="4885" actId="478"/>
          <ac:spMkLst>
            <pc:docMk/>
            <pc:sldMk cId="3277346134" sldId="331"/>
            <ac:spMk id="2" creationId="{9D24FD72-143B-4687-8FB3-07BF698DFB45}"/>
          </ac:spMkLst>
        </pc:spChg>
        <pc:spChg chg="del">
          <ac:chgData name="Tracy Cameron" userId="f00a5d50-1f86-440b-9acd-34866e66d1a3" providerId="ADAL" clId="{4B91BB9C-302C-45CB-862B-1C55AAB9D4EE}" dt="2018-07-23T16:10:09.729" v="4886" actId="931"/>
          <ac:spMkLst>
            <pc:docMk/>
            <pc:sldMk cId="3277346134" sldId="331"/>
            <ac:spMk id="3" creationId="{8CA1C0E3-B7B2-4C03-866F-4BE68BE27492}"/>
          </ac:spMkLst>
        </pc:spChg>
        <pc:spChg chg="add del mod">
          <ac:chgData name="Tracy Cameron" userId="f00a5d50-1f86-440b-9acd-34866e66d1a3" providerId="ADAL" clId="{4B91BB9C-302C-45CB-862B-1C55AAB9D4EE}" dt="2018-07-23T16:10:46.756" v="4895" actId="478"/>
          <ac:spMkLst>
            <pc:docMk/>
            <pc:sldMk cId="3277346134" sldId="331"/>
            <ac:spMk id="6" creationId="{00F696E8-F672-44EE-AC6C-BF827A1278D6}"/>
          </ac:spMkLst>
        </pc:spChg>
        <pc:spChg chg="add del mod">
          <ac:chgData name="Tracy Cameron" userId="f00a5d50-1f86-440b-9acd-34866e66d1a3" providerId="ADAL" clId="{4B91BB9C-302C-45CB-862B-1C55AAB9D4EE}" dt="2018-07-23T16:10:25.351" v="4890" actId="478"/>
          <ac:spMkLst>
            <pc:docMk/>
            <pc:sldMk cId="3277346134" sldId="331"/>
            <ac:spMk id="8" creationId="{84EB9B85-E30C-4D5D-BBCF-C65C066C88B2}"/>
          </ac:spMkLst>
        </pc:spChg>
        <pc:spChg chg="add del mod">
          <ac:chgData name="Tracy Cameron" userId="f00a5d50-1f86-440b-9acd-34866e66d1a3" providerId="ADAL" clId="{4B91BB9C-302C-45CB-862B-1C55AAB9D4EE}" dt="2018-07-23T16:31:59.589" v="4896" actId="931"/>
          <ac:spMkLst>
            <pc:docMk/>
            <pc:sldMk cId="3277346134" sldId="331"/>
            <ac:spMk id="10" creationId="{A5745029-9096-4151-96E0-784A35186E12}"/>
          </ac:spMkLst>
        </pc:spChg>
        <pc:picChg chg="add del mod">
          <ac:chgData name="Tracy Cameron" userId="f00a5d50-1f86-440b-9acd-34866e66d1a3" providerId="ADAL" clId="{4B91BB9C-302C-45CB-862B-1C55AAB9D4EE}" dt="2018-07-23T16:10:46.756" v="4895" actId="478"/>
          <ac:picMkLst>
            <pc:docMk/>
            <pc:sldMk cId="3277346134" sldId="331"/>
            <ac:picMk id="5" creationId="{4B86E2A0-178F-4645-8CAF-940AE2A24F5D}"/>
          </ac:picMkLst>
        </pc:picChg>
        <pc:picChg chg="add mod">
          <ac:chgData name="Tracy Cameron" userId="f00a5d50-1f86-440b-9acd-34866e66d1a3" providerId="ADAL" clId="{4B91BB9C-302C-45CB-862B-1C55AAB9D4EE}" dt="2018-07-23T16:32:17.182" v="4900" actId="14100"/>
          <ac:picMkLst>
            <pc:docMk/>
            <pc:sldMk cId="3277346134" sldId="331"/>
            <ac:picMk id="12" creationId="{722CDD72-6F4A-4B92-B221-8DBDD9F2FC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AB93531-EAF2-4323-AB7A-75F2FCD49D4F}" type="datetimeFigureOut">
              <a:rPr lang="en-US"/>
              <a:pPr>
                <a:defRPr/>
              </a:pPr>
              <a:t>7/24/2018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5AE12D5E-011D-4FC5-947E-629944E1BFA7}" type="slidenum">
              <a:rPr lang="en-US"/>
              <a:pPr/>
              <a:t>‹#›</a:t>
            </a:fld>
            <a:endParaRPr lang="en-US"/>
          </a:p>
        </p:txBody>
      </p:sp>
    </p:spTree>
    <p:extLst>
      <p:ext uri="{BB962C8B-B14F-4D97-AF65-F5344CB8AC3E}">
        <p14:creationId xmlns:p14="http://schemas.microsoft.com/office/powerpoint/2010/main" val="218090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1</a:t>
            </a:fld>
            <a:endParaRPr lang="en-US"/>
          </a:p>
        </p:txBody>
      </p:sp>
    </p:spTree>
    <p:extLst>
      <p:ext uri="{BB962C8B-B14F-4D97-AF65-F5344CB8AC3E}">
        <p14:creationId xmlns:p14="http://schemas.microsoft.com/office/powerpoint/2010/main" val="133998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 hospitals are using a shipping container that utilizes phase change material to maintain optimal shipping temperatures.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12</a:t>
            </a:fld>
            <a:endParaRPr lang="en-US"/>
          </a:p>
        </p:txBody>
      </p:sp>
    </p:spTree>
    <p:extLst>
      <p:ext uri="{BB962C8B-B14F-4D97-AF65-F5344CB8AC3E}">
        <p14:creationId xmlns:p14="http://schemas.microsoft.com/office/powerpoint/2010/main" val="124350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alternative that some hospitals are using</a:t>
            </a:r>
            <a:r>
              <a:rPr lang="en-CA" baseline="0" dirty="0"/>
              <a:t> to redistribute RBCs is the Credo Cube EMT shipping container. This uses the same technology that the new Canadian Blood Services shipping containers use. These containers are designated for redistribution only and are usually used between groups of hospitals that have a courier system set up to have these containers returned to the shipping facility.</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13</a:t>
            </a:fld>
            <a:endParaRPr lang="en-US"/>
          </a:p>
        </p:txBody>
      </p:sp>
    </p:spTree>
    <p:extLst>
      <p:ext uri="{BB962C8B-B14F-4D97-AF65-F5344CB8AC3E}">
        <p14:creationId xmlns:p14="http://schemas.microsoft.com/office/powerpoint/2010/main" val="258890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allow the TIC to sit out at room temperature for a time to ensure it is</a:t>
            </a:r>
            <a:r>
              <a:rPr lang="en-US" baseline="0" dirty="0"/>
              <a:t> not too cold. Allow frost to dissipate from TIC prior to packing RBCs</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14</a:t>
            </a:fld>
            <a:endParaRPr lang="en-US"/>
          </a:p>
        </p:txBody>
      </p:sp>
    </p:spTree>
    <p:extLst>
      <p:ext uri="{BB962C8B-B14F-4D97-AF65-F5344CB8AC3E}">
        <p14:creationId xmlns:p14="http://schemas.microsoft.com/office/powerpoint/2010/main" val="5894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Like shipping RBCs, packing is recommended to be done 20 minutes prior to courier pick up to ensure that</a:t>
            </a:r>
            <a:r>
              <a:rPr lang="en-CA" baseline="0" dirty="0"/>
              <a:t> the enclosed components/products do not exceed the allowable time for shipping.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15</a:t>
            </a:fld>
            <a:endParaRPr lang="en-US"/>
          </a:p>
        </p:txBody>
      </p:sp>
    </p:spTree>
    <p:extLst>
      <p:ext uri="{BB962C8B-B14F-4D97-AF65-F5344CB8AC3E}">
        <p14:creationId xmlns:p14="http://schemas.microsoft.com/office/powerpoint/2010/main" val="271161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Frozen products can</a:t>
            </a:r>
            <a:r>
              <a:rPr lang="en-CA" baseline="0" dirty="0"/>
              <a:t> now be shipped to a facility for redistribution or transfer with a patient using the J82 shipping containers. Dry ice is still recommended to be used to maintain the product in the frozen state. Shipping thawed plasma should follow the same procedure as shipping RBCs.</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16</a:t>
            </a:fld>
            <a:endParaRPr lang="en-US"/>
          </a:p>
        </p:txBody>
      </p:sp>
    </p:spTree>
    <p:extLst>
      <p:ext uri="{BB962C8B-B14F-4D97-AF65-F5344CB8AC3E}">
        <p14:creationId xmlns:p14="http://schemas.microsoft.com/office/powerpoint/2010/main" val="237930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pack up to 6 unit</a:t>
            </a:r>
            <a:r>
              <a:rPr lang="en-CA" baseline="0" dirty="0"/>
              <a:t>s of Frozen plasma per J82 shipping container. Ensure there is at least 2 inches of dry ice on the bottom of the container before placing the frozen units up right wrapped in bubble wrap. Once the units are in place you can add more dry ice around the units if available. Use clean paper to fill any dead space before closing the container.</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17</a:t>
            </a:fld>
            <a:endParaRPr lang="en-US"/>
          </a:p>
        </p:txBody>
      </p:sp>
    </p:spTree>
    <p:extLst>
      <p:ext uri="{BB962C8B-B14F-4D97-AF65-F5344CB8AC3E}">
        <p14:creationId xmlns:p14="http://schemas.microsoft.com/office/powerpoint/2010/main" val="120543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8</a:t>
            </a:r>
            <a:r>
              <a:rPr lang="en-CA" baseline="0" dirty="0"/>
              <a:t> RBC units can be shipped using the J82 shipping container</a:t>
            </a:r>
          </a:p>
          <a:p>
            <a:r>
              <a:rPr lang="en-CA" dirty="0"/>
              <a:t>6 PLT</a:t>
            </a:r>
            <a:r>
              <a:rPr lang="en-CA" baseline="0" dirty="0"/>
              <a:t>s can be shipped using the E38 shipping container</a:t>
            </a:r>
          </a:p>
          <a:p>
            <a:r>
              <a:rPr lang="en-CA" baseline="0" dirty="0"/>
              <a:t>6 Frozen plasma units can be shipped using the J82 shipping container</a:t>
            </a:r>
          </a:p>
          <a:p>
            <a:r>
              <a:rPr lang="en-CA" baseline="0" dirty="0"/>
              <a:t>Ice packs have been validated at pre-conditioning temperatures between -25 and -40</a:t>
            </a:r>
            <a:r>
              <a:rPr lang="en-CA" baseline="0" dirty="0">
                <a:latin typeface="Arial"/>
                <a:cs typeface="Arial"/>
              </a:rPr>
              <a:t>°C while Gel packs have been validated at pre-conditioning temperatures between 2-6°C  for the J82 shipping container and 20-24°C for the E38 shipping container. All should be pre-conditioned for at least 6 hours.</a:t>
            </a:r>
          </a:p>
          <a:p>
            <a:r>
              <a:rPr lang="en-CA" baseline="0" dirty="0">
                <a:latin typeface="Arial"/>
                <a:cs typeface="Arial"/>
              </a:rPr>
              <a:t>The Interhospital Redistribution form (IM006 F1) should be used when redistributing any product between facilities.</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18</a:t>
            </a:fld>
            <a:endParaRPr lang="en-US"/>
          </a:p>
        </p:txBody>
      </p:sp>
    </p:spTree>
    <p:extLst>
      <p:ext uri="{BB962C8B-B14F-4D97-AF65-F5344CB8AC3E}">
        <p14:creationId xmlns:p14="http://schemas.microsoft.com/office/powerpoint/2010/main" val="211850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19</a:t>
            </a:fld>
            <a:endParaRPr lang="en-US"/>
          </a:p>
        </p:txBody>
      </p:sp>
    </p:spTree>
    <p:extLst>
      <p:ext uri="{BB962C8B-B14F-4D97-AF65-F5344CB8AC3E}">
        <p14:creationId xmlns:p14="http://schemas.microsoft.com/office/powerpoint/2010/main" val="2613000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labs are notified that a patient is being transferred</a:t>
            </a:r>
            <a:r>
              <a:rPr lang="en-CA" baseline="0" dirty="0"/>
              <a:t> to another facility  and will require components to be transported with them, then facilities can continue to use the J82 shipping containers to accommodate this request.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20</a:t>
            </a:fld>
            <a:endParaRPr lang="en-US"/>
          </a:p>
        </p:txBody>
      </p:sp>
    </p:spTree>
    <p:extLst>
      <p:ext uri="{BB962C8B-B14F-4D97-AF65-F5344CB8AC3E}">
        <p14:creationId xmlns:p14="http://schemas.microsoft.com/office/powerpoint/2010/main" val="339591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An</a:t>
            </a:r>
            <a:r>
              <a:rPr lang="en-CA" baseline="0" dirty="0"/>
              <a:t> updated provincial inter-hospital transfer form needs to be completed by the sending site. This form must be received into the receiving facility's laboratory once the patient has arrived and final disposition of the components/products must be communicated back to the shipping facility to update their records. This form can be downloaded from transfusionontario.org </a:t>
            </a:r>
            <a:endParaRPr lang="en-US" dirty="0"/>
          </a:p>
          <a:p>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21</a:t>
            </a:fld>
            <a:endParaRPr lang="en-US"/>
          </a:p>
        </p:txBody>
      </p:sp>
    </p:spTree>
    <p:extLst>
      <p:ext uri="{BB962C8B-B14F-4D97-AF65-F5344CB8AC3E}">
        <p14:creationId xmlns:p14="http://schemas.microsoft.com/office/powerpoint/2010/main" val="193719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of us want to ensure that products and components are being utilized efficiently, as blood is a gift given by generous people and sometimes may be in short supply. Hospitals in Ontario have agreed to redistribute all blood components and products when feasible to ensure that these precious gifts are not wasted as much as possible. Hospitals also need to ensure that when shipping blood components between facilities for any reason, that they are following validated standardized procedures to ensure the components/products safety and efficacy.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a:t>
            </a:fld>
            <a:endParaRPr lang="en-US"/>
          </a:p>
        </p:txBody>
      </p:sp>
    </p:spTree>
    <p:extLst>
      <p:ext uri="{BB962C8B-B14F-4D97-AF65-F5344CB8AC3E}">
        <p14:creationId xmlns:p14="http://schemas.microsoft.com/office/powerpoint/2010/main" val="14411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22</a:t>
            </a:fld>
            <a:endParaRPr lang="en-US"/>
          </a:p>
        </p:txBody>
      </p:sp>
    </p:spTree>
    <p:extLst>
      <p:ext uri="{BB962C8B-B14F-4D97-AF65-F5344CB8AC3E}">
        <p14:creationId xmlns:p14="http://schemas.microsoft.com/office/powerpoint/2010/main" val="137940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23</a:t>
            </a:fld>
            <a:endParaRPr lang="en-US"/>
          </a:p>
        </p:txBody>
      </p:sp>
    </p:spTree>
    <p:extLst>
      <p:ext uri="{BB962C8B-B14F-4D97-AF65-F5344CB8AC3E}">
        <p14:creationId xmlns:p14="http://schemas.microsoft.com/office/powerpoint/2010/main" val="390693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J82 should be used when transferring</a:t>
            </a:r>
            <a:r>
              <a:rPr lang="en-CA" baseline="0" dirty="0"/>
              <a:t> components/products with a patient to another facility.</a:t>
            </a:r>
          </a:p>
          <a:p>
            <a:r>
              <a:rPr lang="en-CA" baseline="0" dirty="0"/>
              <a:t>The Interhospital Transfer Form – Blood Components/Products Accompanying a Patient  (IM007 F1) should be completed and shipped along with the components/products that are going with a patient.</a:t>
            </a:r>
          </a:p>
          <a:p>
            <a:r>
              <a:rPr lang="en-CA" baseline="0" dirty="0"/>
              <a:t>The shipping site should notify the receiving hospital laboratory that products are being sent with a patient </a:t>
            </a:r>
            <a:r>
              <a:rPr lang="en-CA" baseline="0" dirty="0" err="1"/>
              <a:t>enroute</a:t>
            </a:r>
            <a:r>
              <a:rPr lang="en-CA" baseline="0" dirty="0"/>
              <a:t> to their facility.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24</a:t>
            </a:fld>
            <a:endParaRPr lang="en-US"/>
          </a:p>
        </p:txBody>
      </p:sp>
    </p:spTree>
    <p:extLst>
      <p:ext uri="{BB962C8B-B14F-4D97-AF65-F5344CB8AC3E}">
        <p14:creationId xmlns:p14="http://schemas.microsoft.com/office/powerpoint/2010/main" val="211850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25</a:t>
            </a:fld>
            <a:endParaRPr lang="en-US"/>
          </a:p>
        </p:txBody>
      </p:sp>
    </p:spTree>
    <p:extLst>
      <p:ext uri="{BB962C8B-B14F-4D97-AF65-F5344CB8AC3E}">
        <p14:creationId xmlns:p14="http://schemas.microsoft.com/office/powerpoint/2010/main" val="2944539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CBS</a:t>
            </a:r>
            <a:r>
              <a:rPr lang="en-CA" baseline="0" dirty="0"/>
              <a:t> Product list is sent to ORBCoN and FCRP every month that lists all new products and lot numbers that are available for hospitals to order for their stock inventory. This is the list that ORBCoN uses to send a bi-monthly expiry report to the hospitals. </a:t>
            </a:r>
          </a:p>
          <a:p>
            <a:endParaRPr lang="en-CA" baseline="0"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26</a:t>
            </a:fld>
            <a:endParaRPr lang="en-US"/>
          </a:p>
        </p:txBody>
      </p:sp>
    </p:spTree>
    <p:extLst>
      <p:ext uri="{BB962C8B-B14F-4D97-AF65-F5344CB8AC3E}">
        <p14:creationId xmlns:p14="http://schemas.microsoft.com/office/powerpoint/2010/main" val="869444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Hospitals that have agreed to participate in the redistribution program will receive</a:t>
            </a:r>
            <a:r>
              <a:rPr lang="en-CA" baseline="0" dirty="0"/>
              <a:t> a plasma protein product expiry report that is generated and sent by email on a bimonthly cycle around the 15</a:t>
            </a:r>
            <a:r>
              <a:rPr lang="en-CA" baseline="30000" dirty="0"/>
              <a:t>th</a:t>
            </a:r>
            <a:r>
              <a:rPr lang="en-CA" baseline="0" dirty="0"/>
              <a:t> </a:t>
            </a:r>
            <a:r>
              <a:rPr lang="en-CA" baseline="0" dirty="0">
                <a:latin typeface="Times New Roman"/>
                <a:cs typeface="Times New Roman"/>
              </a:rPr>
              <a:t>± 3 business working days. Hospitals are to review this list and identify which products are in inventory that will need to be redistributed.  Hospitals do not need to report how many vials they have in their inventory if they know that the products will be used by patients prior to expiry. ONLY report those that will need to be redistributed.</a:t>
            </a:r>
          </a:p>
          <a:p>
            <a:r>
              <a:rPr lang="en-CA" baseline="0" dirty="0">
                <a:latin typeface="Times New Roman"/>
                <a:cs typeface="Times New Roman"/>
              </a:rPr>
              <a:t>Hospitals are also asked to report their wasted and expired products on this report as well. ONLY report what has expired or been wasted between report cycles.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27</a:t>
            </a:fld>
            <a:endParaRPr lang="en-US"/>
          </a:p>
        </p:txBody>
      </p:sp>
    </p:spTree>
    <p:extLst>
      <p:ext uri="{BB962C8B-B14F-4D97-AF65-F5344CB8AC3E}">
        <p14:creationId xmlns:p14="http://schemas.microsoft.com/office/powerpoint/2010/main" val="348557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28</a:t>
            </a:fld>
            <a:endParaRPr lang="en-US"/>
          </a:p>
        </p:txBody>
      </p:sp>
    </p:spTree>
    <p:extLst>
      <p:ext uri="{BB962C8B-B14F-4D97-AF65-F5344CB8AC3E}">
        <p14:creationId xmlns:p14="http://schemas.microsoft.com/office/powerpoint/2010/main" val="1539209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31</a:t>
            </a:fld>
            <a:endParaRPr lang="en-US"/>
          </a:p>
        </p:txBody>
      </p:sp>
    </p:spTree>
    <p:extLst>
      <p:ext uri="{BB962C8B-B14F-4D97-AF65-F5344CB8AC3E}">
        <p14:creationId xmlns:p14="http://schemas.microsoft.com/office/powerpoint/2010/main" val="402442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err="1"/>
              <a:t>ORBCoN</a:t>
            </a:r>
            <a:r>
              <a:rPr lang="en-CA" baseline="0" dirty="0"/>
              <a:t> keeps track of what has been previously reported, if hospitals have indicated in any of their reports of products in inventory requiring redistribution, but still do not have a final disposition in the system, they will follow up with that site to identify the final disposition. </a:t>
            </a:r>
            <a:r>
              <a:rPr lang="en-CA" baseline="0" dirty="0" err="1"/>
              <a:t>ORBCoN</a:t>
            </a:r>
            <a:r>
              <a:rPr lang="en-CA" baseline="0" dirty="0"/>
              <a:t> can not assume that it was transfused or shipped to another site. </a:t>
            </a:r>
            <a:endParaRPr lang="en-US" dirty="0"/>
          </a:p>
          <a:p>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34</a:t>
            </a:fld>
            <a:endParaRPr lang="en-US"/>
          </a:p>
        </p:txBody>
      </p:sp>
    </p:spTree>
    <p:extLst>
      <p:ext uri="{BB962C8B-B14F-4D97-AF65-F5344CB8AC3E}">
        <p14:creationId xmlns:p14="http://schemas.microsoft.com/office/powerpoint/2010/main" val="3983319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all reports are entered into the system ORBCoN</a:t>
            </a:r>
            <a:r>
              <a:rPr lang="en-CA" baseline="0" dirty="0"/>
              <a:t> and FCRP will identify the expiring products that need to be redistributed and contact hospitals to verify that they still have the product in their inventory and if they do require it to be redistributed. Once confirmed that redistribution is required, ORBCoN and FCRP will make every effort to redistribute the product to another facility. If there is not a courier system in place between facilities then external courier services will be arranged either by the shipping hospital or by ORBCoN.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35</a:t>
            </a:fld>
            <a:endParaRPr lang="en-US"/>
          </a:p>
        </p:txBody>
      </p:sp>
    </p:spTree>
    <p:extLst>
      <p:ext uri="{BB962C8B-B14F-4D97-AF65-F5344CB8AC3E}">
        <p14:creationId xmlns:p14="http://schemas.microsoft.com/office/powerpoint/2010/main" val="97695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Hospitals</a:t>
            </a:r>
            <a:r>
              <a:rPr lang="en-CA" baseline="0" dirty="0"/>
              <a:t> across Ontario follow the IQMH requirements for accreditation in Transfusion Medicine, but hospitals vary when it comes to access to freezers and their temperature ranges. The MOU outlines the responsibilities for both shipping hospitals and receiving hospitals for shipping components and products between facilities. It provides the reassurance needed for all sites that may receive components/products that they were transported following validated methods based on pre-conditioning of ice packs and gel packs.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3</a:t>
            </a:fld>
            <a:endParaRPr lang="en-US"/>
          </a:p>
        </p:txBody>
      </p:sp>
    </p:spTree>
    <p:extLst>
      <p:ext uri="{BB962C8B-B14F-4D97-AF65-F5344CB8AC3E}">
        <p14:creationId xmlns:p14="http://schemas.microsoft.com/office/powerpoint/2010/main" val="2688227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Every 2 months.</a:t>
            </a:r>
          </a:p>
          <a:p>
            <a:r>
              <a:rPr lang="en-CA" dirty="0">
                <a:cs typeface="Calibri"/>
              </a:rPr>
              <a:t>No you do not have to indicate all products that are in your inventory. Just the products that you are confident will need to be redistributed. If the product will be used before it expires, then it does not need to be reported on the form.</a:t>
            </a:r>
          </a:p>
          <a:p>
            <a:r>
              <a:rPr lang="en-CA" dirty="0">
                <a:cs typeface="Calibri"/>
              </a:rPr>
              <a:t>Between</a:t>
            </a:r>
            <a:r>
              <a:rPr lang="en-CA" baseline="0" dirty="0">
                <a:cs typeface="Calibri"/>
              </a:rPr>
              <a:t> 4 and 6 months. Trying to redistribute products with less than 1 month is extremely hard to do.</a:t>
            </a:r>
          </a:p>
          <a:p>
            <a:r>
              <a:rPr lang="en-CA" baseline="0" dirty="0">
                <a:cs typeface="Calibri"/>
              </a:rPr>
              <a:t>Yes reporting the status of what was reported the previous report is important, so that we know whether or not it has been used, discarded or needs to be redistributed. Every product that is reported to us needs to have a final disposition assigned to it to close the loop.</a:t>
            </a:r>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fld id="{5AE12D5E-011D-4FC5-947E-629944E1BFA7}" type="slidenum">
              <a:rPr lang="en-US" smtClean="0"/>
              <a:pPr/>
              <a:t>36</a:t>
            </a:fld>
            <a:endParaRPr lang="en-US"/>
          </a:p>
        </p:txBody>
      </p:sp>
    </p:spTree>
    <p:extLst>
      <p:ext uri="{BB962C8B-B14F-4D97-AF65-F5344CB8AC3E}">
        <p14:creationId xmlns:p14="http://schemas.microsoft.com/office/powerpoint/2010/main" val="91193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12D5E-011D-4FC5-947E-629944E1BFA7}" type="slidenum">
              <a:rPr lang="en-US" smtClean="0"/>
              <a:pPr/>
              <a:t>37</a:t>
            </a:fld>
            <a:endParaRPr lang="en-US"/>
          </a:p>
        </p:txBody>
      </p:sp>
    </p:spTree>
    <p:extLst>
      <p:ext uri="{BB962C8B-B14F-4D97-AF65-F5344CB8AC3E}">
        <p14:creationId xmlns:p14="http://schemas.microsoft.com/office/powerpoint/2010/main" val="1739848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Because different manufacturer’s have different</a:t>
            </a:r>
            <a:r>
              <a:rPr lang="en-CA" baseline="0" dirty="0"/>
              <a:t> acceptable shipping temperatures that differ from storage temperatures for different products, be sure to double check the shipping temperature range listed on the acceptable shipping and storage requirements document listed in this slide.</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38</a:t>
            </a:fld>
            <a:endParaRPr lang="en-US"/>
          </a:p>
        </p:txBody>
      </p:sp>
    </p:spTree>
    <p:extLst>
      <p:ext uri="{BB962C8B-B14F-4D97-AF65-F5344CB8AC3E}">
        <p14:creationId xmlns:p14="http://schemas.microsoft.com/office/powerpoint/2010/main" val="1307659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packing configuration</a:t>
            </a:r>
          </a:p>
        </p:txBody>
      </p:sp>
      <p:sp>
        <p:nvSpPr>
          <p:cNvPr id="4" name="Slide Number Placeholder 3"/>
          <p:cNvSpPr>
            <a:spLocks noGrp="1"/>
          </p:cNvSpPr>
          <p:nvPr>
            <p:ph type="sldNum" sz="quarter" idx="10"/>
          </p:nvPr>
        </p:nvSpPr>
        <p:spPr/>
        <p:txBody>
          <a:bodyPr/>
          <a:lstStyle/>
          <a:p>
            <a:fld id="{5AE12D5E-011D-4FC5-947E-629944E1BFA7}" type="slidenum">
              <a:rPr lang="en-US" smtClean="0"/>
              <a:pPr/>
              <a:t>39</a:t>
            </a:fld>
            <a:endParaRPr lang="en-US"/>
          </a:p>
        </p:txBody>
      </p:sp>
    </p:spTree>
    <p:extLst>
      <p:ext uri="{BB962C8B-B14F-4D97-AF65-F5344CB8AC3E}">
        <p14:creationId xmlns:p14="http://schemas.microsoft.com/office/powerpoint/2010/main" val="3393049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packing configuration</a:t>
            </a:r>
          </a:p>
        </p:txBody>
      </p:sp>
      <p:sp>
        <p:nvSpPr>
          <p:cNvPr id="4" name="Slide Number Placeholder 3"/>
          <p:cNvSpPr>
            <a:spLocks noGrp="1"/>
          </p:cNvSpPr>
          <p:nvPr>
            <p:ph type="sldNum" sz="quarter" idx="10"/>
          </p:nvPr>
        </p:nvSpPr>
        <p:spPr/>
        <p:txBody>
          <a:bodyPr/>
          <a:lstStyle/>
          <a:p>
            <a:fld id="{5AE12D5E-011D-4FC5-947E-629944E1BFA7}" type="slidenum">
              <a:rPr lang="en-US" smtClean="0"/>
              <a:pPr/>
              <a:t>40</a:t>
            </a:fld>
            <a:endParaRPr lang="en-US"/>
          </a:p>
        </p:txBody>
      </p:sp>
    </p:spTree>
    <p:extLst>
      <p:ext uri="{BB962C8B-B14F-4D97-AF65-F5344CB8AC3E}">
        <p14:creationId xmlns:p14="http://schemas.microsoft.com/office/powerpoint/2010/main" val="4253621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Products that have a shipping temperature</a:t>
            </a:r>
            <a:r>
              <a:rPr lang="en-CA" baseline="0" dirty="0">
                <a:cs typeface="Calibri"/>
              </a:rPr>
              <a:t> between 2 and 8C should be shipped in J82 shipping containers only. Products that have a shipping temperature between 2 and 25C can be shipped in either the J82 or E38 shipping containers. Most hospitals will only be stocking the J82 shipping containers though. </a:t>
            </a:r>
            <a:endParaRPr lang="en-CA" dirty="0">
              <a:cs typeface="Calibri"/>
            </a:endParaRPr>
          </a:p>
          <a:p>
            <a:r>
              <a:rPr lang="en-CA" dirty="0">
                <a:cs typeface="Calibri"/>
              </a:rPr>
              <a:t>Visit transfusionontario.org under the Redistribution Toolkit section for validation reports for the shipping containers used for redistribution of PPPs.</a:t>
            </a:r>
          </a:p>
        </p:txBody>
      </p:sp>
      <p:sp>
        <p:nvSpPr>
          <p:cNvPr id="4" name="Slide Number Placeholder 3"/>
          <p:cNvSpPr>
            <a:spLocks noGrp="1"/>
          </p:cNvSpPr>
          <p:nvPr>
            <p:ph type="sldNum" sz="quarter" idx="10"/>
          </p:nvPr>
        </p:nvSpPr>
        <p:spPr/>
        <p:txBody>
          <a:bodyPr/>
          <a:lstStyle/>
          <a:p>
            <a:fld id="{5AE12D5E-011D-4FC5-947E-629944E1BFA7}" type="slidenum">
              <a:rPr lang="en-US" smtClean="0"/>
              <a:pPr/>
              <a:t>41</a:t>
            </a:fld>
            <a:endParaRPr lang="en-US"/>
          </a:p>
        </p:txBody>
      </p:sp>
    </p:spTree>
    <p:extLst>
      <p:ext uri="{BB962C8B-B14F-4D97-AF65-F5344CB8AC3E}">
        <p14:creationId xmlns:p14="http://schemas.microsoft.com/office/powerpoint/2010/main" val="91193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Neither shipping containers work well</a:t>
            </a:r>
            <a:r>
              <a:rPr lang="en-CA" baseline="0" dirty="0"/>
              <a:t> in extreme cold temperature shipping environment (&lt;-30°C) or extreme hot temperature shipping environments (&gt;30°C). Therefore it is recommended that if the shipping containers will be exposed to extreme temperatures for a prolonged period of time then it is best not to ship and wait for more favourable temperatures.</a:t>
            </a:r>
          </a:p>
          <a:p>
            <a:r>
              <a:rPr lang="en-CA" baseline="0" dirty="0"/>
              <a:t>Always notify the receiving hospital of shipment/transfer of components/products</a:t>
            </a:r>
          </a:p>
          <a:p>
            <a:r>
              <a:rPr lang="en-CA" baseline="0" dirty="0"/>
              <a:t>Inspect the shipping containers to ensure the integrity of them is intact and suitable for shipping components and products. Request replacements from CBS when needed.</a:t>
            </a:r>
          </a:p>
          <a:p>
            <a:r>
              <a:rPr lang="en-CA" baseline="0" dirty="0"/>
              <a:t>Always pack the containers as close to the shipping time as possible to ensure that the components/products are received in acceptable temperatures and acceptable timeframe.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42</a:t>
            </a:fld>
            <a:endParaRPr lang="en-US"/>
          </a:p>
        </p:txBody>
      </p:sp>
    </p:spTree>
    <p:extLst>
      <p:ext uri="{BB962C8B-B14F-4D97-AF65-F5344CB8AC3E}">
        <p14:creationId xmlns:p14="http://schemas.microsoft.com/office/powerpoint/2010/main" val="4145980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Neither shipping containers work well</a:t>
            </a:r>
            <a:r>
              <a:rPr lang="en-CA" baseline="0" dirty="0"/>
              <a:t> in extreme cold temperature shipping environment (&lt;-30°C) or extreme hot temperature shipping environments (&gt;30°C). Therefore it is recommended that if the shipping containers will be exposed to extreme temperatures for a prolonged period of time then it is best not to ship and wait for more favourable temperatures.</a:t>
            </a:r>
          </a:p>
          <a:p>
            <a:r>
              <a:rPr lang="en-CA" baseline="0" dirty="0"/>
              <a:t>Always notify the receiving hospital of shipment/transfer of components/products</a:t>
            </a:r>
          </a:p>
          <a:p>
            <a:r>
              <a:rPr lang="en-CA" baseline="0" dirty="0"/>
              <a:t>Inspect the shipping containers to ensure the integrity of them is intact and suitable for shipping components and products. Request replacements from CBS when needed.</a:t>
            </a:r>
          </a:p>
          <a:p>
            <a:r>
              <a:rPr lang="en-CA" baseline="0" dirty="0"/>
              <a:t>Always pack the containers as close to the shipping time as possible to ensure that the components/products are received in acceptable temperatures and acceptable timeframe.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43</a:t>
            </a:fld>
            <a:endParaRPr lang="en-US"/>
          </a:p>
        </p:txBody>
      </p:sp>
    </p:spTree>
    <p:extLst>
      <p:ext uri="{BB962C8B-B14F-4D97-AF65-F5344CB8AC3E}">
        <p14:creationId xmlns:p14="http://schemas.microsoft.com/office/powerpoint/2010/main" val="297118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review the process for shipping blood components using the J82 and E38 shipping containers</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5</a:t>
            </a:fld>
            <a:endParaRPr lang="en-US"/>
          </a:p>
        </p:txBody>
      </p:sp>
    </p:spTree>
    <p:extLst>
      <p:ext uri="{BB962C8B-B14F-4D97-AF65-F5344CB8AC3E}">
        <p14:creationId xmlns:p14="http://schemas.microsoft.com/office/powerpoint/2010/main" val="72251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Depending on the agreement</a:t>
            </a:r>
            <a:r>
              <a:rPr lang="en-CA" baseline="0" dirty="0"/>
              <a:t> set up between facilities to redistribute RBCs, a good rule of thumb is to redistribute when there is between 7 and 14 days remaining of shelf life. Your site will need to confirm with the receiving site what the acceptable time remaining should be before shipping out. Reminder to always confirm with the receiving site before shipping any product.</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6</a:t>
            </a:fld>
            <a:endParaRPr lang="en-US"/>
          </a:p>
        </p:txBody>
      </p:sp>
    </p:spTree>
    <p:extLst>
      <p:ext uri="{BB962C8B-B14F-4D97-AF65-F5344CB8AC3E}">
        <p14:creationId xmlns:p14="http://schemas.microsoft.com/office/powerpoint/2010/main" val="256090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change in the packing configuration for those sites that pre-condition ice packs between -25C and – 40C that are used to ship blood components in the J82 shipping containers. This packing configuration has been validated and the report can be found at transfusionontario.org.  For those sites that pre-condition the ice packs outside of these temperature parameters, a validation must be done and report made available upon request from any site that receives shipments from your site.</a:t>
            </a:r>
          </a:p>
        </p:txBody>
      </p:sp>
      <p:sp>
        <p:nvSpPr>
          <p:cNvPr id="4" name="Slide Number Placeholder 3"/>
          <p:cNvSpPr>
            <a:spLocks noGrp="1"/>
          </p:cNvSpPr>
          <p:nvPr>
            <p:ph type="sldNum" sz="quarter" idx="10"/>
          </p:nvPr>
        </p:nvSpPr>
        <p:spPr/>
        <p:txBody>
          <a:bodyPr/>
          <a:lstStyle/>
          <a:p>
            <a:fld id="{5AE12D5E-011D-4FC5-947E-629944E1BFA7}" type="slidenum">
              <a:rPr lang="en-US" smtClean="0"/>
              <a:pPr/>
              <a:t>7</a:t>
            </a:fld>
            <a:endParaRPr lang="en-US"/>
          </a:p>
        </p:txBody>
      </p:sp>
    </p:spTree>
    <p:extLst>
      <p:ext uri="{BB962C8B-B14F-4D97-AF65-F5344CB8AC3E}">
        <p14:creationId xmlns:p14="http://schemas.microsoft.com/office/powerpoint/2010/main" val="123743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form</a:t>
            </a:r>
            <a:r>
              <a:rPr lang="en-CA" baseline="0" dirty="0"/>
              <a:t> is to be used with all redistribution shipments including fresh products and plasma protein/factor concentrate products. Complete Section A (include a unique voucher number for traceability, could be batch transfer number if your LIS generates one, if not, sites have to generate their own number and track it)</a:t>
            </a:r>
          </a:p>
          <a:p>
            <a:r>
              <a:rPr lang="en-CA" baseline="0" dirty="0"/>
              <a:t>Section B can be completed by manually entering required unit/lot number information or using your LIS print out. If you use your LIS print out then be sure to state in the box in section B.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8</a:t>
            </a:fld>
            <a:endParaRPr lang="en-US"/>
          </a:p>
        </p:txBody>
      </p:sp>
    </p:spTree>
    <p:extLst>
      <p:ext uri="{BB962C8B-B14F-4D97-AF65-F5344CB8AC3E}">
        <p14:creationId xmlns:p14="http://schemas.microsoft.com/office/powerpoint/2010/main" val="406198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Platelets</a:t>
            </a:r>
            <a:r>
              <a:rPr lang="en-CA" baseline="0" dirty="0"/>
              <a:t> can remain in this box for up to 24 hours at room temperature. If you know your site will not be using the platelet for any patient, then contact a hospital that may be able to use it as soon as possible.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10</a:t>
            </a:fld>
            <a:endParaRPr lang="en-US"/>
          </a:p>
        </p:txBody>
      </p:sp>
    </p:spTree>
    <p:extLst>
      <p:ext uri="{BB962C8B-B14F-4D97-AF65-F5344CB8AC3E}">
        <p14:creationId xmlns:p14="http://schemas.microsoft.com/office/powerpoint/2010/main" val="6443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the packing configuration to be used with E38 shipping containers to maintain RT between 20C and 24C. You can ship up to 6 units of platelets in one shipping container. This packing configuration has been validated and the report is available on transfusionontario.org </a:t>
            </a:r>
            <a:endParaRPr lang="en-US" dirty="0"/>
          </a:p>
        </p:txBody>
      </p:sp>
      <p:sp>
        <p:nvSpPr>
          <p:cNvPr id="4" name="Slide Number Placeholder 3"/>
          <p:cNvSpPr>
            <a:spLocks noGrp="1"/>
          </p:cNvSpPr>
          <p:nvPr>
            <p:ph type="sldNum" sz="quarter" idx="10"/>
          </p:nvPr>
        </p:nvSpPr>
        <p:spPr/>
        <p:txBody>
          <a:bodyPr/>
          <a:lstStyle/>
          <a:p>
            <a:fld id="{5AE12D5E-011D-4FC5-947E-629944E1BFA7}" type="slidenum">
              <a:rPr lang="en-US" smtClean="0"/>
              <a:pPr/>
              <a:t>11</a:t>
            </a:fld>
            <a:endParaRPr lang="en-US"/>
          </a:p>
        </p:txBody>
      </p:sp>
    </p:spTree>
    <p:extLst>
      <p:ext uri="{BB962C8B-B14F-4D97-AF65-F5344CB8AC3E}">
        <p14:creationId xmlns:p14="http://schemas.microsoft.com/office/powerpoint/2010/main" val="2631031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eport_cover2011_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endParaRPr lang="en-CA"/>
          </a:p>
        </p:txBody>
      </p:sp>
      <p:sp>
        <p:nvSpPr>
          <p:cNvPr id="286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endParaRPr lang="en-CA"/>
          </a:p>
        </p:txBody>
      </p:sp>
    </p:spTree>
    <p:extLst>
      <p:ext uri="{BB962C8B-B14F-4D97-AF65-F5344CB8AC3E}">
        <p14:creationId xmlns:p14="http://schemas.microsoft.com/office/powerpoint/2010/main" val="38073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9448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1512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9717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4581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0314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2973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Tree>
    <p:extLst>
      <p:ext uri="{BB962C8B-B14F-4D97-AF65-F5344CB8AC3E}">
        <p14:creationId xmlns:p14="http://schemas.microsoft.com/office/powerpoint/2010/main" val="197058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14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135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4990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1028" name="Line 9"/>
          <p:cNvSpPr>
            <a:spLocks noChangeShapeType="1"/>
          </p:cNvSpPr>
          <p:nvPr/>
        </p:nvSpPr>
        <p:spPr bwMode="auto">
          <a:xfrm flipV="1">
            <a:off x="395288" y="1268413"/>
            <a:ext cx="8424862" cy="0"/>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9" name="Picture 10" descr="report_cover2011_foo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eaLnBrk="1" fontAlgn="base" hangingPunct="1">
        <a:spcBef>
          <a:spcPct val="0"/>
        </a:spcBef>
        <a:spcAft>
          <a:spcPct val="0"/>
        </a:spcAft>
        <a:defRPr sz="4400">
          <a:solidFill>
            <a:srgbClr val="800000"/>
          </a:solidFill>
          <a:latin typeface="Arial" charset="0"/>
        </a:defRPr>
      </a:lvl6pPr>
      <a:lvl7pPr marL="914400" algn="ctr" rtl="0" eaLnBrk="1" fontAlgn="base" hangingPunct="1">
        <a:spcBef>
          <a:spcPct val="0"/>
        </a:spcBef>
        <a:spcAft>
          <a:spcPct val="0"/>
        </a:spcAft>
        <a:defRPr sz="4400">
          <a:solidFill>
            <a:srgbClr val="800000"/>
          </a:solidFill>
          <a:latin typeface="Arial" charset="0"/>
        </a:defRPr>
      </a:lvl7pPr>
      <a:lvl8pPr marL="1371600" algn="ctr" rtl="0" eaLnBrk="1" fontAlgn="base" hangingPunct="1">
        <a:spcBef>
          <a:spcPct val="0"/>
        </a:spcBef>
        <a:spcAft>
          <a:spcPct val="0"/>
        </a:spcAft>
        <a:defRPr sz="4400">
          <a:solidFill>
            <a:srgbClr val="800000"/>
          </a:solidFill>
          <a:latin typeface="Arial" charset="0"/>
        </a:defRPr>
      </a:lvl8pPr>
      <a:lvl9pPr marL="1828800" algn="ctr" rtl="0" eaLnBrk="1" fontAlgn="base" hangingPunct="1">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transfusionontario.org/en/download/plasma-protein-product-acceptable-shipping-and-storage-requiremen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sv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transfusionontario.org/en/download/im-007f2-shipment-blood-components-products-accompanying-patient-shipping-lab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transfusionontario.org/en/download/im-007f1-inter-hospital-transfer-form-blood-components-products-accompanying-patient/" TargetMode="External"/><Relationship Id="rId5" Type="http://schemas.openxmlformats.org/officeDocument/2006/relationships/hyperlink" Target="http://transfusionontario.org/en/download/im-006f2-shipping-address-labels/" TargetMode="External"/><Relationship Id="rId4" Type="http://schemas.openxmlformats.org/officeDocument/2006/relationships/hyperlink" Target="http://transfusionontario.org/en/download/im-006f1-inter-hospital-redistribution-form/"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11560" y="1916832"/>
            <a:ext cx="8062664" cy="3240360"/>
          </a:xfrm>
        </p:spPr>
        <p:txBody>
          <a:bodyPr/>
          <a:lstStyle/>
          <a:p>
            <a:pPr eaLnBrk="1" hangingPunct="1"/>
            <a:r>
              <a:rPr lang="en-US" dirty="0"/>
              <a:t>Provincial Redistribution Program for Transfusion Services in Ontario</a:t>
            </a:r>
            <a:br>
              <a:rPr lang="en-US" dirty="0"/>
            </a:br>
            <a:br>
              <a:rPr lang="en-US" dirty="0"/>
            </a:br>
            <a:r>
              <a:rPr lang="en-US" dirty="0"/>
              <a:t>Training</a:t>
            </a:r>
            <a:br>
              <a:rPr lang="en-US" dirty="0"/>
            </a:br>
            <a:r>
              <a:rPr lang="en-US" dirty="0"/>
              <a:t>2018</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Platelets</a:t>
            </a:r>
          </a:p>
        </p:txBody>
      </p:sp>
      <p:sp>
        <p:nvSpPr>
          <p:cNvPr id="3" name="Content Placeholder 2"/>
          <p:cNvSpPr>
            <a:spLocks noGrp="1"/>
          </p:cNvSpPr>
          <p:nvPr>
            <p:ph idx="1"/>
          </p:nvPr>
        </p:nvSpPr>
        <p:spPr/>
        <p:txBody>
          <a:bodyPr/>
          <a:lstStyle/>
          <a:p>
            <a:r>
              <a:rPr lang="en-US" dirty="0"/>
              <a:t>Platelets are shipped using an E38 box</a:t>
            </a:r>
          </a:p>
          <a:p>
            <a:r>
              <a:rPr lang="en-US" dirty="0"/>
              <a:t>Up to 6 units can be shipped at a temperature of 20-24</a:t>
            </a: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a:t>
            </a:r>
          </a:p>
          <a:p>
            <a:endPar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Conditioning:</a:t>
            </a:r>
          </a:p>
          <a:p>
            <a:pPr lvl="1"/>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Gel packs </a:t>
            </a:r>
            <a:r>
              <a:rPr lang="en-US" dirty="0"/>
              <a:t>20-24</a:t>
            </a: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 for minimum of 6 hours</a:t>
            </a:r>
          </a:p>
          <a:p>
            <a:pPr marL="457200" lvl="1"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372200" y="2708920"/>
            <a:ext cx="2208262" cy="1726059"/>
          </a:xfrm>
          <a:prstGeom prst="rect">
            <a:avLst/>
          </a:prstGeom>
        </p:spPr>
      </p:pic>
    </p:spTree>
    <p:extLst>
      <p:ext uri="{BB962C8B-B14F-4D97-AF65-F5344CB8AC3E}">
        <p14:creationId xmlns:p14="http://schemas.microsoft.com/office/powerpoint/2010/main" val="195500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116632"/>
            <a:ext cx="8229600" cy="1143000"/>
          </a:xfrm>
        </p:spPr>
        <p:txBody>
          <a:bodyPr/>
          <a:lstStyle/>
          <a:p>
            <a:r>
              <a:rPr lang="en-US" sz="4000" dirty="0"/>
              <a:t>Packing Configuration for E38 Shipping Container</a:t>
            </a:r>
          </a:p>
        </p:txBody>
      </p:sp>
      <p:sp>
        <p:nvSpPr>
          <p:cNvPr id="5" name="Rectangle 4"/>
          <p:cNvSpPr/>
          <p:nvPr/>
        </p:nvSpPr>
        <p:spPr>
          <a:xfrm>
            <a:off x="1547664" y="1925146"/>
            <a:ext cx="184731" cy="383759"/>
          </a:xfrm>
          <a:prstGeom prst="rect">
            <a:avLst/>
          </a:prstGeom>
        </p:spPr>
        <p:txBody>
          <a:bodyPr wrap="none">
            <a:spAutoFit/>
          </a:bodyPr>
          <a:lstStyle/>
          <a:p>
            <a:pPr marL="0" marR="0">
              <a:lnSpc>
                <a:spcPct val="115000"/>
              </a:lnSpc>
              <a:spcBef>
                <a:spcPts val="2400"/>
              </a:spcBef>
              <a:spcAft>
                <a:spcPts val="0"/>
              </a:spcAft>
            </a:pP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1145452" y="2075466"/>
            <a:ext cx="6808125" cy="4114800"/>
          </a:xfrm>
          <a:prstGeom prst="rect">
            <a:avLst/>
          </a:prstGeom>
        </p:spPr>
      </p:pic>
      <p:sp>
        <p:nvSpPr>
          <p:cNvPr id="7" name="Rectangle 6"/>
          <p:cNvSpPr/>
          <p:nvPr/>
        </p:nvSpPr>
        <p:spPr>
          <a:xfrm>
            <a:off x="1640029" y="1883587"/>
            <a:ext cx="184731" cy="383759"/>
          </a:xfrm>
          <a:prstGeom prst="rect">
            <a:avLst/>
          </a:prstGeom>
        </p:spPr>
        <p:txBody>
          <a:bodyPr wrap="none">
            <a:spAutoFit/>
          </a:bodyPr>
          <a:lstStyle/>
          <a:p>
            <a:pPr marL="0" marR="0">
              <a:lnSpc>
                <a:spcPct val="115000"/>
              </a:lnSpc>
              <a:spcBef>
                <a:spcPts val="2400"/>
              </a:spcBef>
              <a:spcAft>
                <a:spcPts val="0"/>
              </a:spcAft>
            </a:pP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1209090" y="1568645"/>
            <a:ext cx="2095445" cy="410882"/>
          </a:xfrm>
          <a:prstGeom prst="rect">
            <a:avLst/>
          </a:prstGeom>
        </p:spPr>
        <p:txBody>
          <a:bodyPr wrap="none">
            <a:spAutoFit/>
          </a:bodyPr>
          <a:lstStyle/>
          <a:p>
            <a:pPr marL="0" marR="0">
              <a:lnSpc>
                <a:spcPct val="115000"/>
              </a:lnSpc>
              <a:spcBef>
                <a:spcPts val="2400"/>
              </a:spcBef>
              <a:spcAft>
                <a:spcPts val="0"/>
              </a:spcAft>
            </a:pPr>
            <a:r>
              <a:rPr lang="en-CA"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Shipping 1-6 PLTs</a:t>
            </a: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81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71600" y="2564904"/>
            <a:ext cx="7484368" cy="2808312"/>
          </a:xfrm>
        </p:spPr>
        <p:txBody>
          <a:bodyPr/>
          <a:lstStyle/>
          <a:p>
            <a:pPr eaLnBrk="1" hangingPunct="1"/>
            <a:r>
              <a:rPr lang="en-US" altLang="en-US" dirty="0"/>
              <a:t>Shipping Blood Components (Fresh Products) </a:t>
            </a:r>
            <a:br>
              <a:rPr lang="en-US" altLang="en-US" dirty="0"/>
            </a:br>
            <a:r>
              <a:rPr lang="en-US" altLang="en-US" dirty="0"/>
              <a:t>using MTS Shipping Containers</a:t>
            </a:r>
          </a:p>
        </p:txBody>
      </p:sp>
    </p:spTree>
    <p:extLst>
      <p:ext uri="{BB962C8B-B14F-4D97-AF65-F5344CB8AC3E}">
        <p14:creationId xmlns:p14="http://schemas.microsoft.com/office/powerpoint/2010/main" val="141878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Credo Cube EMT</a:t>
            </a:r>
          </a:p>
        </p:txBody>
      </p:sp>
      <p:sp>
        <p:nvSpPr>
          <p:cNvPr id="3" name="Content Placeholder 2"/>
          <p:cNvSpPr>
            <a:spLocks noGrp="1"/>
          </p:cNvSpPr>
          <p:nvPr>
            <p:ph idx="1"/>
          </p:nvPr>
        </p:nvSpPr>
        <p:spPr>
          <a:xfrm>
            <a:off x="467544" y="1340768"/>
            <a:ext cx="8229600" cy="4824536"/>
          </a:xfrm>
        </p:spPr>
        <p:txBody>
          <a:bodyPr/>
          <a:lstStyle/>
          <a:p>
            <a:pPr lvl="1">
              <a:buFont typeface="Arial" panose="020B0604020202020204" pitchFamily="34" charset="0"/>
              <a:buChar char="•"/>
            </a:pPr>
            <a:r>
              <a:rPr lang="en-US" sz="3200" dirty="0"/>
              <a:t>Credo Cube EMT (</a:t>
            </a:r>
            <a:r>
              <a:rPr lang="en-US" sz="3200" dirty="0" err="1"/>
              <a:t>formely</a:t>
            </a:r>
            <a:r>
              <a:rPr lang="en-US" sz="3200" dirty="0"/>
              <a:t> MTS) shipping container uses “Phase Change” material to maintain a temperature of between 1°C and 10°C for a specified period of time.</a:t>
            </a:r>
          </a:p>
          <a:p>
            <a:pPr lvl="1">
              <a:buFont typeface="Arial" panose="020B0604020202020204" pitchFamily="34" charset="0"/>
              <a:buChar char="•"/>
            </a:pPr>
            <a:r>
              <a:rPr lang="en-US" sz="3200" dirty="0"/>
              <a:t>Preconditioning </a:t>
            </a:r>
            <a:br>
              <a:rPr lang="en-US" sz="3200" dirty="0"/>
            </a:b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Used for redistribution </a:t>
            </a:r>
          </a:p>
          <a:p>
            <a:pPr lvl="1">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4389185"/>
              </p:ext>
            </p:extLst>
          </p:nvPr>
        </p:nvGraphicFramePr>
        <p:xfrm>
          <a:off x="1619672" y="4509120"/>
          <a:ext cx="6912769" cy="914400"/>
        </p:xfrm>
        <a:graphic>
          <a:graphicData uri="http://schemas.openxmlformats.org/drawingml/2006/table">
            <a:tbl>
              <a:tblPr firstRow="1" firstCol="1" lastRow="1" lastCol="1" bandRow="1" bandCol="1"/>
              <a:tblGrid>
                <a:gridCol w="1784710">
                  <a:extLst>
                    <a:ext uri="{9D8B030D-6E8A-4147-A177-3AD203B41FA5}">
                      <a16:colId xmlns:a16="http://schemas.microsoft.com/office/drawing/2014/main" val="20000"/>
                    </a:ext>
                  </a:extLst>
                </a:gridCol>
                <a:gridCol w="2568799">
                  <a:extLst>
                    <a:ext uri="{9D8B030D-6E8A-4147-A177-3AD203B41FA5}">
                      <a16:colId xmlns:a16="http://schemas.microsoft.com/office/drawing/2014/main" val="20001"/>
                    </a:ext>
                  </a:extLst>
                </a:gridCol>
                <a:gridCol w="2559260">
                  <a:extLst>
                    <a:ext uri="{9D8B030D-6E8A-4147-A177-3AD203B41FA5}">
                      <a16:colId xmlns:a16="http://schemas.microsoft.com/office/drawing/2014/main" val="20002"/>
                    </a:ext>
                  </a:extLst>
                </a:gridCol>
              </a:tblGrid>
              <a:tr h="0">
                <a:tc>
                  <a:txBody>
                    <a:bodyPr/>
                    <a:lstStyle/>
                    <a:p>
                      <a:pPr algn="l">
                        <a:spcAft>
                          <a:spcPts val="0"/>
                        </a:spcAft>
                      </a:pPr>
                      <a:r>
                        <a:rPr lang="en-US" sz="1200" dirty="0">
                          <a:effectLst/>
                          <a:latin typeface="Arial"/>
                          <a:ea typeface="Times New Roman"/>
                        </a:rPr>
                        <a:t>Container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spcAft>
                          <a:spcPts val="0"/>
                        </a:spcAft>
                      </a:pPr>
                      <a:r>
                        <a:rPr lang="en-US" sz="1200">
                          <a:effectLst/>
                          <a:latin typeface="Arial"/>
                          <a:ea typeface="Times New Roman"/>
                        </a:rPr>
                        <a:t>Shipping Environment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a:spcAft>
                          <a:spcPts val="0"/>
                        </a:spcAft>
                      </a:pPr>
                      <a:r>
                        <a:rPr lang="en-US" sz="1200">
                          <a:effectLst/>
                          <a:latin typeface="Arial"/>
                          <a:ea typeface="Times New Roman"/>
                        </a:rPr>
                        <a:t>Pre-Condition Temperature/Time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0"/>
                  </a:ext>
                </a:extLst>
              </a:tr>
              <a:tr h="0">
                <a:tc>
                  <a:txBody>
                    <a:bodyPr/>
                    <a:lstStyle/>
                    <a:p>
                      <a:pPr algn="l">
                        <a:spcAft>
                          <a:spcPts val="0"/>
                        </a:spcAft>
                      </a:pPr>
                      <a:r>
                        <a:rPr lang="en-US" sz="1200" dirty="0">
                          <a:effectLst/>
                          <a:latin typeface="Arial"/>
                          <a:ea typeface="Times New Roman"/>
                        </a:rPr>
                        <a:t>Credo</a:t>
                      </a:r>
                      <a:r>
                        <a:rPr lang="en-US" sz="1200" baseline="0" dirty="0">
                          <a:effectLst/>
                          <a:latin typeface="Arial"/>
                          <a:ea typeface="Times New Roman"/>
                        </a:rPr>
                        <a:t> Cube </a:t>
                      </a:r>
                      <a:r>
                        <a:rPr lang="en-US" sz="1200" dirty="0">
                          <a:effectLst/>
                          <a:latin typeface="Arial"/>
                          <a:ea typeface="Times New Roman"/>
                        </a:rPr>
                        <a:t> EMT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en-US" sz="1200" dirty="0">
                          <a:effectLst/>
                          <a:latin typeface="Arial"/>
                          <a:ea typeface="Times New Roman"/>
                        </a:rPr>
                        <a:t>&gt;4ºC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a:ea typeface="Times New Roman"/>
                        </a:rPr>
                        <a:t>-18 ºC to -40ºC </a:t>
                      </a:r>
                    </a:p>
                    <a:p>
                      <a:pPr algn="l">
                        <a:spcAft>
                          <a:spcPts val="0"/>
                        </a:spcAft>
                      </a:pPr>
                      <a:r>
                        <a:rPr lang="en-US" sz="1200" dirty="0">
                          <a:effectLst/>
                          <a:latin typeface="Arial"/>
                          <a:ea typeface="Times New Roman"/>
                        </a:rPr>
                        <a:t>For minimum of 8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spcAft>
                          <a:spcPts val="0"/>
                        </a:spcAft>
                      </a:pPr>
                      <a:r>
                        <a:rPr lang="en-US" sz="1200">
                          <a:effectLst/>
                          <a:latin typeface="Arial"/>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a:effectLst/>
                          <a:latin typeface="Arial"/>
                          <a:ea typeface="Times New Roman"/>
                        </a:rPr>
                        <a:t>≤4ºC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dirty="0">
                          <a:effectLst/>
                          <a:latin typeface="Arial"/>
                          <a:ea typeface="Times New Roman"/>
                        </a:rPr>
                        <a:t>4 ºC to 6ºC </a:t>
                      </a:r>
                    </a:p>
                    <a:p>
                      <a:pPr algn="l">
                        <a:spcAft>
                          <a:spcPts val="0"/>
                        </a:spcAft>
                      </a:pPr>
                      <a:r>
                        <a:rPr lang="en-US" sz="1200" dirty="0">
                          <a:effectLst/>
                          <a:latin typeface="Arial"/>
                          <a:ea typeface="Times New Roman"/>
                        </a:rPr>
                        <a:t>For minimum of 6 hours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2258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677"/>
            <a:ext cx="8229600" cy="1143000"/>
          </a:xfrm>
        </p:spPr>
        <p:txBody>
          <a:bodyPr/>
          <a:lstStyle/>
          <a:p>
            <a:r>
              <a:rPr lang="en-US" dirty="0"/>
              <a:t>Credo Cube EMT</a:t>
            </a:r>
          </a:p>
        </p:txBody>
      </p:sp>
      <p:pic>
        <p:nvPicPr>
          <p:cNvPr id="5" name="Picture 4"/>
          <p:cNvPicPr>
            <a:picLocks noChangeAspect="1"/>
          </p:cNvPicPr>
          <p:nvPr/>
        </p:nvPicPr>
        <p:blipFill>
          <a:blip r:embed="rId3"/>
          <a:stretch>
            <a:fillRect/>
          </a:stretch>
        </p:blipFill>
        <p:spPr>
          <a:xfrm>
            <a:off x="683568" y="3717032"/>
            <a:ext cx="1754905" cy="1828800"/>
          </a:xfrm>
          <a:prstGeom prst="rect">
            <a:avLst/>
          </a:prstGeom>
        </p:spPr>
      </p:pic>
      <p:pic>
        <p:nvPicPr>
          <p:cNvPr id="6" name="Picture 5"/>
          <p:cNvPicPr>
            <a:picLocks noChangeAspect="1"/>
          </p:cNvPicPr>
          <p:nvPr/>
        </p:nvPicPr>
        <p:blipFill>
          <a:blip r:embed="rId4"/>
          <a:stretch>
            <a:fillRect/>
          </a:stretch>
        </p:blipFill>
        <p:spPr>
          <a:xfrm>
            <a:off x="2689360" y="3659751"/>
            <a:ext cx="1773938" cy="1828800"/>
          </a:xfrm>
          <a:prstGeom prst="rect">
            <a:avLst/>
          </a:prstGeom>
        </p:spPr>
      </p:pic>
      <p:pic>
        <p:nvPicPr>
          <p:cNvPr id="7" name="Picture 6"/>
          <p:cNvPicPr>
            <a:picLocks noChangeAspect="1"/>
          </p:cNvPicPr>
          <p:nvPr/>
        </p:nvPicPr>
        <p:blipFill>
          <a:blip r:embed="rId5"/>
          <a:stretch>
            <a:fillRect/>
          </a:stretch>
        </p:blipFill>
        <p:spPr>
          <a:xfrm>
            <a:off x="4635407" y="3659751"/>
            <a:ext cx="1908902" cy="1828800"/>
          </a:xfrm>
          <a:prstGeom prst="rect">
            <a:avLst/>
          </a:prstGeom>
        </p:spPr>
      </p:pic>
      <p:pic>
        <p:nvPicPr>
          <p:cNvPr id="8" name="Picture 7"/>
          <p:cNvPicPr>
            <a:picLocks noChangeAspect="1"/>
          </p:cNvPicPr>
          <p:nvPr/>
        </p:nvPicPr>
        <p:blipFill>
          <a:blip r:embed="rId6"/>
          <a:stretch>
            <a:fillRect/>
          </a:stretch>
        </p:blipFill>
        <p:spPr>
          <a:xfrm>
            <a:off x="6805186" y="3614781"/>
            <a:ext cx="1868556" cy="1828800"/>
          </a:xfrm>
          <a:prstGeom prst="rect">
            <a:avLst/>
          </a:prstGeom>
        </p:spPr>
      </p:pic>
      <p:sp>
        <p:nvSpPr>
          <p:cNvPr id="9" name="TextBox 8"/>
          <p:cNvSpPr txBox="1"/>
          <p:nvPr/>
        </p:nvSpPr>
        <p:spPr>
          <a:xfrm>
            <a:off x="862447" y="1484784"/>
            <a:ext cx="7666341"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Packing maximum 4 RBCs in the EMT shipping container</a:t>
            </a:r>
          </a:p>
          <a:p>
            <a:pPr marL="457200" indent="-457200">
              <a:buFont typeface="Arial" panose="020B0604020202020204" pitchFamily="34" charset="0"/>
              <a:buChar char="•"/>
            </a:pPr>
            <a:r>
              <a:rPr lang="en-US" sz="2800" dirty="0"/>
              <a:t>1)  Precondition the Thermal Insulated Chamber (TIC) system then pack as below</a:t>
            </a:r>
          </a:p>
        </p:txBody>
      </p:sp>
    </p:spTree>
    <p:extLst>
      <p:ext uri="{BB962C8B-B14F-4D97-AF65-F5344CB8AC3E}">
        <p14:creationId xmlns:p14="http://schemas.microsoft.com/office/powerpoint/2010/main" val="1195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Credo Cube EMT</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3200" dirty="0">
                <a:latin typeface="Arial" panose="020B0604020202020204" pitchFamily="34" charset="0"/>
                <a:cs typeface="Arial" panose="020B0604020202020204" pitchFamily="34" charset="0"/>
              </a:rPr>
              <a:t>Pack within 20 minutes of courier pickup</a:t>
            </a:r>
          </a:p>
          <a:p>
            <a:pPr lvl="1">
              <a:buFont typeface="Arial" panose="020B0604020202020204" pitchFamily="34" charset="0"/>
              <a:buChar char="•"/>
            </a:pPr>
            <a:r>
              <a:rPr lang="en-US" sz="3200">
                <a:latin typeface="Arial" panose="020B0604020202020204" pitchFamily="34" charset="0"/>
                <a:cs typeface="Arial" panose="020B0604020202020204" pitchFamily="34" charset="0"/>
              </a:rPr>
              <a:t>Blood </a:t>
            </a:r>
            <a:r>
              <a:rPr lang="en-US" sz="3200" dirty="0">
                <a:latin typeface="Arial" panose="020B0604020202020204" pitchFamily="34" charset="0"/>
                <a:cs typeface="Arial" panose="020B0604020202020204" pitchFamily="34" charset="0"/>
              </a:rPr>
              <a:t>components requiring a temperature range outside of 1</a:t>
            </a:r>
            <a:r>
              <a:rPr lang="en-US" sz="36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10°C must be shipped using a container other than the MTS EMT container</a:t>
            </a:r>
          </a:p>
          <a:p>
            <a:pPr lvl="1">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774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Frozen Products</a:t>
            </a:r>
          </a:p>
        </p:txBody>
      </p:sp>
      <p:sp>
        <p:nvSpPr>
          <p:cNvPr id="3" name="Content Placeholder 2"/>
          <p:cNvSpPr>
            <a:spLocks noGrp="1"/>
          </p:cNvSpPr>
          <p:nvPr>
            <p:ph idx="1"/>
          </p:nvPr>
        </p:nvSpPr>
        <p:spPr/>
        <p:txBody>
          <a:bodyPr/>
          <a:lstStyle/>
          <a:p>
            <a:r>
              <a:rPr lang="en-US" dirty="0"/>
              <a:t>Frozen products can be shipped using a J82 box</a:t>
            </a:r>
          </a:p>
          <a:p>
            <a:r>
              <a:rPr lang="en-US" dirty="0"/>
              <a:t>Up to 6 units can be shipped in dry ice to maintain the frozen state</a:t>
            </a:r>
          </a:p>
          <a:p>
            <a:r>
              <a:rPr lang="en-US" dirty="0"/>
              <a:t>Request dry ice from supplier in advance of shipping day</a:t>
            </a:r>
          </a:p>
          <a:p>
            <a:pPr marL="457200" lvl="1" indent="0">
              <a:buNone/>
            </a:pPr>
            <a:endParaRPr lang="en-US" dirty="0">
              <a:latin typeface="Arial" panose="020B0604020202020204" pitchFamily="34" charset="0"/>
              <a:cs typeface="Arial" panose="020B0604020202020204"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5400000">
            <a:off x="6404492" y="4332812"/>
            <a:ext cx="1656185" cy="1720770"/>
          </a:xfrm>
          <a:prstGeom prst="rect">
            <a:avLst/>
          </a:prstGeom>
        </p:spPr>
      </p:pic>
    </p:spTree>
    <p:extLst>
      <p:ext uri="{BB962C8B-B14F-4D97-AF65-F5344CB8AC3E}">
        <p14:creationId xmlns:p14="http://schemas.microsoft.com/office/powerpoint/2010/main" val="102995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sz="3600" dirty="0"/>
              <a:t>Packing Configuration For J82 Shipping Container – Frozen Plasma</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304058"/>
            <a:ext cx="7344816" cy="4882433"/>
          </a:xfrm>
        </p:spPr>
      </p:pic>
    </p:spTree>
    <p:extLst>
      <p:ext uri="{BB962C8B-B14F-4D97-AF65-F5344CB8AC3E}">
        <p14:creationId xmlns:p14="http://schemas.microsoft.com/office/powerpoint/2010/main" val="299908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484"/>
            <a:ext cx="7427168" cy="1143000"/>
          </a:xfrm>
        </p:spPr>
        <p:txBody>
          <a:bodyPr/>
          <a:lstStyle/>
          <a:p>
            <a:r>
              <a:rPr lang="en-CA" dirty="0"/>
              <a:t>Knowledge Check Point</a:t>
            </a:r>
            <a:endParaRPr lang="en-US" dirty="0"/>
          </a:p>
        </p:txBody>
      </p:sp>
      <p:sp>
        <p:nvSpPr>
          <p:cNvPr id="3" name="Content Placeholder 2"/>
          <p:cNvSpPr>
            <a:spLocks noGrp="1"/>
          </p:cNvSpPr>
          <p:nvPr>
            <p:ph idx="1"/>
          </p:nvPr>
        </p:nvSpPr>
        <p:spPr>
          <a:xfrm>
            <a:off x="467544" y="1196752"/>
            <a:ext cx="8229600" cy="4824536"/>
          </a:xfrm>
        </p:spPr>
        <p:txBody>
          <a:bodyPr/>
          <a:lstStyle/>
          <a:p>
            <a:r>
              <a:rPr lang="en-CA" sz="2800" dirty="0"/>
              <a:t>How many units of RBC’s can be shipped using the J82 shipping container?</a:t>
            </a:r>
          </a:p>
          <a:p>
            <a:r>
              <a:rPr lang="en-CA" sz="2800" dirty="0"/>
              <a:t>How many PLT’s can be shipped using the E38 shipping container?</a:t>
            </a:r>
          </a:p>
          <a:p>
            <a:r>
              <a:rPr lang="en-CA" sz="2800" dirty="0"/>
              <a:t>How many Frozen Plasma can be shipped using the J82 shipping container?</a:t>
            </a:r>
          </a:p>
          <a:p>
            <a:r>
              <a:rPr lang="en-CA" sz="2800" dirty="0"/>
              <a:t>What temperatures were the ice packs and gel packs validated at for pre-conditioning for shipping RBCs and PLTs?</a:t>
            </a:r>
          </a:p>
          <a:p>
            <a:r>
              <a:rPr lang="en-CA" sz="2800" dirty="0"/>
              <a:t>What form should be used when sending any products for redistribution to another facility? </a:t>
            </a:r>
          </a:p>
          <a:p>
            <a:endParaRPr lang="en-CA" dirty="0"/>
          </a:p>
          <a:p>
            <a:endParaRPr lang="en-US" dirty="0"/>
          </a:p>
        </p:txBody>
      </p:sp>
      <p:pic>
        <p:nvPicPr>
          <p:cNvPr id="10242" name="Picture 2" descr="C:\Users\tcameron\AppData\Local\Microsoft\Windows\INetCache\IE\NGRX0Z0D\image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32" y="53935"/>
            <a:ext cx="975840" cy="99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4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3568" y="1916832"/>
            <a:ext cx="7774632" cy="3600399"/>
          </a:xfrm>
        </p:spPr>
        <p:txBody>
          <a:bodyPr/>
          <a:lstStyle/>
          <a:p>
            <a:pPr eaLnBrk="1" hangingPunct="1"/>
            <a:r>
              <a:rPr lang="en-US" altLang="en-US" dirty="0"/>
              <a:t>Shipping Blood Components (Fresh Products) with a Patient using J82/E38 Shipping Containers</a:t>
            </a:r>
          </a:p>
        </p:txBody>
      </p:sp>
    </p:spTree>
    <p:extLst>
      <p:ext uri="{BB962C8B-B14F-4D97-AF65-F5344CB8AC3E}">
        <p14:creationId xmlns:p14="http://schemas.microsoft.com/office/powerpoint/2010/main" val="257295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C76A-76B7-4671-B5EE-A01C1BF612A4}"/>
              </a:ext>
            </a:extLst>
          </p:cNvPr>
          <p:cNvSpPr>
            <a:spLocks noGrp="1"/>
          </p:cNvSpPr>
          <p:nvPr>
            <p:ph type="title"/>
          </p:nvPr>
        </p:nvSpPr>
        <p:spPr>
          <a:xfrm>
            <a:off x="251520" y="95023"/>
            <a:ext cx="8640960" cy="1143000"/>
          </a:xfrm>
        </p:spPr>
        <p:txBody>
          <a:bodyPr/>
          <a:lstStyle/>
          <a:p>
            <a:r>
              <a:rPr lang="en-CA" sz="4000" dirty="0"/>
              <a:t>Why We Ensure Components and Products are Utilized Appropriately</a:t>
            </a:r>
            <a:endParaRPr lang="en-US" sz="4000" dirty="0"/>
          </a:p>
        </p:txBody>
      </p:sp>
      <p:graphicFrame>
        <p:nvGraphicFramePr>
          <p:cNvPr id="4" name="Content Placeholder 3">
            <a:extLst>
              <a:ext uri="{FF2B5EF4-FFF2-40B4-BE49-F238E27FC236}">
                <a16:creationId xmlns:a16="http://schemas.microsoft.com/office/drawing/2014/main" id="{F039DE1F-0D2C-4037-B945-5512987557ED}"/>
              </a:ext>
            </a:extLst>
          </p:cNvPr>
          <p:cNvGraphicFramePr>
            <a:graphicFrameLocks noGrp="1"/>
          </p:cNvGraphicFramePr>
          <p:nvPr>
            <p:ph idx="1"/>
            <p:extLst>
              <p:ext uri="{D42A27DB-BD31-4B8C-83A1-F6EECF244321}">
                <p14:modId xmlns:p14="http://schemas.microsoft.com/office/powerpoint/2010/main" val="1586181603"/>
              </p:ext>
            </p:extLst>
          </p:nvPr>
        </p:nvGraphicFramePr>
        <p:xfrm>
          <a:off x="457200" y="2131060"/>
          <a:ext cx="8229600" cy="259588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3623899203"/>
                    </a:ext>
                  </a:extLst>
                </a:gridCol>
                <a:gridCol w="4114800">
                  <a:extLst>
                    <a:ext uri="{9D8B030D-6E8A-4147-A177-3AD203B41FA5}">
                      <a16:colId xmlns:a16="http://schemas.microsoft.com/office/drawing/2014/main" val="2522763071"/>
                    </a:ext>
                  </a:extLst>
                </a:gridCol>
              </a:tblGrid>
              <a:tr h="370840">
                <a:tc>
                  <a:txBody>
                    <a:bodyPr/>
                    <a:lstStyle/>
                    <a:p>
                      <a:r>
                        <a:rPr lang="en-CA" dirty="0"/>
                        <a:t>Products</a:t>
                      </a:r>
                      <a:endParaRPr lang="en-US" dirty="0"/>
                    </a:p>
                  </a:txBody>
                  <a:tcPr/>
                </a:tc>
                <a:tc>
                  <a:txBody>
                    <a:bodyPr/>
                    <a:lstStyle/>
                    <a:p>
                      <a:r>
                        <a:rPr lang="en-CA" dirty="0"/>
                        <a:t>Cost </a:t>
                      </a:r>
                      <a:endParaRPr lang="en-US" dirty="0"/>
                    </a:p>
                  </a:txBody>
                  <a:tcPr/>
                </a:tc>
                <a:extLst>
                  <a:ext uri="{0D108BD9-81ED-4DB2-BD59-A6C34878D82A}">
                    <a16:rowId xmlns:a16="http://schemas.microsoft.com/office/drawing/2014/main" val="3931916477"/>
                  </a:ext>
                </a:extLst>
              </a:tr>
              <a:tr h="370840">
                <a:tc>
                  <a:txBody>
                    <a:bodyPr/>
                    <a:lstStyle/>
                    <a:p>
                      <a:r>
                        <a:rPr lang="en-CA" dirty="0"/>
                        <a:t>1 unit of RBC</a:t>
                      </a:r>
                      <a:endParaRPr lang="en-US" dirty="0"/>
                    </a:p>
                  </a:txBody>
                  <a:tcPr/>
                </a:tc>
                <a:tc>
                  <a:txBody>
                    <a:bodyPr/>
                    <a:lstStyle/>
                    <a:p>
                      <a:r>
                        <a:rPr lang="en-CA" dirty="0"/>
                        <a:t>$411</a:t>
                      </a:r>
                      <a:endParaRPr lang="en-US" dirty="0"/>
                    </a:p>
                  </a:txBody>
                  <a:tcPr/>
                </a:tc>
                <a:extLst>
                  <a:ext uri="{0D108BD9-81ED-4DB2-BD59-A6C34878D82A}">
                    <a16:rowId xmlns:a16="http://schemas.microsoft.com/office/drawing/2014/main" val="717261217"/>
                  </a:ext>
                </a:extLst>
              </a:tr>
              <a:tr h="370840">
                <a:tc>
                  <a:txBody>
                    <a:bodyPr/>
                    <a:lstStyle/>
                    <a:p>
                      <a:r>
                        <a:rPr lang="en-CA" dirty="0"/>
                        <a:t>1 unit of Pooled Platelets</a:t>
                      </a:r>
                      <a:endParaRPr lang="en-US" dirty="0"/>
                    </a:p>
                  </a:txBody>
                  <a:tcPr/>
                </a:tc>
                <a:tc>
                  <a:txBody>
                    <a:bodyPr/>
                    <a:lstStyle/>
                    <a:p>
                      <a:r>
                        <a:rPr lang="en-CA" dirty="0"/>
                        <a:t>$174</a:t>
                      </a:r>
                      <a:endParaRPr lang="en-US" dirty="0"/>
                    </a:p>
                  </a:txBody>
                  <a:tcPr/>
                </a:tc>
                <a:extLst>
                  <a:ext uri="{0D108BD9-81ED-4DB2-BD59-A6C34878D82A}">
                    <a16:rowId xmlns:a16="http://schemas.microsoft.com/office/drawing/2014/main" val="4183076661"/>
                  </a:ext>
                </a:extLst>
              </a:tr>
              <a:tr h="370840">
                <a:tc>
                  <a:txBody>
                    <a:bodyPr/>
                    <a:lstStyle/>
                    <a:p>
                      <a:r>
                        <a:rPr lang="en-CA" dirty="0"/>
                        <a:t>1 unit of Apheresis Platelets</a:t>
                      </a:r>
                      <a:endParaRPr lang="en-US" dirty="0"/>
                    </a:p>
                  </a:txBody>
                  <a:tcPr/>
                </a:tc>
                <a:tc>
                  <a:txBody>
                    <a:bodyPr/>
                    <a:lstStyle/>
                    <a:p>
                      <a:r>
                        <a:rPr lang="en-CA" dirty="0"/>
                        <a:t>$492</a:t>
                      </a:r>
                      <a:endParaRPr lang="en-US" dirty="0"/>
                    </a:p>
                  </a:txBody>
                  <a:tcPr/>
                </a:tc>
                <a:extLst>
                  <a:ext uri="{0D108BD9-81ED-4DB2-BD59-A6C34878D82A}">
                    <a16:rowId xmlns:a16="http://schemas.microsoft.com/office/drawing/2014/main" val="2268518931"/>
                  </a:ext>
                </a:extLst>
              </a:tr>
              <a:tr h="370840">
                <a:tc>
                  <a:txBody>
                    <a:bodyPr/>
                    <a:lstStyle/>
                    <a:p>
                      <a:r>
                        <a:rPr lang="en-CA" dirty="0"/>
                        <a:t>1 g of IG</a:t>
                      </a:r>
                      <a:endParaRPr lang="en-US" dirty="0"/>
                    </a:p>
                  </a:txBody>
                  <a:tcPr/>
                </a:tc>
                <a:tc>
                  <a:txBody>
                    <a:bodyPr/>
                    <a:lstStyle/>
                    <a:p>
                      <a:r>
                        <a:rPr lang="en-CA" dirty="0"/>
                        <a:t>$65</a:t>
                      </a:r>
                      <a:endParaRPr lang="en-US" dirty="0"/>
                    </a:p>
                  </a:txBody>
                  <a:tcPr/>
                </a:tc>
                <a:extLst>
                  <a:ext uri="{0D108BD9-81ED-4DB2-BD59-A6C34878D82A}">
                    <a16:rowId xmlns:a16="http://schemas.microsoft.com/office/drawing/2014/main" val="4242018057"/>
                  </a:ext>
                </a:extLst>
              </a:tr>
              <a:tr h="370840">
                <a:tc>
                  <a:txBody>
                    <a:bodyPr/>
                    <a:lstStyle/>
                    <a:p>
                      <a:r>
                        <a:rPr lang="en-CA" dirty="0"/>
                        <a:t>1 vial of </a:t>
                      </a:r>
                      <a:r>
                        <a:rPr lang="en-CA" dirty="0" err="1"/>
                        <a:t>Octaplex</a:t>
                      </a:r>
                      <a:r>
                        <a:rPr lang="en-CA" dirty="0"/>
                        <a:t> (500IU)</a:t>
                      </a:r>
                      <a:endParaRPr lang="en-US" dirty="0"/>
                    </a:p>
                  </a:txBody>
                  <a:tcPr/>
                </a:tc>
                <a:tc>
                  <a:txBody>
                    <a:bodyPr/>
                    <a:lstStyle/>
                    <a:p>
                      <a:r>
                        <a:rPr lang="en-CA" dirty="0"/>
                        <a:t>$355</a:t>
                      </a:r>
                      <a:endParaRPr lang="en-US" dirty="0"/>
                    </a:p>
                  </a:txBody>
                  <a:tcPr/>
                </a:tc>
                <a:extLst>
                  <a:ext uri="{0D108BD9-81ED-4DB2-BD59-A6C34878D82A}">
                    <a16:rowId xmlns:a16="http://schemas.microsoft.com/office/drawing/2014/main" val="1245154829"/>
                  </a:ext>
                </a:extLst>
              </a:tr>
              <a:tr h="370840">
                <a:tc>
                  <a:txBody>
                    <a:bodyPr/>
                    <a:lstStyle/>
                    <a:p>
                      <a:r>
                        <a:rPr lang="en-CA" dirty="0"/>
                        <a:t>Factor Concentrates </a:t>
                      </a:r>
                      <a:endParaRPr lang="en-US" dirty="0"/>
                    </a:p>
                  </a:txBody>
                  <a:tcPr/>
                </a:tc>
                <a:tc>
                  <a:txBody>
                    <a:bodyPr/>
                    <a:lstStyle/>
                    <a:p>
                      <a:r>
                        <a:rPr lang="en-CA" dirty="0"/>
                        <a:t>$265 - $6,039</a:t>
                      </a:r>
                      <a:endParaRPr lang="en-US" dirty="0"/>
                    </a:p>
                  </a:txBody>
                  <a:tcPr/>
                </a:tc>
                <a:extLst>
                  <a:ext uri="{0D108BD9-81ED-4DB2-BD59-A6C34878D82A}">
                    <a16:rowId xmlns:a16="http://schemas.microsoft.com/office/drawing/2014/main" val="2737612995"/>
                  </a:ext>
                </a:extLst>
              </a:tr>
            </a:tbl>
          </a:graphicData>
        </a:graphic>
      </p:graphicFrame>
    </p:spTree>
    <p:extLst>
      <p:ext uri="{BB962C8B-B14F-4D97-AF65-F5344CB8AC3E}">
        <p14:creationId xmlns:p14="http://schemas.microsoft.com/office/powerpoint/2010/main" val="33301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with a Patient</a:t>
            </a:r>
          </a:p>
        </p:txBody>
      </p:sp>
      <p:sp>
        <p:nvSpPr>
          <p:cNvPr id="3" name="Content Placeholder 2"/>
          <p:cNvSpPr>
            <a:spLocks noGrp="1"/>
          </p:cNvSpPr>
          <p:nvPr>
            <p:ph idx="1"/>
          </p:nvPr>
        </p:nvSpPr>
        <p:spPr>
          <a:xfrm>
            <a:off x="457200" y="1417638"/>
            <a:ext cx="8229600" cy="4421088"/>
          </a:xfrm>
        </p:spPr>
        <p:txBody>
          <a:bodyPr/>
          <a:lstStyle/>
          <a:p>
            <a:r>
              <a:rPr lang="en-US" dirty="0"/>
              <a:t>Patient identity known or unknown follow hospital protocol for component selection</a:t>
            </a:r>
          </a:p>
          <a:p>
            <a:r>
              <a:rPr lang="en-US" dirty="0"/>
              <a:t>Prepare the blood components/products to</a:t>
            </a:r>
          </a:p>
          <a:p>
            <a:pPr marL="344488" indent="0">
              <a:buNone/>
            </a:pPr>
            <a:r>
              <a:rPr lang="en-US" dirty="0"/>
              <a:t>be transported with the patient, following hospital protocol</a:t>
            </a:r>
          </a:p>
          <a:p>
            <a:pPr marL="457200" indent="-457200"/>
            <a:r>
              <a:rPr lang="en-US" dirty="0"/>
              <a:t>Visually inspect the unit and complete the Inter-hospital Transfer form</a:t>
            </a:r>
            <a:br>
              <a:rPr lang="en-US" dirty="0"/>
            </a:br>
            <a:r>
              <a:rPr lang="en-US" dirty="0"/>
              <a:t>Blood Components/Products</a:t>
            </a:r>
            <a:br>
              <a:rPr lang="en-US" dirty="0"/>
            </a:br>
            <a:r>
              <a:rPr lang="en-US" dirty="0"/>
              <a:t>Accompanying a Patient</a:t>
            </a:r>
          </a:p>
          <a:p>
            <a:pPr marL="344488" indent="0">
              <a:buNone/>
            </a:pPr>
            <a:endParaRPr lang="en-US" dirty="0"/>
          </a:p>
          <a:p>
            <a:endParaRPr lang="en-US"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F001D674-AA5C-493B-836C-55364A385219}"/>
                  </a:ext>
                </a:extLst>
              </p:cNvPr>
              <p:cNvGraphicFramePr>
                <a:graphicFrameLocks noChangeAspect="1"/>
              </p:cNvGraphicFramePr>
              <p:nvPr>
                <p:extLst>
                  <p:ext uri="{D42A27DB-BD31-4B8C-83A1-F6EECF244321}">
                    <p14:modId xmlns:p14="http://schemas.microsoft.com/office/powerpoint/2010/main" val="647734510"/>
                  </p:ext>
                </p:extLst>
              </p:nvPr>
            </p:nvGraphicFramePr>
            <p:xfrm>
              <a:off x="6372200" y="4769828"/>
              <a:ext cx="1944216" cy="1458162"/>
            </p:xfrm>
            <a:graphic>
              <a:graphicData uri="http://schemas.microsoft.com/office/powerpoint/2016/slidezoom">
                <pslz:sldZm>
                  <pslz:sldZmObj sldId="323" cId="1840810564">
                    <pslz:zmPr id="{EEEB86DC-BA42-4E0F-9F3C-94E958F8D6FA}" returnToParent="0" transitionDur="1000">
                      <p166:blipFill xmlns:p166="http://schemas.microsoft.com/office/powerpoint/2016/6/main">
                        <a:blip r:embed="rId3"/>
                        <a:stretch>
                          <a:fillRect/>
                        </a:stretch>
                      </p166:blipFill>
                      <p166:spPr xmlns:p166="http://schemas.microsoft.com/office/powerpoint/2016/6/main">
                        <a:xfrm>
                          <a:off x="0" y="0"/>
                          <a:ext cx="1944216" cy="1458162"/>
                        </a:xfrm>
                        <a:prstGeom prst="rect">
                          <a:avLst/>
                        </a:prstGeom>
                        <a:ln w="3175">
                          <a:solidFill>
                            <a:prstClr val="ltGray"/>
                          </a:solidFill>
                        </a:ln>
                      </p166:spPr>
                    </pslz:zmPr>
                  </pslz:sldZmObj>
                </pslz:sldZm>
              </a:graphicData>
            </a:graphic>
          </p:graphicFrame>
        </mc:Choice>
        <mc:Fallback xmlns="">
          <p:pic>
            <p:nvPicPr>
              <p:cNvPr id="6" name="Slide Zoom 5">
                <a:extLst>
                  <a:ext uri="{FF2B5EF4-FFF2-40B4-BE49-F238E27FC236}">
                    <a16:creationId xmlns:a16="http://schemas.microsoft.com/office/drawing/2014/main" id="{F001D674-AA5C-493B-836C-55364A385219}"/>
                  </a:ext>
                </a:extLst>
              </p:cNvPr>
              <p:cNvPicPr>
                <a:picLocks noGrp="1" noRot="1" noChangeAspect="1" noMove="1" noResize="1" noEditPoints="1" noAdjustHandles="1" noChangeArrowheads="1" noChangeShapeType="1"/>
              </p:cNvPicPr>
              <p:nvPr/>
            </p:nvPicPr>
            <p:blipFill>
              <a:blip r:embed="rId4"/>
              <a:stretch>
                <a:fillRect/>
              </a:stretch>
            </p:blipFill>
            <p:spPr>
              <a:xfrm>
                <a:off x="6372200" y="4769828"/>
                <a:ext cx="1944216" cy="1458162"/>
              </a:xfrm>
              <a:prstGeom prst="rect">
                <a:avLst/>
              </a:prstGeom>
              <a:ln w="3175">
                <a:solidFill>
                  <a:prstClr val="ltGray"/>
                </a:solidFill>
              </a:ln>
            </p:spPr>
          </p:pic>
        </mc:Fallback>
      </mc:AlternateContent>
    </p:spTree>
    <p:extLst>
      <p:ext uri="{BB962C8B-B14F-4D97-AF65-F5344CB8AC3E}">
        <p14:creationId xmlns:p14="http://schemas.microsoft.com/office/powerpoint/2010/main" val="2942916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AB75-2848-453A-AD38-879657649A7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AE70A91-C722-464B-BDF5-FE6CE7C0CDB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081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with a Patient</a:t>
            </a:r>
          </a:p>
        </p:txBody>
      </p:sp>
      <p:sp>
        <p:nvSpPr>
          <p:cNvPr id="3" name="Content Placeholder 2"/>
          <p:cNvSpPr>
            <a:spLocks noGrp="1"/>
          </p:cNvSpPr>
          <p:nvPr>
            <p:ph idx="1"/>
          </p:nvPr>
        </p:nvSpPr>
        <p:spPr>
          <a:xfrm>
            <a:off x="457200" y="1600201"/>
            <a:ext cx="8229600" cy="4421088"/>
          </a:xfrm>
        </p:spPr>
        <p:txBody>
          <a:bodyPr/>
          <a:lstStyle/>
          <a:p>
            <a:r>
              <a:rPr lang="en-US" dirty="0"/>
              <a:t>Follow packing configurations seen in previous section</a:t>
            </a:r>
          </a:p>
          <a:p>
            <a:r>
              <a:rPr lang="en-US" dirty="0"/>
              <a:t>Notify the destination Transfusion Service if known and fax the Interhospital Transfer Form </a:t>
            </a:r>
            <a:r>
              <a:rPr lang="en-US" sz="2400" i="1" dirty="0"/>
              <a:t>(IM007F1)</a:t>
            </a:r>
            <a:endParaRPr lang="en-US" sz="2400" i="1" dirty="0">
              <a:cs typeface="Arial"/>
            </a:endParaRPr>
          </a:p>
          <a:p>
            <a:r>
              <a:rPr lang="en-US" dirty="0"/>
              <a:t>This is very helpful for reporting and tracking on patient arrival at destination facility</a:t>
            </a:r>
          </a:p>
        </p:txBody>
      </p:sp>
    </p:spTree>
    <p:extLst>
      <p:ext uri="{BB962C8B-B14F-4D97-AF65-F5344CB8AC3E}">
        <p14:creationId xmlns:p14="http://schemas.microsoft.com/office/powerpoint/2010/main" val="781510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35280" cy="1301006"/>
          </a:xfrm>
        </p:spPr>
        <p:txBody>
          <a:bodyPr/>
          <a:lstStyle/>
          <a:p>
            <a:r>
              <a:rPr lang="en-US" sz="4000" dirty="0"/>
              <a:t>Transfer with a Patient - Reporting</a:t>
            </a:r>
          </a:p>
        </p:txBody>
      </p:sp>
      <p:sp>
        <p:nvSpPr>
          <p:cNvPr id="3" name="Content Placeholder 2"/>
          <p:cNvSpPr>
            <a:spLocks noGrp="1"/>
          </p:cNvSpPr>
          <p:nvPr>
            <p:ph idx="1"/>
          </p:nvPr>
        </p:nvSpPr>
        <p:spPr>
          <a:xfrm>
            <a:off x="251520" y="1218456"/>
            <a:ext cx="8640960" cy="4421088"/>
          </a:xfrm>
        </p:spPr>
        <p:txBody>
          <a:bodyPr/>
          <a:lstStyle/>
          <a:p>
            <a:r>
              <a:rPr lang="en-US" sz="2800" dirty="0">
                <a:effectLst>
                  <a:outerShdw blurRad="38100" dist="38100" dir="2700000" algn="tl">
                    <a:srgbClr val="000000">
                      <a:alpha val="43137"/>
                    </a:srgbClr>
                  </a:outerShdw>
                </a:effectLst>
              </a:rPr>
              <a:t>Sending Facility </a:t>
            </a:r>
          </a:p>
          <a:p>
            <a:pPr lvl="1" indent="-384175">
              <a:buFont typeface="Wingdings" panose="05000000000000000000" pitchFamily="2" charset="2"/>
              <a:buChar char="ü"/>
            </a:pPr>
            <a:r>
              <a:rPr lang="en-US" sz="2400" dirty="0"/>
              <a:t>Complete Interhospital Transfer Form </a:t>
            </a:r>
            <a:r>
              <a:rPr lang="en-US" sz="2000" i="1" dirty="0"/>
              <a:t>(IM007F1)</a:t>
            </a:r>
          </a:p>
          <a:p>
            <a:pPr lvl="1" indent="-384175">
              <a:buFont typeface="Wingdings" panose="05000000000000000000" pitchFamily="2" charset="2"/>
              <a:buChar char="ü"/>
            </a:pPr>
            <a:r>
              <a:rPr lang="en-US" sz="2400" dirty="0"/>
              <a:t>Retain a copy</a:t>
            </a:r>
          </a:p>
          <a:p>
            <a:pPr lvl="1" indent="-384175">
              <a:buFont typeface="Wingdings" panose="05000000000000000000" pitchFamily="2" charset="2"/>
              <a:buChar char="ü"/>
            </a:pPr>
            <a:r>
              <a:rPr lang="en-US" sz="2400" dirty="0"/>
              <a:t>Notify the receiving facility Transfusion Service</a:t>
            </a:r>
          </a:p>
          <a:p>
            <a:pPr lvl="1" indent="-384175">
              <a:buFont typeface="Wingdings" panose="05000000000000000000" pitchFamily="2" charset="2"/>
              <a:buChar char="ü"/>
            </a:pPr>
            <a:r>
              <a:rPr lang="en-US" sz="2400" dirty="0"/>
              <a:t>Fax Inter-hospital Exchange From</a:t>
            </a:r>
          </a:p>
          <a:p>
            <a:pPr marL="457200" lvl="1" indent="-457200">
              <a:buFont typeface="Arial" panose="020B0604020202020204" pitchFamily="34" charset="0"/>
              <a:buChar char="•"/>
            </a:pPr>
            <a:r>
              <a:rPr lang="en-US" dirty="0">
                <a:effectLst>
                  <a:outerShdw blurRad="38100" dist="38100" dir="2700000" algn="tl">
                    <a:srgbClr val="000000">
                      <a:alpha val="43137"/>
                    </a:srgbClr>
                  </a:outerShdw>
                </a:effectLst>
              </a:rPr>
              <a:t>Receiving Facility </a:t>
            </a:r>
          </a:p>
          <a:p>
            <a:pPr marL="800100" lvl="1" indent="-457200">
              <a:buFont typeface="Wingdings" panose="05000000000000000000" pitchFamily="2" charset="2"/>
              <a:buChar char="ü"/>
            </a:pPr>
            <a:r>
              <a:rPr lang="en-US" sz="2400" dirty="0"/>
              <a:t>Verify if units were transfused en route?</a:t>
            </a:r>
          </a:p>
          <a:p>
            <a:pPr marL="800100" lvl="1" indent="-457200">
              <a:buFont typeface="Wingdings" panose="05000000000000000000" pitchFamily="2" charset="2"/>
              <a:buChar char="ü"/>
            </a:pPr>
            <a:r>
              <a:rPr lang="en-US" sz="2400" dirty="0"/>
              <a:t>Ensures number of components received equals the number sent or transfused</a:t>
            </a:r>
          </a:p>
          <a:p>
            <a:pPr marL="800100" lvl="1" indent="-457200">
              <a:buFont typeface="Wingdings" panose="05000000000000000000" pitchFamily="2" charset="2"/>
              <a:buChar char="ü"/>
            </a:pPr>
            <a:r>
              <a:rPr lang="en-CA" sz="2400" dirty="0"/>
              <a:t>C</a:t>
            </a:r>
            <a:r>
              <a:rPr lang="en-US" sz="2400" dirty="0"/>
              <a:t>completes receipt information on Interhospital Transfer form </a:t>
            </a:r>
            <a:r>
              <a:rPr lang="en-US" sz="2000" i="1" dirty="0"/>
              <a:t>(IM007F1) </a:t>
            </a:r>
            <a:r>
              <a:rPr lang="en-US" sz="2400" dirty="0"/>
              <a:t>and notifies the sending site of final disposition.</a:t>
            </a:r>
          </a:p>
          <a:p>
            <a:pPr marL="509588" lvl="1" indent="-112713">
              <a:buFont typeface="Arial" panose="020B0604020202020204" pitchFamily="34" charset="0"/>
              <a:buChar char="•"/>
            </a:pPr>
            <a:endParaRPr lang="en-US" sz="3200" dirty="0"/>
          </a:p>
          <a:p>
            <a:pPr marL="520700" lvl="2" indent="0">
              <a:buNone/>
            </a:pPr>
            <a:endParaRPr lang="en-US" dirty="0"/>
          </a:p>
        </p:txBody>
      </p:sp>
    </p:spTree>
    <p:extLst>
      <p:ext uri="{BB962C8B-B14F-4D97-AF65-F5344CB8AC3E}">
        <p14:creationId xmlns:p14="http://schemas.microsoft.com/office/powerpoint/2010/main" val="330358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484"/>
            <a:ext cx="7427168" cy="1143000"/>
          </a:xfrm>
        </p:spPr>
        <p:txBody>
          <a:bodyPr/>
          <a:lstStyle/>
          <a:p>
            <a:r>
              <a:rPr lang="en-CA" dirty="0"/>
              <a:t>Knowledge Check Point</a:t>
            </a:r>
            <a:endParaRPr lang="en-US" dirty="0"/>
          </a:p>
        </p:txBody>
      </p:sp>
      <p:sp>
        <p:nvSpPr>
          <p:cNvPr id="3" name="Content Placeholder 2"/>
          <p:cNvSpPr>
            <a:spLocks noGrp="1"/>
          </p:cNvSpPr>
          <p:nvPr>
            <p:ph idx="1"/>
          </p:nvPr>
        </p:nvSpPr>
        <p:spPr>
          <a:xfrm>
            <a:off x="467544" y="1196752"/>
            <a:ext cx="8229600" cy="4824536"/>
          </a:xfrm>
        </p:spPr>
        <p:txBody>
          <a:bodyPr/>
          <a:lstStyle/>
          <a:p>
            <a:endParaRPr lang="en-CA" dirty="0"/>
          </a:p>
          <a:p>
            <a:endParaRPr lang="en-US" dirty="0"/>
          </a:p>
        </p:txBody>
      </p:sp>
      <p:pic>
        <p:nvPicPr>
          <p:cNvPr id="10242" name="Picture 2" descr="C:\Users\tcameron\AppData\Local\Microsoft\Windows\INetCache\IE\NGRX0Z0D\image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32" y="53935"/>
            <a:ext cx="975840" cy="998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484784"/>
            <a:ext cx="8424936" cy="5078313"/>
          </a:xfrm>
          <a:prstGeom prst="rect">
            <a:avLst/>
          </a:prstGeom>
          <a:noFill/>
        </p:spPr>
        <p:txBody>
          <a:bodyPr wrap="square" rtlCol="0" anchor="t">
            <a:spAutoFit/>
          </a:bodyPr>
          <a:lstStyle/>
          <a:p>
            <a:pPr marL="285750" indent="-285750">
              <a:buFont typeface="Arial" panose="020B0604020202020204" pitchFamily="34" charset="0"/>
              <a:buChar char="•"/>
            </a:pPr>
            <a:r>
              <a:rPr lang="en-CA" sz="3200" dirty="0"/>
              <a:t>What shipping container should be used to ship products/components with a patient transfer?</a:t>
            </a:r>
          </a:p>
          <a:p>
            <a:pPr marL="285750" indent="-285750">
              <a:buFont typeface="Arial" panose="020B0604020202020204" pitchFamily="34" charset="0"/>
              <a:buChar char="•"/>
            </a:pPr>
            <a:r>
              <a:rPr lang="en-CA" sz="3200" dirty="0"/>
              <a:t>What form should be completed and sent with the components/products with a patient that is being transferred to another facility?</a:t>
            </a:r>
          </a:p>
          <a:p>
            <a:pPr marL="285750" indent="-285750">
              <a:buFont typeface="Arial" panose="020B0604020202020204" pitchFamily="34" charset="0"/>
              <a:buChar char="•"/>
            </a:pPr>
            <a:r>
              <a:rPr lang="en-CA" sz="3200" dirty="0"/>
              <a:t>Who is responsible for notifying the receiving hospital that products are traveling with a patient </a:t>
            </a:r>
            <a:r>
              <a:rPr lang="en-CA" sz="3200" dirty="0" err="1"/>
              <a:t>enroute</a:t>
            </a:r>
            <a:r>
              <a:rPr lang="en-CA" sz="3200" dirty="0"/>
              <a: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925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dirty="0"/>
              <a:t>Plasma Protein Product Redistribution</a:t>
            </a:r>
          </a:p>
        </p:txBody>
      </p:sp>
    </p:spTree>
    <p:extLst>
      <p:ext uri="{BB962C8B-B14F-4D97-AF65-F5344CB8AC3E}">
        <p14:creationId xmlns:p14="http://schemas.microsoft.com/office/powerpoint/2010/main" val="2384651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Process</a:t>
            </a:r>
            <a:endParaRPr lang="en-US" dirty="0"/>
          </a:p>
        </p:txBody>
      </p:sp>
      <p:sp>
        <p:nvSpPr>
          <p:cNvPr id="3" name="Content Placeholder 2"/>
          <p:cNvSpPr>
            <a:spLocks noGrp="1"/>
          </p:cNvSpPr>
          <p:nvPr>
            <p:ph idx="1"/>
          </p:nvPr>
        </p:nvSpPr>
        <p:spPr/>
        <p:txBody>
          <a:bodyPr/>
          <a:lstStyle/>
          <a:p>
            <a:pPr lvl="0"/>
            <a:r>
              <a:rPr lang="en-US" dirty="0"/>
              <a:t>CBS Product Listing and Monthly Expiring list</a:t>
            </a:r>
          </a:p>
          <a:p>
            <a:r>
              <a:rPr lang="en-US" dirty="0"/>
              <a:t>Hospital Bi-Monthly Expiry Report</a:t>
            </a:r>
          </a:p>
          <a:p>
            <a:r>
              <a:rPr lang="en-US" dirty="0"/>
              <a:t>Data Entry of Completed Hospital Reports</a:t>
            </a:r>
          </a:p>
          <a:p>
            <a:r>
              <a:rPr lang="en-US" dirty="0"/>
              <a:t>Review of Products that will be Expiring</a:t>
            </a:r>
          </a:p>
          <a:p>
            <a:r>
              <a:rPr lang="en-US" dirty="0"/>
              <a:t>Coordinate Shipping of Near to Expire Products</a:t>
            </a:r>
          </a:p>
          <a:p>
            <a:pPr lvl="0"/>
            <a:endParaRPr lang="en-US" dirty="0"/>
          </a:p>
          <a:p>
            <a:pPr lvl="0"/>
            <a:endParaRPr lang="en-US" dirty="0"/>
          </a:p>
        </p:txBody>
      </p:sp>
    </p:spTree>
    <p:extLst>
      <p:ext uri="{BB962C8B-B14F-4D97-AF65-F5344CB8AC3E}">
        <p14:creationId xmlns:p14="http://schemas.microsoft.com/office/powerpoint/2010/main" val="2015787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Expiry Report</a:t>
            </a:r>
          </a:p>
        </p:txBody>
      </p:sp>
      <p:sp>
        <p:nvSpPr>
          <p:cNvPr id="3" name="Content Placeholder 2"/>
          <p:cNvSpPr>
            <a:spLocks noGrp="1"/>
          </p:cNvSpPr>
          <p:nvPr>
            <p:ph idx="1"/>
          </p:nvPr>
        </p:nvSpPr>
        <p:spPr/>
        <p:txBody>
          <a:bodyPr/>
          <a:lstStyle/>
          <a:p>
            <a:r>
              <a:rPr lang="en-US" dirty="0"/>
              <a:t>Hospitals participating in the redistribution program will receive a plasma protein product expiry report generated by ORBCoN on the 15</a:t>
            </a:r>
            <a:r>
              <a:rPr lang="en-US" baseline="30000" dirty="0"/>
              <a:t>th</a:t>
            </a:r>
            <a:r>
              <a:rPr lang="en-US" dirty="0"/>
              <a:t> ± 3 days bimonthly</a:t>
            </a:r>
          </a:p>
          <a:p>
            <a:r>
              <a:rPr lang="en-US" dirty="0"/>
              <a:t>Hospitals complete and submit the expiry report</a:t>
            </a:r>
          </a:p>
          <a:p>
            <a:r>
              <a:rPr lang="en-US" dirty="0"/>
              <a:t>The information is entered into a database that is shared with the Factor Concentrate Redistribution Program</a:t>
            </a:r>
          </a:p>
        </p:txBody>
      </p:sp>
    </p:spTree>
    <p:extLst>
      <p:ext uri="{BB962C8B-B14F-4D97-AF65-F5344CB8AC3E}">
        <p14:creationId xmlns:p14="http://schemas.microsoft.com/office/powerpoint/2010/main" val="1789940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Expiry List</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F0FC79E-FFE6-49A3-9D01-7910334C5795}"/>
                  </a:ext>
                </a:extLst>
              </p:cNvPr>
              <p:cNvGraphicFramePr>
                <a:graphicFrameLocks noChangeAspect="1"/>
              </p:cNvGraphicFramePr>
              <p:nvPr>
                <p:extLst>
                  <p:ext uri="{D42A27DB-BD31-4B8C-83A1-F6EECF244321}">
                    <p14:modId xmlns:p14="http://schemas.microsoft.com/office/powerpoint/2010/main" val="1212165792"/>
                  </p:ext>
                </p:extLst>
              </p:nvPr>
            </p:nvGraphicFramePr>
            <p:xfrm>
              <a:off x="2051720" y="1417638"/>
              <a:ext cx="4608512" cy="4819673"/>
            </p:xfrm>
            <a:graphic>
              <a:graphicData uri="http://schemas.microsoft.com/office/powerpoint/2016/slidezoom">
                <pslz:sldZm>
                  <pslz:sldZmObj sldId="324" cId="12289903">
                    <pslz:zmPr id="{1AF713A0-F31A-4A45-9FE1-44791F72741D}" returnToParent="0" transitionDur="1000">
                      <p166:blipFill xmlns:p166="http://schemas.microsoft.com/office/powerpoint/2016/6/main">
                        <a:blip r:embed="rId3"/>
                        <a:stretch>
                          <a:fillRect/>
                        </a:stretch>
                      </p166:blipFill>
                      <p166:spPr xmlns:p166="http://schemas.microsoft.com/office/powerpoint/2016/6/main">
                        <a:xfrm>
                          <a:off x="0" y="0"/>
                          <a:ext cx="4608512" cy="4819673"/>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CF0FC79E-FFE6-49A3-9D01-7910334C5795}"/>
                  </a:ext>
                </a:extLst>
              </p:cNvPr>
              <p:cNvPicPr>
                <a:picLocks noGrp="1" noRot="1" noChangeAspect="1" noMove="1" noResize="1" noEditPoints="1" noAdjustHandles="1" noChangeArrowheads="1" noChangeShapeType="1"/>
              </p:cNvPicPr>
              <p:nvPr/>
            </p:nvPicPr>
            <p:blipFill>
              <a:blip r:embed="rId4"/>
              <a:stretch>
                <a:fillRect/>
              </a:stretch>
            </p:blipFill>
            <p:spPr>
              <a:xfrm>
                <a:off x="2051720" y="1417638"/>
                <a:ext cx="4608512" cy="4819673"/>
              </a:xfrm>
              <a:prstGeom prst="rect">
                <a:avLst/>
              </a:prstGeom>
              <a:ln w="3175">
                <a:solidFill>
                  <a:prstClr val="ltGray"/>
                </a:solidFill>
              </a:ln>
            </p:spPr>
          </p:pic>
        </mc:Fallback>
      </mc:AlternateContent>
    </p:spTree>
    <p:extLst>
      <p:ext uri="{BB962C8B-B14F-4D97-AF65-F5344CB8AC3E}">
        <p14:creationId xmlns:p14="http://schemas.microsoft.com/office/powerpoint/2010/main" val="345841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34692-5999-42D4-8544-EC27217F3776}"/>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228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Memorandum of Understanding</a:t>
            </a:r>
          </a:p>
        </p:txBody>
      </p:sp>
      <p:sp>
        <p:nvSpPr>
          <p:cNvPr id="3" name="Content Placeholder 2"/>
          <p:cNvSpPr>
            <a:spLocks noGrp="1"/>
          </p:cNvSpPr>
          <p:nvPr>
            <p:ph idx="1"/>
          </p:nvPr>
        </p:nvSpPr>
        <p:spPr>
          <a:xfrm>
            <a:off x="457200" y="1423216"/>
            <a:ext cx="8229600" cy="4525963"/>
          </a:xfrm>
        </p:spPr>
        <p:txBody>
          <a:bodyPr/>
          <a:lstStyle/>
          <a:p>
            <a:r>
              <a:rPr lang="en-US" dirty="0"/>
              <a:t>Identifies and documents responsibilities for each partner in the provincial redistribution program</a:t>
            </a:r>
          </a:p>
          <a:p>
            <a:r>
              <a:rPr lang="en-US" dirty="0"/>
              <a:t>Agreement between the signing facility and ORBCoN/FCRP </a:t>
            </a:r>
          </a:p>
          <a:p>
            <a:r>
              <a:rPr lang="en-US" dirty="0"/>
              <a:t>Return to ORBCoN and will be kept on file  </a:t>
            </a:r>
          </a:p>
        </p:txBody>
      </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815D09E6-EEE0-429C-8668-D863FC668B82}"/>
                  </a:ext>
                </a:extLst>
              </p:cNvPr>
              <p:cNvGraphicFramePr>
                <a:graphicFrameLocks noChangeAspect="1"/>
              </p:cNvGraphicFramePr>
              <p:nvPr>
                <p:extLst>
                  <p:ext uri="{D42A27DB-BD31-4B8C-83A1-F6EECF244321}">
                    <p14:modId xmlns:p14="http://schemas.microsoft.com/office/powerpoint/2010/main" val="2505451833"/>
                  </p:ext>
                </p:extLst>
              </p:nvPr>
            </p:nvGraphicFramePr>
            <p:xfrm>
              <a:off x="3429000" y="4594225"/>
              <a:ext cx="2286000" cy="1714500"/>
            </p:xfrm>
            <a:graphic>
              <a:graphicData uri="http://schemas.microsoft.com/office/powerpoint/2016/slidezoom">
                <pslz:sldZm>
                  <pslz:sldZmObj sldId="321" cId="2810171206">
                    <pslz:zmPr id="{93662AAA-1A5E-44B9-843D-392298399653}"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815D09E6-EEE0-429C-8668-D863FC668B82}"/>
                  </a:ext>
                </a:extLst>
              </p:cNvPr>
              <p:cNvPicPr>
                <a:picLocks noGrp="1" noRot="1" noChangeAspect="1" noMove="1" noResize="1" noEditPoints="1" noAdjustHandles="1" noChangeArrowheads="1" noChangeShapeType="1"/>
              </p:cNvPicPr>
              <p:nvPr/>
            </p:nvPicPr>
            <p:blipFill>
              <a:blip r:embed="rId4"/>
              <a:stretch>
                <a:fillRect/>
              </a:stretch>
            </p:blipFill>
            <p:spPr>
              <a:xfrm>
                <a:off x="3429000" y="4594225"/>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29071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034692-5999-42D4-8544-EC27217F3776}"/>
              </a:ext>
            </a:extLst>
          </p:cNvPr>
          <p:cNvPicPr>
            <a:picLocks noChangeAspect="1"/>
          </p:cNvPicPr>
          <p:nvPr/>
        </p:nvPicPr>
        <p:blipFill>
          <a:blip r:embed="rId2"/>
          <a:stretch>
            <a:fillRect/>
          </a:stretch>
        </p:blipFill>
        <p:spPr>
          <a:xfrm>
            <a:off x="0" y="0"/>
            <a:ext cx="9143999" cy="6858000"/>
          </a:xfrm>
          <a:prstGeom prst="rect">
            <a:avLst/>
          </a:prstGeom>
        </p:spPr>
      </p:pic>
      <p:sp>
        <p:nvSpPr>
          <p:cNvPr id="13" name="Speech Bubble: Rectangle 12">
            <a:extLst>
              <a:ext uri="{FF2B5EF4-FFF2-40B4-BE49-F238E27FC236}">
                <a16:creationId xmlns:a16="http://schemas.microsoft.com/office/drawing/2014/main" id="{32ECC67B-77B0-4C51-B44B-78D0697E8CEC}"/>
              </a:ext>
            </a:extLst>
          </p:cNvPr>
          <p:cNvSpPr/>
          <p:nvPr/>
        </p:nvSpPr>
        <p:spPr>
          <a:xfrm>
            <a:off x="6444208" y="2132856"/>
            <a:ext cx="2376264" cy="864096"/>
          </a:xfrm>
          <a:prstGeom prst="wedgeRectCallout">
            <a:avLst>
              <a:gd name="adj1" fmla="val -112028"/>
              <a:gd name="adj2" fmla="val 681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solidFill>
                  <a:schemeClr val="bg1"/>
                </a:solidFill>
              </a:rPr>
              <a:t>Ensure that this section is completed before sending report</a:t>
            </a:r>
            <a:endParaRPr lang="en-US" dirty="0">
              <a:solidFill>
                <a:schemeClr val="bg1"/>
              </a:solidFill>
            </a:endParaRPr>
          </a:p>
        </p:txBody>
      </p:sp>
      <p:sp>
        <p:nvSpPr>
          <p:cNvPr id="14" name="Speech Bubble: Rectangle 13">
            <a:extLst>
              <a:ext uri="{FF2B5EF4-FFF2-40B4-BE49-F238E27FC236}">
                <a16:creationId xmlns:a16="http://schemas.microsoft.com/office/drawing/2014/main" id="{18516442-3C3E-4889-ADDF-08B512C71F70}"/>
              </a:ext>
            </a:extLst>
          </p:cNvPr>
          <p:cNvSpPr/>
          <p:nvPr/>
        </p:nvSpPr>
        <p:spPr>
          <a:xfrm>
            <a:off x="6767735" y="3645024"/>
            <a:ext cx="2376264" cy="1475656"/>
          </a:xfrm>
          <a:prstGeom prst="wedgeRectCallout">
            <a:avLst>
              <a:gd name="adj1" fmla="val -112028"/>
              <a:gd name="adj2" fmla="val 681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solidFill>
                  <a:schemeClr val="bg1"/>
                </a:solidFill>
              </a:rPr>
              <a:t>This is a listing of products that are nearing expiry that are out in the hospitals</a:t>
            </a:r>
            <a:endParaRPr lang="en-US" dirty="0">
              <a:solidFill>
                <a:schemeClr val="bg1"/>
              </a:solidFill>
            </a:endParaRPr>
          </a:p>
        </p:txBody>
      </p:sp>
      <p:sp>
        <p:nvSpPr>
          <p:cNvPr id="2" name="Speech Bubble: Rectangle 1">
            <a:extLst>
              <a:ext uri="{FF2B5EF4-FFF2-40B4-BE49-F238E27FC236}">
                <a16:creationId xmlns:a16="http://schemas.microsoft.com/office/drawing/2014/main" id="{0F858043-283E-449A-82F7-3B43931748C0}"/>
              </a:ext>
            </a:extLst>
          </p:cNvPr>
          <p:cNvSpPr/>
          <p:nvPr/>
        </p:nvSpPr>
        <p:spPr>
          <a:xfrm>
            <a:off x="3491880" y="3212976"/>
            <a:ext cx="2088232" cy="1008112"/>
          </a:xfrm>
          <a:prstGeom prst="wedgeRectCallout">
            <a:avLst>
              <a:gd name="adj1" fmla="val -45073"/>
              <a:gd name="adj2" fmla="val 819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You can indicate no products in inventory here</a:t>
            </a:r>
            <a:endParaRPr lang="en-US" dirty="0"/>
          </a:p>
        </p:txBody>
      </p:sp>
    </p:spTree>
    <p:extLst>
      <p:ext uri="{BB962C8B-B14F-4D97-AF65-F5344CB8AC3E}">
        <p14:creationId xmlns:p14="http://schemas.microsoft.com/office/powerpoint/2010/main" val="1377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Expiring Products</a:t>
            </a:r>
          </a:p>
        </p:txBody>
      </p:sp>
      <p:sp>
        <p:nvSpPr>
          <p:cNvPr id="3" name="Content Placeholder 2"/>
          <p:cNvSpPr>
            <a:spLocks noGrp="1"/>
          </p:cNvSpPr>
          <p:nvPr>
            <p:ph idx="1"/>
          </p:nvPr>
        </p:nvSpPr>
        <p:spPr/>
        <p:txBody>
          <a:bodyPr/>
          <a:lstStyle/>
          <a:p>
            <a:pPr lvl="0" eaLnBrk="1" hangingPunct="1"/>
            <a:r>
              <a:rPr lang="en-US" altLang="en-US" sz="2800" dirty="0">
                <a:solidFill>
                  <a:srgbClr val="000000"/>
                </a:solidFill>
              </a:rPr>
              <a:t>Review status of products previously reported</a:t>
            </a:r>
            <a:r>
              <a:rPr lang="en-US" sz="2800" dirty="0">
                <a:solidFill>
                  <a:srgbClr val="000000"/>
                </a:solidFill>
              </a:rPr>
              <a:t> </a:t>
            </a:r>
          </a:p>
          <a:p>
            <a:pPr lvl="0" eaLnBrk="1" hangingPunct="1"/>
            <a:r>
              <a:rPr lang="en-US" sz="2800" dirty="0">
                <a:solidFill>
                  <a:srgbClr val="000000"/>
                </a:solidFill>
              </a:rPr>
              <a:t>If there is no final status of products that were previously reported, ORBCoN will follow up by email with the facility to identify the final disposition of products previously reported.</a:t>
            </a:r>
            <a:endParaRPr lang="en-US" altLang="en-US" sz="2800" dirty="0">
              <a:solidFill>
                <a:srgbClr val="000000"/>
              </a:solidFill>
            </a:endParaRPr>
          </a:p>
          <a:p>
            <a:pPr lvl="0" eaLnBrk="1" hangingPunct="1"/>
            <a:r>
              <a:rPr lang="en-US" altLang="en-US" sz="2800" dirty="0" err="1">
                <a:solidFill>
                  <a:srgbClr val="000000"/>
                </a:solidFill>
              </a:rPr>
              <a:t>ORBCoN</a:t>
            </a:r>
            <a:r>
              <a:rPr lang="en-US" altLang="en-US" sz="2800" dirty="0">
                <a:solidFill>
                  <a:srgbClr val="000000"/>
                </a:solidFill>
              </a:rPr>
              <a:t> and FCRP will pull out all products expiring within the 4-6 month timeframe and try their best to redistribute the products.</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22B18610-ECBA-49F7-8FD6-55EE9BD35ECF}"/>
                  </a:ext>
                </a:extLst>
              </p:cNvPr>
              <p:cNvGraphicFramePr>
                <a:graphicFrameLocks noChangeAspect="1"/>
              </p:cNvGraphicFramePr>
              <p:nvPr>
                <p:extLst>
                  <p:ext uri="{D42A27DB-BD31-4B8C-83A1-F6EECF244321}">
                    <p14:modId xmlns:p14="http://schemas.microsoft.com/office/powerpoint/2010/main" val="955826035"/>
                  </p:ext>
                </p:extLst>
              </p:nvPr>
            </p:nvGraphicFramePr>
            <p:xfrm>
              <a:off x="6977371" y="4851469"/>
              <a:ext cx="1699592" cy="1274694"/>
            </p:xfrm>
            <a:graphic>
              <a:graphicData uri="http://schemas.microsoft.com/office/powerpoint/2016/slidezoom">
                <pslz:sldZm>
                  <pslz:sldZmObj sldId="327" cId="2875621527">
                    <pslz:zmPr id="{C1647B8A-9782-4315-9E4B-4213C0FF21F2}" returnToParent="0" transitionDur="1000">
                      <p166:blipFill xmlns:p166="http://schemas.microsoft.com/office/powerpoint/2016/6/main">
                        <a:blip r:embed="rId3"/>
                        <a:stretch>
                          <a:fillRect/>
                        </a:stretch>
                      </p166:blipFill>
                      <p166:spPr xmlns:p166="http://schemas.microsoft.com/office/powerpoint/2016/6/main">
                        <a:xfrm>
                          <a:off x="0" y="0"/>
                          <a:ext cx="1699592" cy="1274694"/>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22B18610-ECBA-49F7-8FD6-55EE9BD35ECF}"/>
                  </a:ext>
                </a:extLst>
              </p:cNvPr>
              <p:cNvPicPr>
                <a:picLocks noGrp="1" noRot="1" noChangeAspect="1" noMove="1" noResize="1" noEditPoints="1" noAdjustHandles="1" noChangeArrowheads="1" noChangeShapeType="1"/>
              </p:cNvPicPr>
              <p:nvPr/>
            </p:nvPicPr>
            <p:blipFill>
              <a:blip r:embed="rId4"/>
              <a:stretch>
                <a:fillRect/>
              </a:stretch>
            </p:blipFill>
            <p:spPr>
              <a:xfrm>
                <a:off x="6977371" y="4851469"/>
                <a:ext cx="1699592" cy="1274694"/>
              </a:xfrm>
              <a:prstGeom prst="rect">
                <a:avLst/>
              </a:prstGeom>
              <a:ln w="3175">
                <a:solidFill>
                  <a:prstClr val="ltGray"/>
                </a:solidFill>
              </a:ln>
            </p:spPr>
          </p:pic>
        </mc:Fallback>
      </mc:AlternateContent>
    </p:spTree>
    <p:extLst>
      <p:ext uri="{BB962C8B-B14F-4D97-AF65-F5344CB8AC3E}">
        <p14:creationId xmlns:p14="http://schemas.microsoft.com/office/powerpoint/2010/main" val="356739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9697-3E36-4831-8EAD-8998375A27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89E910-9ECC-4E17-8B6B-562D27951C10}"/>
              </a:ext>
            </a:extLst>
          </p:cNvPr>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287562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9697-3E36-4831-8EAD-8998375A27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389E910-9ECC-4E17-8B6B-562D27951C10}"/>
              </a:ext>
            </a:extLst>
          </p:cNvPr>
          <p:cNvPicPr>
            <a:picLocks noGrp="1" noChangeAspect="1"/>
          </p:cNvPicPr>
          <p:nvPr>
            <p:ph idx="1"/>
          </p:nvPr>
        </p:nvPicPr>
        <p:blipFill>
          <a:blip r:embed="rId2"/>
          <a:stretch>
            <a:fillRect/>
          </a:stretch>
        </p:blipFill>
        <p:spPr>
          <a:xfrm>
            <a:off x="0" y="0"/>
            <a:ext cx="9143999" cy="6858000"/>
          </a:xfrm>
          <a:prstGeom prst="rect">
            <a:avLst/>
          </a:prstGeom>
        </p:spPr>
      </p:pic>
      <p:sp>
        <p:nvSpPr>
          <p:cNvPr id="3" name="Speech Bubble: Rectangle 2">
            <a:extLst>
              <a:ext uri="{FF2B5EF4-FFF2-40B4-BE49-F238E27FC236}">
                <a16:creationId xmlns:a16="http://schemas.microsoft.com/office/drawing/2014/main" id="{A4AA9EA8-7B32-45DE-B776-3C1A367367F8}"/>
              </a:ext>
            </a:extLst>
          </p:cNvPr>
          <p:cNvSpPr/>
          <p:nvPr/>
        </p:nvSpPr>
        <p:spPr>
          <a:xfrm>
            <a:off x="5724128" y="2049587"/>
            <a:ext cx="3096344" cy="2088232"/>
          </a:xfrm>
          <a:prstGeom prst="wedgeRectCallout">
            <a:avLst>
              <a:gd name="adj1" fmla="val -82006"/>
              <a:gd name="adj2" fmla="val -1196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The first part of the report is a list of products that have previously expired. Indicate how many vials you have expired, wasted, broken or  redistributed based on previous reports. </a:t>
            </a:r>
            <a:endParaRPr lang="en-US" dirty="0"/>
          </a:p>
        </p:txBody>
      </p:sp>
      <p:sp>
        <p:nvSpPr>
          <p:cNvPr id="5" name="Speech Bubble: Rectangle 4">
            <a:extLst>
              <a:ext uri="{FF2B5EF4-FFF2-40B4-BE49-F238E27FC236}">
                <a16:creationId xmlns:a16="http://schemas.microsoft.com/office/drawing/2014/main" id="{B2DDC3D3-2621-4272-9365-2C154429C774}"/>
              </a:ext>
            </a:extLst>
          </p:cNvPr>
          <p:cNvSpPr/>
          <p:nvPr/>
        </p:nvSpPr>
        <p:spPr>
          <a:xfrm>
            <a:off x="6013984" y="4437971"/>
            <a:ext cx="3096344" cy="2088232"/>
          </a:xfrm>
          <a:prstGeom prst="wedgeRectCallout">
            <a:avLst>
              <a:gd name="adj1" fmla="val -267"/>
              <a:gd name="adj2" fmla="val -2182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If you previously reported product in your inventory and have since used it, you can indicate it here. </a:t>
            </a:r>
            <a:endParaRPr lang="en-US" dirty="0"/>
          </a:p>
        </p:txBody>
      </p:sp>
    </p:spTree>
    <p:extLst>
      <p:ext uri="{BB962C8B-B14F-4D97-AF65-F5344CB8AC3E}">
        <p14:creationId xmlns:p14="http://schemas.microsoft.com/office/powerpoint/2010/main" val="17424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AB3901-EAE5-427E-BB3D-92FC768B4A3F}"/>
              </a:ext>
            </a:extLst>
          </p:cNvPr>
          <p:cNvPicPr>
            <a:picLocks noGrp="1" noChangeAspect="1"/>
          </p:cNvPicPr>
          <p:nvPr>
            <p:ph idx="1"/>
          </p:nvPr>
        </p:nvPicPr>
        <p:blipFill>
          <a:blip r:embed="rId3"/>
          <a:stretch>
            <a:fillRect/>
          </a:stretch>
        </p:blipFill>
        <p:spPr>
          <a:xfrm>
            <a:off x="0" y="56798"/>
            <a:ext cx="9144000" cy="6801202"/>
          </a:xfrm>
          <a:prstGeom prst="rect">
            <a:avLst/>
          </a:prstGeom>
        </p:spPr>
      </p:pic>
      <p:sp>
        <p:nvSpPr>
          <p:cNvPr id="5" name="Speech Bubble: Rectangle 4">
            <a:extLst>
              <a:ext uri="{FF2B5EF4-FFF2-40B4-BE49-F238E27FC236}">
                <a16:creationId xmlns:a16="http://schemas.microsoft.com/office/drawing/2014/main" id="{89CD9AAA-6675-4166-89AE-DE355495029A}"/>
              </a:ext>
            </a:extLst>
          </p:cNvPr>
          <p:cNvSpPr/>
          <p:nvPr/>
        </p:nvSpPr>
        <p:spPr>
          <a:xfrm>
            <a:off x="5004048" y="1258108"/>
            <a:ext cx="3600400" cy="1020286"/>
          </a:xfrm>
          <a:prstGeom prst="wedgeRectCallout">
            <a:avLst>
              <a:gd name="adj1" fmla="val -48044"/>
              <a:gd name="adj2" fmla="val -1282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The second part of the report is a list of products expiring within the next 6 months. </a:t>
            </a:r>
          </a:p>
        </p:txBody>
      </p:sp>
      <p:sp>
        <p:nvSpPr>
          <p:cNvPr id="6" name="Speech Bubble: Rectangle 5">
            <a:extLst>
              <a:ext uri="{FF2B5EF4-FFF2-40B4-BE49-F238E27FC236}">
                <a16:creationId xmlns:a16="http://schemas.microsoft.com/office/drawing/2014/main" id="{116D4BEB-8826-4B0B-A676-B4AC7CDE6ABA}"/>
              </a:ext>
            </a:extLst>
          </p:cNvPr>
          <p:cNvSpPr/>
          <p:nvPr/>
        </p:nvSpPr>
        <p:spPr>
          <a:xfrm>
            <a:off x="5148064" y="1706895"/>
            <a:ext cx="3600400" cy="1267745"/>
          </a:xfrm>
          <a:prstGeom prst="wedgeRectCallout">
            <a:avLst>
              <a:gd name="adj1" fmla="val -55754"/>
              <a:gd name="adj2" fmla="val -11812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Only indicate the number of vials that need to be redistributed</a:t>
            </a:r>
          </a:p>
          <a:p>
            <a:pPr algn="ctr"/>
            <a:endParaRPr lang="en-CA" dirty="0"/>
          </a:p>
        </p:txBody>
      </p:sp>
      <p:sp>
        <p:nvSpPr>
          <p:cNvPr id="7" name="Speech Bubble: Rectangle 6">
            <a:extLst>
              <a:ext uri="{FF2B5EF4-FFF2-40B4-BE49-F238E27FC236}">
                <a16:creationId xmlns:a16="http://schemas.microsoft.com/office/drawing/2014/main" id="{58F3BC62-D7DA-4346-8B6A-1E98B7E62748}"/>
              </a:ext>
            </a:extLst>
          </p:cNvPr>
          <p:cNvSpPr/>
          <p:nvPr/>
        </p:nvSpPr>
        <p:spPr>
          <a:xfrm>
            <a:off x="5156381" y="2846849"/>
            <a:ext cx="3600400" cy="1020286"/>
          </a:xfrm>
          <a:prstGeom prst="wedgeRectCallout">
            <a:avLst>
              <a:gd name="adj1" fmla="val -15390"/>
              <a:gd name="adj2" fmla="val -2466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Indicate how many vials have been  previously redistributed, wasted and broken</a:t>
            </a:r>
            <a:endParaRPr lang="en-US" dirty="0"/>
          </a:p>
        </p:txBody>
      </p:sp>
      <p:sp>
        <p:nvSpPr>
          <p:cNvPr id="8" name="Speech Bubble: Rectangle 7">
            <a:extLst>
              <a:ext uri="{FF2B5EF4-FFF2-40B4-BE49-F238E27FC236}">
                <a16:creationId xmlns:a16="http://schemas.microsoft.com/office/drawing/2014/main" id="{800B7DBF-9621-40F1-BD55-973201B19FC7}"/>
              </a:ext>
            </a:extLst>
          </p:cNvPr>
          <p:cNvSpPr/>
          <p:nvPr/>
        </p:nvSpPr>
        <p:spPr>
          <a:xfrm>
            <a:off x="5148064" y="3600193"/>
            <a:ext cx="3600400" cy="1020286"/>
          </a:xfrm>
          <a:prstGeom prst="wedgeRectCallout">
            <a:avLst>
              <a:gd name="adj1" fmla="val 18171"/>
              <a:gd name="adj2" fmla="val -3202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A" dirty="0"/>
              <a:t>If any of the previously reported products have been used, please indicate here </a:t>
            </a:r>
            <a:endParaRPr lang="en-US" dirty="0"/>
          </a:p>
        </p:txBody>
      </p:sp>
    </p:spTree>
    <p:extLst>
      <p:ext uri="{BB962C8B-B14F-4D97-AF65-F5344CB8AC3E}">
        <p14:creationId xmlns:p14="http://schemas.microsoft.com/office/powerpoint/2010/main" val="57410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12"/>
            <a:ext cx="8229600" cy="1143000"/>
          </a:xfrm>
        </p:spPr>
        <p:txBody>
          <a:bodyPr/>
          <a:lstStyle/>
          <a:p>
            <a:r>
              <a:rPr lang="en-US" dirty="0"/>
              <a:t>Coordinate Near to Expiring Products</a:t>
            </a:r>
          </a:p>
        </p:txBody>
      </p:sp>
      <p:sp>
        <p:nvSpPr>
          <p:cNvPr id="3" name="Content Placeholder 2"/>
          <p:cNvSpPr>
            <a:spLocks noGrp="1"/>
          </p:cNvSpPr>
          <p:nvPr>
            <p:ph idx="1"/>
          </p:nvPr>
        </p:nvSpPr>
        <p:spPr/>
        <p:txBody>
          <a:bodyPr/>
          <a:lstStyle/>
          <a:p>
            <a:pPr marL="0" indent="0" eaLnBrk="1" hangingPunct="1">
              <a:spcBef>
                <a:spcPct val="0"/>
              </a:spcBef>
              <a:buNone/>
            </a:pPr>
            <a:r>
              <a:rPr lang="en-US" sz="2800" dirty="0"/>
              <a:t>ORBCoN and FCRP will:</a:t>
            </a:r>
          </a:p>
          <a:p>
            <a:pPr eaLnBrk="1" hangingPunct="1">
              <a:spcBef>
                <a:spcPct val="0"/>
              </a:spcBef>
              <a:buFont typeface="Arial" panose="020B0604020202020204" pitchFamily="34" charset="0"/>
              <a:buChar char="•"/>
            </a:pPr>
            <a:r>
              <a:rPr lang="en-US" sz="2400" dirty="0"/>
              <a:t>Contact the hospital that has the product to verify that it’s still in inventory and make arrangements to have the product redistributed to another facility</a:t>
            </a:r>
            <a:r>
              <a:rPr lang="en-US" altLang="en-US" sz="2400" dirty="0"/>
              <a:t> </a:t>
            </a:r>
          </a:p>
          <a:p>
            <a:pPr eaLnBrk="1" hangingPunct="1">
              <a:spcBef>
                <a:spcPct val="0"/>
              </a:spcBef>
            </a:pPr>
            <a:r>
              <a:rPr lang="en-US" altLang="en-US" sz="2400" dirty="0"/>
              <a:t>Follow up with potential receiving hospitals of certain products</a:t>
            </a:r>
          </a:p>
          <a:p>
            <a:pPr eaLnBrk="1" hangingPunct="1">
              <a:spcBef>
                <a:spcPct val="0"/>
              </a:spcBef>
            </a:pPr>
            <a:r>
              <a:rPr lang="en-US" altLang="en-US" sz="2400" dirty="0"/>
              <a:t>Confirm shipping arrangements between both sites</a:t>
            </a:r>
          </a:p>
          <a:p>
            <a:pPr eaLnBrk="1" hangingPunct="1">
              <a:spcBef>
                <a:spcPct val="0"/>
              </a:spcBef>
            </a:pPr>
            <a:r>
              <a:rPr lang="en-US" altLang="en-US" sz="2400" dirty="0"/>
              <a:t>If no courier service is available for sites set up external courier (PDS, Purolator)</a:t>
            </a:r>
          </a:p>
          <a:p>
            <a:endParaRPr lang="en-US" dirty="0"/>
          </a:p>
        </p:txBody>
      </p:sp>
    </p:spTree>
    <p:extLst>
      <p:ext uri="{BB962C8B-B14F-4D97-AF65-F5344CB8AC3E}">
        <p14:creationId xmlns:p14="http://schemas.microsoft.com/office/powerpoint/2010/main" val="217316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484"/>
            <a:ext cx="7427168" cy="1143000"/>
          </a:xfrm>
        </p:spPr>
        <p:txBody>
          <a:bodyPr/>
          <a:lstStyle/>
          <a:p>
            <a:r>
              <a:rPr lang="en-CA" dirty="0"/>
              <a:t>Knowledge Check Point</a:t>
            </a:r>
            <a:endParaRPr lang="en-US" dirty="0"/>
          </a:p>
        </p:txBody>
      </p:sp>
      <p:sp>
        <p:nvSpPr>
          <p:cNvPr id="3" name="Content Placeholder 2"/>
          <p:cNvSpPr>
            <a:spLocks noGrp="1"/>
          </p:cNvSpPr>
          <p:nvPr>
            <p:ph idx="1"/>
          </p:nvPr>
        </p:nvSpPr>
        <p:spPr>
          <a:xfrm>
            <a:off x="467544" y="1196752"/>
            <a:ext cx="8229600" cy="4824536"/>
          </a:xfrm>
        </p:spPr>
        <p:txBody>
          <a:bodyPr/>
          <a:lstStyle/>
          <a:p>
            <a:endParaRPr lang="en-CA" dirty="0"/>
          </a:p>
          <a:p>
            <a:endParaRPr lang="en-US" dirty="0"/>
          </a:p>
        </p:txBody>
      </p:sp>
      <p:pic>
        <p:nvPicPr>
          <p:cNvPr id="10242" name="Picture 2" descr="C:\Users\tcameron\AppData\Local\Microsoft\Windows\INetCache\IE\NGRX0Z0D\image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32" y="53935"/>
            <a:ext cx="975840" cy="998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484784"/>
            <a:ext cx="8424936" cy="5386090"/>
          </a:xfrm>
          <a:prstGeom prst="rect">
            <a:avLst/>
          </a:prstGeom>
          <a:noFill/>
        </p:spPr>
        <p:txBody>
          <a:bodyPr wrap="square" rtlCol="0" anchor="t">
            <a:spAutoFit/>
          </a:bodyPr>
          <a:lstStyle/>
          <a:p>
            <a:pPr marL="285750" indent="-285750">
              <a:buFont typeface="Arial" panose="020B0604020202020204" pitchFamily="34" charset="0"/>
              <a:buChar char="•"/>
            </a:pPr>
            <a:r>
              <a:rPr lang="en-CA" sz="2800" dirty="0"/>
              <a:t>How often does the expiry report get sent to participating hospitals in Ontario?</a:t>
            </a:r>
            <a:br>
              <a:rPr lang="en-CA" sz="2800" dirty="0"/>
            </a:br>
            <a:endParaRPr lang="en-CA" sz="2800" dirty="0"/>
          </a:p>
          <a:p>
            <a:pPr marL="285750" indent="-285750">
              <a:buFont typeface="Arial" panose="020B0604020202020204" pitchFamily="34" charset="0"/>
              <a:buChar char="•"/>
            </a:pPr>
            <a:r>
              <a:rPr lang="en-CA" sz="2800" dirty="0"/>
              <a:t>Do you have to indicate all vials in your inventory on the report?</a:t>
            </a:r>
            <a:br>
              <a:rPr lang="en-CA" sz="2800" dirty="0"/>
            </a:br>
            <a:endParaRPr lang="en-CA" sz="2800" dirty="0"/>
          </a:p>
          <a:p>
            <a:pPr marL="285750" indent="-285750">
              <a:buFont typeface="Arial" panose="020B0604020202020204" pitchFamily="34" charset="0"/>
              <a:buChar char="•"/>
            </a:pPr>
            <a:r>
              <a:rPr lang="en-CA" sz="2800" dirty="0"/>
              <a:t>What is the cut-off expiry date for product to report for redistribution? </a:t>
            </a:r>
            <a:br>
              <a:rPr lang="en-CA" sz="2800" dirty="0"/>
            </a:br>
            <a:endParaRPr lang="en-CA" sz="2800" dirty="0"/>
          </a:p>
          <a:p>
            <a:pPr marL="285750" indent="-285750">
              <a:buFont typeface="Arial" panose="020B0604020202020204" pitchFamily="34" charset="0"/>
              <a:buChar char="•"/>
            </a:pPr>
            <a:r>
              <a:rPr lang="en-CA" sz="2800" dirty="0"/>
              <a:t>Do you have to report what has been used since last report?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5347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3568" y="3068960"/>
            <a:ext cx="7772400" cy="1470025"/>
          </a:xfrm>
        </p:spPr>
        <p:txBody>
          <a:bodyPr/>
          <a:lstStyle/>
          <a:p>
            <a:pPr eaLnBrk="1" hangingPunct="1"/>
            <a:r>
              <a:rPr lang="en-US" altLang="en-US" dirty="0"/>
              <a:t>Plasma Protein Product Redistribution</a:t>
            </a:r>
            <a:br>
              <a:rPr lang="en-US" altLang="en-US" dirty="0"/>
            </a:br>
            <a:br>
              <a:rPr lang="en-US" altLang="en-US" dirty="0"/>
            </a:br>
            <a:r>
              <a:rPr lang="en-US" altLang="en-US" sz="3600" dirty="0"/>
              <a:t>Shipping Blood Products (PPP’s) using J82/E38 Shipping Containers</a:t>
            </a:r>
          </a:p>
        </p:txBody>
      </p:sp>
    </p:spTree>
    <p:extLst>
      <p:ext uri="{BB962C8B-B14F-4D97-AF65-F5344CB8AC3E}">
        <p14:creationId xmlns:p14="http://schemas.microsoft.com/office/powerpoint/2010/main" val="302372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and Storage Temps</a:t>
            </a:r>
          </a:p>
        </p:txBody>
      </p:sp>
      <p:sp>
        <p:nvSpPr>
          <p:cNvPr id="3" name="Content Placeholder 2"/>
          <p:cNvSpPr>
            <a:spLocks noGrp="1"/>
          </p:cNvSpPr>
          <p:nvPr>
            <p:ph idx="1"/>
          </p:nvPr>
        </p:nvSpPr>
        <p:spPr>
          <a:xfrm>
            <a:off x="457200" y="1600201"/>
            <a:ext cx="8229600" cy="2116832"/>
          </a:xfrm>
        </p:spPr>
        <p:txBody>
          <a:bodyPr/>
          <a:lstStyle/>
          <a:p>
            <a:pPr>
              <a:buFont typeface="Arial" panose="020B0604020202020204" pitchFamily="34" charset="0"/>
              <a:buChar char="•"/>
            </a:pPr>
            <a:r>
              <a:rPr lang="en-US" dirty="0"/>
              <a:t>Shipping and storage temperatures vary between plasma protein products</a:t>
            </a:r>
          </a:p>
          <a:p>
            <a:pPr>
              <a:buFont typeface="Arial" panose="020B0604020202020204" pitchFamily="34" charset="0"/>
              <a:buChar char="•"/>
            </a:pPr>
            <a:r>
              <a:rPr lang="en-US" dirty="0"/>
              <a:t>Choose the appropriate shipping container and packing configuration</a:t>
            </a:r>
          </a:p>
          <a:p>
            <a:pPr marL="0" indent="0">
              <a:buNone/>
            </a:pPr>
            <a:r>
              <a:rPr lang="en-US" sz="1800" dirty="0"/>
              <a:t> </a:t>
            </a:r>
          </a:p>
          <a:p>
            <a:pPr marL="0" indent="0">
              <a:buNone/>
            </a:pPr>
            <a:endParaRPr lang="en-US" dirty="0"/>
          </a:p>
        </p:txBody>
      </p:sp>
      <p:sp>
        <p:nvSpPr>
          <p:cNvPr id="6" name="TextBox 5"/>
          <p:cNvSpPr txBox="1"/>
          <p:nvPr/>
        </p:nvSpPr>
        <p:spPr>
          <a:xfrm>
            <a:off x="457200" y="4293096"/>
            <a:ext cx="8229600" cy="1200329"/>
          </a:xfrm>
          <a:prstGeom prst="rect">
            <a:avLst/>
          </a:prstGeom>
          <a:solidFill>
            <a:schemeClr val="bg1">
              <a:lumMod val="95000"/>
            </a:schemeClr>
          </a:solidFill>
        </p:spPr>
        <p:txBody>
          <a:bodyPr wrap="square" rtlCol="0">
            <a:spAutoFit/>
          </a:bodyPr>
          <a:lstStyle/>
          <a:p>
            <a:pPr marL="0" indent="0">
              <a:buNone/>
            </a:pPr>
            <a:r>
              <a:rPr lang="en-US" dirty="0">
                <a:solidFill>
                  <a:schemeClr val="tx2"/>
                </a:solidFill>
              </a:rPr>
              <a:t>Check here if you are unsure of the requirements of the specific component that you are shipping:</a:t>
            </a:r>
          </a:p>
          <a:p>
            <a:pPr marL="0" indent="0">
              <a:buNone/>
            </a:pPr>
            <a:r>
              <a:rPr lang="en-US" dirty="0">
                <a:solidFill>
                  <a:schemeClr val="bg1"/>
                </a:solidFill>
                <a:hlinkClick r:id="rId3"/>
              </a:rPr>
              <a:t>http://transfusionontario.org/en/download/plasma-protein-product-acceptable-shipping-and-storage-requirements/</a:t>
            </a:r>
            <a:endParaRPr lang="en-US" dirty="0">
              <a:solidFill>
                <a:schemeClr val="bg1"/>
              </a:solidFill>
            </a:endParaRPr>
          </a:p>
        </p:txBody>
      </p:sp>
    </p:spTree>
    <p:extLst>
      <p:ext uri="{BB962C8B-B14F-4D97-AF65-F5344CB8AC3E}">
        <p14:creationId xmlns:p14="http://schemas.microsoft.com/office/powerpoint/2010/main" val="2445801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116632"/>
            <a:ext cx="8229600" cy="1143000"/>
          </a:xfrm>
        </p:spPr>
        <p:txBody>
          <a:bodyPr/>
          <a:lstStyle/>
          <a:p>
            <a:r>
              <a:rPr lang="en-US" sz="4000" dirty="0"/>
              <a:t>Packing Configuration for J82 Shipping Container</a:t>
            </a:r>
          </a:p>
        </p:txBody>
      </p:sp>
      <p:sp>
        <p:nvSpPr>
          <p:cNvPr id="5" name="Rectangle 4"/>
          <p:cNvSpPr/>
          <p:nvPr/>
        </p:nvSpPr>
        <p:spPr>
          <a:xfrm>
            <a:off x="1403648" y="1604044"/>
            <a:ext cx="3653564" cy="410882"/>
          </a:xfrm>
          <a:prstGeom prst="rect">
            <a:avLst/>
          </a:prstGeom>
        </p:spPr>
        <p:txBody>
          <a:bodyPr wrap="none">
            <a:spAutoFit/>
          </a:bodyPr>
          <a:lstStyle/>
          <a:p>
            <a:pPr marL="0" marR="0">
              <a:lnSpc>
                <a:spcPct val="115000"/>
              </a:lnSpc>
              <a:spcBef>
                <a:spcPts val="2400"/>
              </a:spcBef>
              <a:spcAft>
                <a:spcPts val="0"/>
              </a:spcAft>
            </a:pPr>
            <a:r>
              <a:rPr lang="en-CA"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Shipping (2- 25°C) PPP products </a:t>
            </a: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755576" y="2332215"/>
            <a:ext cx="7132320" cy="3534844"/>
          </a:xfrm>
          <a:prstGeom prst="rect">
            <a:avLst/>
          </a:prstGeom>
        </p:spPr>
      </p:pic>
    </p:spTree>
    <p:extLst>
      <p:ext uri="{BB962C8B-B14F-4D97-AF65-F5344CB8AC3E}">
        <p14:creationId xmlns:p14="http://schemas.microsoft.com/office/powerpoint/2010/main" val="332023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6DE8-4A7B-477C-9A09-65946BECA10B}"/>
              </a:ext>
            </a:extLst>
          </p:cNvPr>
          <p:cNvSpPr>
            <a:spLocks noGrp="1"/>
          </p:cNvSpPr>
          <p:nvPr>
            <p:ph type="title"/>
          </p:nvPr>
        </p:nvSpPr>
        <p:spPr/>
        <p:txBody>
          <a:bodyPr/>
          <a:lstStyle/>
          <a:p>
            <a:endParaRPr lang="en-US" dirty="0"/>
          </a:p>
        </p:txBody>
      </p:sp>
      <p:pic>
        <p:nvPicPr>
          <p:cNvPr id="4" name="Content Placeholder 3" descr="Memorandum of Understanding Template - Google Chrome">
            <a:extLst>
              <a:ext uri="{FF2B5EF4-FFF2-40B4-BE49-F238E27FC236}">
                <a16:creationId xmlns:a16="http://schemas.microsoft.com/office/drawing/2014/main" id="{423CF60B-D5C3-4A78-8BF2-0650B3446F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650" t="19701" r="22438"/>
          <a:stretch/>
        </p:blipFill>
        <p:spPr>
          <a:xfrm>
            <a:off x="179512" y="274638"/>
            <a:ext cx="8784975" cy="5851525"/>
          </a:xfrm>
          <a:prstGeom prst="rect">
            <a:avLst/>
          </a:prstGeom>
        </p:spPr>
      </p:pic>
    </p:spTree>
    <p:extLst>
      <p:ext uri="{BB962C8B-B14F-4D97-AF65-F5344CB8AC3E}">
        <p14:creationId xmlns:p14="http://schemas.microsoft.com/office/powerpoint/2010/main" val="2810171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116632"/>
            <a:ext cx="8229600" cy="1143000"/>
          </a:xfrm>
        </p:spPr>
        <p:txBody>
          <a:bodyPr/>
          <a:lstStyle/>
          <a:p>
            <a:r>
              <a:rPr lang="en-US" sz="4000" dirty="0"/>
              <a:t>Packing Configuration for E38 Shipping Container</a:t>
            </a:r>
          </a:p>
        </p:txBody>
      </p:sp>
      <p:sp>
        <p:nvSpPr>
          <p:cNvPr id="5" name="Rectangle 4"/>
          <p:cNvSpPr/>
          <p:nvPr/>
        </p:nvSpPr>
        <p:spPr>
          <a:xfrm>
            <a:off x="1547664" y="1925146"/>
            <a:ext cx="184731" cy="383759"/>
          </a:xfrm>
          <a:prstGeom prst="rect">
            <a:avLst/>
          </a:prstGeom>
        </p:spPr>
        <p:txBody>
          <a:bodyPr wrap="none">
            <a:spAutoFit/>
          </a:bodyPr>
          <a:lstStyle/>
          <a:p>
            <a:pPr marL="0" marR="0">
              <a:lnSpc>
                <a:spcPct val="115000"/>
              </a:lnSpc>
              <a:spcBef>
                <a:spcPts val="2400"/>
              </a:spcBef>
              <a:spcAft>
                <a:spcPts val="0"/>
              </a:spcAft>
            </a:pP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640029" y="1883587"/>
            <a:ext cx="184731" cy="383759"/>
          </a:xfrm>
          <a:prstGeom prst="rect">
            <a:avLst/>
          </a:prstGeom>
        </p:spPr>
        <p:txBody>
          <a:bodyPr wrap="none">
            <a:spAutoFit/>
          </a:bodyPr>
          <a:lstStyle/>
          <a:p>
            <a:pPr marL="0" marR="0">
              <a:lnSpc>
                <a:spcPct val="115000"/>
              </a:lnSpc>
              <a:spcBef>
                <a:spcPts val="2400"/>
              </a:spcBef>
              <a:spcAft>
                <a:spcPts val="0"/>
              </a:spcAft>
            </a:pP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1187019" y="1945926"/>
            <a:ext cx="6724992" cy="4114800"/>
          </a:xfrm>
          <a:prstGeom prst="rect">
            <a:avLst/>
          </a:prstGeom>
        </p:spPr>
      </p:pic>
      <p:sp>
        <p:nvSpPr>
          <p:cNvPr id="9" name="Rectangle 8"/>
          <p:cNvSpPr/>
          <p:nvPr/>
        </p:nvSpPr>
        <p:spPr>
          <a:xfrm>
            <a:off x="1223100" y="1489438"/>
            <a:ext cx="2736647" cy="410882"/>
          </a:xfrm>
          <a:prstGeom prst="rect">
            <a:avLst/>
          </a:prstGeom>
        </p:spPr>
        <p:txBody>
          <a:bodyPr wrap="none">
            <a:spAutoFit/>
          </a:bodyPr>
          <a:lstStyle/>
          <a:p>
            <a:pPr marR="0">
              <a:lnSpc>
                <a:spcPct val="115000"/>
              </a:lnSpc>
              <a:spcBef>
                <a:spcPts val="2400"/>
              </a:spcBef>
              <a:spcAft>
                <a:spcPts val="0"/>
              </a:spcAft>
            </a:pPr>
            <a:r>
              <a:rPr lang="en-CA"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Shipping (19-25°C) PPP </a:t>
            </a: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230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484"/>
            <a:ext cx="7427168" cy="1143000"/>
          </a:xfrm>
        </p:spPr>
        <p:txBody>
          <a:bodyPr/>
          <a:lstStyle/>
          <a:p>
            <a:r>
              <a:rPr lang="en-CA" dirty="0"/>
              <a:t>Knowledge Check Point</a:t>
            </a:r>
            <a:endParaRPr lang="en-US" dirty="0"/>
          </a:p>
        </p:txBody>
      </p:sp>
      <p:sp>
        <p:nvSpPr>
          <p:cNvPr id="3" name="Content Placeholder 2"/>
          <p:cNvSpPr>
            <a:spLocks noGrp="1"/>
          </p:cNvSpPr>
          <p:nvPr>
            <p:ph idx="1"/>
          </p:nvPr>
        </p:nvSpPr>
        <p:spPr>
          <a:xfrm>
            <a:off x="467544" y="1196752"/>
            <a:ext cx="8229600" cy="4824536"/>
          </a:xfrm>
        </p:spPr>
        <p:txBody>
          <a:bodyPr/>
          <a:lstStyle/>
          <a:p>
            <a:endParaRPr lang="en-CA" dirty="0"/>
          </a:p>
          <a:p>
            <a:endParaRPr lang="en-US" dirty="0"/>
          </a:p>
        </p:txBody>
      </p:sp>
      <p:pic>
        <p:nvPicPr>
          <p:cNvPr id="10242" name="Picture 2" descr="C:\Users\tcameron\AppData\Local\Microsoft\Windows\INetCache\IE\NGRX0Z0D\image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32" y="53935"/>
            <a:ext cx="975840" cy="998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484784"/>
            <a:ext cx="8424936" cy="3785652"/>
          </a:xfrm>
          <a:prstGeom prst="rect">
            <a:avLst/>
          </a:prstGeom>
          <a:noFill/>
        </p:spPr>
        <p:txBody>
          <a:bodyPr wrap="square" rtlCol="0" anchor="t">
            <a:spAutoFit/>
          </a:bodyPr>
          <a:lstStyle/>
          <a:p>
            <a:pPr marL="285750" indent="-285750">
              <a:buFont typeface="Arial" panose="020B0604020202020204" pitchFamily="34" charset="0"/>
              <a:buChar char="•"/>
            </a:pPr>
            <a:r>
              <a:rPr lang="en-CA" sz="2800" dirty="0"/>
              <a:t>Which shipping container should be used to ship products that have an shipping temperature between 2 and 8C?</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Where can you find the validation report for J82/E38 Shipping Container?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6891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73469B-C237-4E80-817A-4AF3B8D115A2}"/>
              </a:ext>
            </a:extLst>
          </p:cNvPr>
          <p:cNvSpPr txBox="1"/>
          <p:nvPr/>
        </p:nvSpPr>
        <p:spPr>
          <a:xfrm>
            <a:off x="0" y="0"/>
            <a:ext cx="9144000" cy="1457029"/>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179512" y="1417638"/>
            <a:ext cx="8856984" cy="4799385"/>
          </a:xfrm>
        </p:spPr>
        <p:txBody>
          <a:bodyPr/>
          <a:lstStyle/>
          <a:p>
            <a:pPr marL="620713" indent="-539750">
              <a:buBlip>
                <a:blip r:embed="rId3">
                  <a:extLst>
                    <a:ext uri="{96DAC541-7B7A-43D3-8B79-37D633B846F1}">
                      <asvg:svgBlip xmlns:asvg="http://schemas.microsoft.com/office/drawing/2016/SVG/main" r:embed="rId4"/>
                    </a:ext>
                  </a:extLst>
                </a:blip>
              </a:buBlip>
            </a:pPr>
            <a:r>
              <a:rPr lang="en-US" sz="3000" dirty="0"/>
              <a:t>Avoid shipping in extreme temperatures</a:t>
            </a:r>
          </a:p>
          <a:p>
            <a:pPr marL="620713" indent="-539750">
              <a:buBlip>
                <a:blip r:embed="rId3">
                  <a:extLst>
                    <a:ext uri="{96DAC541-7B7A-43D3-8B79-37D633B846F1}">
                      <asvg:svgBlip xmlns:asvg="http://schemas.microsoft.com/office/drawing/2016/SVG/main" r:embed="rId4"/>
                    </a:ext>
                  </a:extLst>
                </a:blip>
              </a:buBlip>
            </a:pPr>
            <a:r>
              <a:rPr lang="en-US" sz="3000" dirty="0"/>
              <a:t>Shipping container should be transported inside the passenger compartment of the vehicle</a:t>
            </a:r>
          </a:p>
          <a:p>
            <a:pPr marL="620713" indent="-539750">
              <a:buBlip>
                <a:blip r:embed="rId3">
                  <a:extLst>
                    <a:ext uri="{96DAC541-7B7A-43D3-8B79-37D633B846F1}">
                      <asvg:svgBlip xmlns:asvg="http://schemas.microsoft.com/office/drawing/2016/SVG/main" r:embed="rId4"/>
                    </a:ext>
                  </a:extLst>
                </a:blip>
              </a:buBlip>
            </a:pPr>
            <a:r>
              <a:rPr lang="en-US" sz="3000" dirty="0"/>
              <a:t>Notify receiving site of expected delivery</a:t>
            </a:r>
          </a:p>
          <a:p>
            <a:pPr marL="620713" indent="-539750">
              <a:buBlip>
                <a:blip r:embed="rId3">
                  <a:extLst>
                    <a:ext uri="{96DAC541-7B7A-43D3-8B79-37D633B846F1}">
                      <asvg:svgBlip xmlns:asvg="http://schemas.microsoft.com/office/drawing/2016/SVG/main" r:embed="rId4"/>
                    </a:ext>
                  </a:extLst>
                </a:blip>
              </a:buBlip>
            </a:pPr>
            <a:r>
              <a:rPr lang="en-US" sz="3000" dirty="0"/>
              <a:t>Inspect shipping containers and packing materials for wear/damage and discard as appropriate</a:t>
            </a:r>
          </a:p>
          <a:p>
            <a:pPr marL="620713" indent="-539750">
              <a:buBlip>
                <a:blip r:embed="rId3">
                  <a:extLst>
                    <a:ext uri="{96DAC541-7B7A-43D3-8B79-37D633B846F1}">
                      <asvg:svgBlip xmlns:asvg="http://schemas.microsoft.com/office/drawing/2016/SVG/main" r:embed="rId4"/>
                    </a:ext>
                  </a:extLst>
                </a:blip>
              </a:buBlip>
            </a:pPr>
            <a:r>
              <a:rPr lang="en-US" sz="3000" dirty="0"/>
              <a:t>Pack containers as close to shipping time as possible</a:t>
            </a:r>
          </a:p>
          <a:p>
            <a:endParaRPr lang="en-US" sz="3000" dirty="0"/>
          </a:p>
          <a:p>
            <a:endParaRPr lang="en-US" sz="3000" dirty="0"/>
          </a:p>
        </p:txBody>
      </p:sp>
      <p:pic>
        <p:nvPicPr>
          <p:cNvPr id="6" name="Picture 5">
            <a:extLst>
              <a:ext uri="{FF2B5EF4-FFF2-40B4-BE49-F238E27FC236}">
                <a16:creationId xmlns:a16="http://schemas.microsoft.com/office/drawing/2014/main" id="{1A306F7E-6A85-4EEB-AEFB-23C986189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2287" y="0"/>
            <a:ext cx="3019425" cy="1457029"/>
          </a:xfrm>
          <a:prstGeom prst="rect">
            <a:avLst/>
          </a:prstGeom>
        </p:spPr>
      </p:pic>
    </p:spTree>
    <p:extLst>
      <p:ext uri="{BB962C8B-B14F-4D97-AF65-F5344CB8AC3E}">
        <p14:creationId xmlns:p14="http://schemas.microsoft.com/office/powerpoint/2010/main" val="2041291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51BC2D-BC05-4D61-B73A-6833D29F37DA}"/>
              </a:ext>
            </a:extLst>
          </p:cNvPr>
          <p:cNvSpPr txBox="1"/>
          <p:nvPr/>
        </p:nvSpPr>
        <p:spPr>
          <a:xfrm>
            <a:off x="0" y="0"/>
            <a:ext cx="9144000" cy="1457029"/>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179512" y="1417638"/>
            <a:ext cx="8856984" cy="4799385"/>
          </a:xfrm>
        </p:spPr>
        <p:txBody>
          <a:bodyPr/>
          <a:lstStyle/>
          <a:p>
            <a:endParaRPr lang="en-US" sz="3000" dirty="0"/>
          </a:p>
          <a:p>
            <a:endParaRPr lang="en-US" sz="3000" dirty="0"/>
          </a:p>
        </p:txBody>
      </p:sp>
      <p:pic>
        <p:nvPicPr>
          <p:cNvPr id="6" name="Picture 5">
            <a:extLst>
              <a:ext uri="{FF2B5EF4-FFF2-40B4-BE49-F238E27FC236}">
                <a16:creationId xmlns:a16="http://schemas.microsoft.com/office/drawing/2014/main" id="{1A306F7E-6A85-4EEB-AEFB-23C986189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287" y="85885"/>
            <a:ext cx="3019425" cy="1457029"/>
          </a:xfrm>
          <a:prstGeom prst="rect">
            <a:avLst/>
          </a:prstGeom>
        </p:spPr>
      </p:pic>
      <p:sp>
        <p:nvSpPr>
          <p:cNvPr id="2" name="Rectangle 1">
            <a:extLst>
              <a:ext uri="{FF2B5EF4-FFF2-40B4-BE49-F238E27FC236}">
                <a16:creationId xmlns:a16="http://schemas.microsoft.com/office/drawing/2014/main" id="{05DFF552-8173-4EE1-869A-F25401C7C080}"/>
              </a:ext>
            </a:extLst>
          </p:cNvPr>
          <p:cNvSpPr/>
          <p:nvPr/>
        </p:nvSpPr>
        <p:spPr>
          <a:xfrm>
            <a:off x="143508" y="1628800"/>
            <a:ext cx="8928992" cy="4770537"/>
          </a:xfrm>
          <a:prstGeom prst="rect">
            <a:avLst/>
          </a:prstGeom>
        </p:spPr>
        <p:txBody>
          <a:bodyPr wrap="square">
            <a:spAutoFit/>
          </a:bodyPr>
          <a:lstStyle/>
          <a:p>
            <a:pPr marL="457200" indent="-457200">
              <a:buFont typeface="Wingdings" panose="05000000000000000000" pitchFamily="2" charset="2"/>
              <a:buChar char="ü"/>
            </a:pPr>
            <a:r>
              <a:rPr lang="en-US" sz="2800" dirty="0"/>
              <a:t>Ensure that the all paperwork/labels are completed and attached</a:t>
            </a:r>
          </a:p>
          <a:p>
            <a:pPr lvl="1"/>
            <a:r>
              <a:rPr lang="en-US" sz="2000" u="sng" dirty="0">
                <a:hlinkClick r:id="rId4"/>
              </a:rPr>
              <a:t>IM.006F1 Inter-hospital Redistribution Form</a:t>
            </a:r>
            <a:endParaRPr lang="en-US" sz="2000" u="sng" dirty="0"/>
          </a:p>
          <a:p>
            <a:pPr lvl="1"/>
            <a:r>
              <a:rPr lang="en-US" sz="2000" u="sng" dirty="0">
                <a:hlinkClick r:id="rId5"/>
              </a:rPr>
              <a:t>IM.006F2 Shipping Address Label</a:t>
            </a:r>
            <a:endParaRPr lang="en-US" sz="2000" u="sng" dirty="0"/>
          </a:p>
          <a:p>
            <a:pPr lvl="1"/>
            <a:r>
              <a:rPr lang="en-US" sz="2000" u="sng" dirty="0">
                <a:hlinkClick r:id="rId6"/>
              </a:rPr>
              <a:t>IM.007F1 Inter-hospital Transfer Form – Blood Component/Products  Accompanying a Patient</a:t>
            </a:r>
            <a:endParaRPr lang="en-US" sz="2000" dirty="0"/>
          </a:p>
          <a:p>
            <a:pPr lvl="1"/>
            <a:r>
              <a:rPr lang="en-US" sz="2000" u="sng" dirty="0">
                <a:hlinkClick r:id="rId7"/>
              </a:rPr>
              <a:t>IM.007F2 Shipment of Blood Components Accompanying a Patient</a:t>
            </a:r>
            <a:r>
              <a:rPr lang="en-US" sz="2000" b="1" u="sng" dirty="0">
                <a:hlinkClick r:id="rId7"/>
              </a:rPr>
              <a:t> </a:t>
            </a:r>
            <a:r>
              <a:rPr lang="en-US" sz="2000" u="sng" dirty="0">
                <a:hlinkClick r:id="rId7"/>
              </a:rPr>
              <a:t>Shipping label </a:t>
            </a:r>
            <a:endParaRPr lang="en-US" sz="2000" dirty="0"/>
          </a:p>
          <a:p>
            <a:pPr marL="457200" indent="-457200">
              <a:buFont typeface="Wingdings" panose="05000000000000000000" pitchFamily="2" charset="2"/>
              <a:buChar char="ü"/>
            </a:pPr>
            <a:r>
              <a:rPr lang="en-US" sz="2800" dirty="0"/>
              <a:t>Discontinuation of agitation of platelets during transport should not exceed 24 hours  </a:t>
            </a:r>
          </a:p>
          <a:p>
            <a:pPr algn="ctr"/>
            <a:r>
              <a:rPr lang="en-US" sz="3600" b="1" dirty="0">
                <a:solidFill>
                  <a:srgbClr val="FF0000"/>
                </a:solidFill>
              </a:rPr>
              <a:t>Ensure that tamperproof device is in place!!!!!</a:t>
            </a:r>
          </a:p>
        </p:txBody>
      </p:sp>
    </p:spTree>
    <p:extLst>
      <p:ext uri="{BB962C8B-B14F-4D97-AF65-F5344CB8AC3E}">
        <p14:creationId xmlns:p14="http://schemas.microsoft.com/office/powerpoint/2010/main" val="2798258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722CDD72-6F4A-4B92-B221-8DBDD9F2FC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43501"/>
          </a:xfrm>
        </p:spPr>
      </p:pic>
    </p:spTree>
    <p:extLst>
      <p:ext uri="{BB962C8B-B14F-4D97-AF65-F5344CB8AC3E}">
        <p14:creationId xmlns:p14="http://schemas.microsoft.com/office/powerpoint/2010/main" val="327734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971600" y="2564904"/>
            <a:ext cx="7484368" cy="2808312"/>
          </a:xfrm>
        </p:spPr>
        <p:txBody>
          <a:bodyPr/>
          <a:lstStyle/>
          <a:p>
            <a:pPr eaLnBrk="1" hangingPunct="1"/>
            <a:r>
              <a:rPr lang="en-US" altLang="en-US" dirty="0"/>
              <a:t>Shipping Blood Components (Fresh Products) </a:t>
            </a:r>
            <a:br>
              <a:rPr lang="en-US" altLang="en-US" dirty="0"/>
            </a:br>
            <a:r>
              <a:rPr lang="en-US" altLang="en-US" dirty="0"/>
              <a:t>using J82/E38 Shipping Containers</a:t>
            </a:r>
          </a:p>
        </p:txBody>
      </p:sp>
    </p:spTree>
    <p:extLst>
      <p:ext uri="{BB962C8B-B14F-4D97-AF65-F5344CB8AC3E}">
        <p14:creationId xmlns:p14="http://schemas.microsoft.com/office/powerpoint/2010/main" val="351970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Blood Cells</a:t>
            </a:r>
          </a:p>
        </p:txBody>
      </p:sp>
      <p:sp>
        <p:nvSpPr>
          <p:cNvPr id="3" name="Content Placeholder 2"/>
          <p:cNvSpPr>
            <a:spLocks noGrp="1"/>
          </p:cNvSpPr>
          <p:nvPr>
            <p:ph idx="1"/>
          </p:nvPr>
        </p:nvSpPr>
        <p:spPr/>
        <p:txBody>
          <a:bodyPr/>
          <a:lstStyle/>
          <a:p>
            <a:r>
              <a:rPr lang="en-US" dirty="0"/>
              <a:t>Red cells are shipped using a J82 box</a:t>
            </a:r>
          </a:p>
          <a:p>
            <a:r>
              <a:rPr lang="en-US" dirty="0"/>
              <a:t>Up to 8 units can be shipped at a temperature of 1 to 10 </a:t>
            </a: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a:t>
            </a:r>
          </a:p>
          <a:p>
            <a:endPar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Conditioning:</a:t>
            </a:r>
          </a:p>
          <a:p>
            <a:pPr lvl="1"/>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Freezer packs -25 to -40 °C for a minimum of 6 hours</a:t>
            </a:r>
          </a:p>
          <a:p>
            <a:pPr lvl="1"/>
            <a:r>
              <a:rPr lang="en-US"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Gel packs at 2-6 °C for a minimum of 6 hours</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5400000">
            <a:off x="6836540" y="2748636"/>
            <a:ext cx="1656185" cy="1720770"/>
          </a:xfrm>
          <a:prstGeom prst="rect">
            <a:avLst/>
          </a:prstGeom>
        </p:spPr>
      </p:pic>
    </p:spTree>
    <p:extLst>
      <p:ext uri="{BB962C8B-B14F-4D97-AF65-F5344CB8AC3E}">
        <p14:creationId xmlns:p14="http://schemas.microsoft.com/office/powerpoint/2010/main" val="55425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116632"/>
            <a:ext cx="8229600" cy="1008112"/>
          </a:xfrm>
        </p:spPr>
        <p:txBody>
          <a:bodyPr/>
          <a:lstStyle/>
          <a:p>
            <a:r>
              <a:rPr lang="en-US" sz="4000" dirty="0"/>
              <a:t>Packing Configuration for J82 Shipping Container</a:t>
            </a:r>
          </a:p>
        </p:txBody>
      </p:sp>
      <p:pic>
        <p:nvPicPr>
          <p:cNvPr id="4" name="Content Placeholder 3"/>
          <p:cNvPicPr>
            <a:picLocks noGrp="1" noChangeAspect="1"/>
          </p:cNvPicPr>
          <p:nvPr>
            <p:ph idx="1"/>
          </p:nvPr>
        </p:nvPicPr>
        <p:blipFill>
          <a:blip r:embed="rId3"/>
          <a:stretch>
            <a:fillRect/>
          </a:stretch>
        </p:blipFill>
        <p:spPr>
          <a:xfrm>
            <a:off x="938439" y="2132856"/>
            <a:ext cx="7222151" cy="3657600"/>
          </a:xfrm>
          <a:prstGeom prst="rect">
            <a:avLst/>
          </a:prstGeom>
        </p:spPr>
      </p:pic>
      <p:sp>
        <p:nvSpPr>
          <p:cNvPr id="5" name="Rectangle 4"/>
          <p:cNvSpPr/>
          <p:nvPr/>
        </p:nvSpPr>
        <p:spPr>
          <a:xfrm>
            <a:off x="1403648" y="1608953"/>
            <a:ext cx="2741456" cy="410882"/>
          </a:xfrm>
          <a:prstGeom prst="rect">
            <a:avLst/>
          </a:prstGeom>
        </p:spPr>
        <p:txBody>
          <a:bodyPr wrap="none">
            <a:spAutoFit/>
          </a:bodyPr>
          <a:lstStyle/>
          <a:p>
            <a:pPr marL="0" marR="0">
              <a:lnSpc>
                <a:spcPct val="115000"/>
              </a:lnSpc>
              <a:spcBef>
                <a:spcPts val="2400"/>
              </a:spcBef>
              <a:spcAft>
                <a:spcPts val="0"/>
              </a:spcAft>
            </a:pPr>
            <a:r>
              <a:rPr lang="en-CA"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Shipping 1 – 8 RBC units</a:t>
            </a:r>
            <a:endParaRPr lang="en-US"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693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517"/>
            <a:ext cx="8229600" cy="955211"/>
          </a:xfrm>
        </p:spPr>
        <p:txBody>
          <a:bodyPr/>
          <a:lstStyle/>
          <a:p>
            <a:r>
              <a:rPr lang="en-CA" sz="4000" dirty="0"/>
              <a:t>Interhospital Redistribution Form</a:t>
            </a:r>
            <a:endParaRPr lang="en-US" sz="4000" dirty="0"/>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A2E1B6DF-6408-4E83-9299-36561832BE67}"/>
                  </a:ext>
                </a:extLst>
              </p:cNvPr>
              <p:cNvGraphicFramePr>
                <a:graphicFrameLocks noChangeAspect="1"/>
              </p:cNvGraphicFramePr>
              <p:nvPr>
                <p:extLst>
                  <p:ext uri="{D42A27DB-BD31-4B8C-83A1-F6EECF244321}">
                    <p14:modId xmlns:p14="http://schemas.microsoft.com/office/powerpoint/2010/main" val="772383090"/>
                  </p:ext>
                </p:extLst>
              </p:nvPr>
            </p:nvGraphicFramePr>
            <p:xfrm>
              <a:off x="2133600" y="1754814"/>
              <a:ext cx="4670648" cy="3502986"/>
            </p:xfrm>
            <a:graphic>
              <a:graphicData uri="http://schemas.microsoft.com/office/powerpoint/2016/slidezoom">
                <pslz:sldZm>
                  <pslz:sldZmObj sldId="322" cId="2169112907">
                    <pslz:zmPr id="{11B376B1-3D37-4243-BA2F-B7F1C4213BDD}" returnToParent="0" transitionDur="1000">
                      <p166:blipFill xmlns:p166="http://schemas.microsoft.com/office/powerpoint/2016/6/main">
                        <a:blip r:embed="rId3"/>
                        <a:stretch>
                          <a:fillRect/>
                        </a:stretch>
                      </p166:blipFill>
                      <p166:spPr xmlns:p166="http://schemas.microsoft.com/office/powerpoint/2016/6/main">
                        <a:xfrm>
                          <a:off x="0" y="0"/>
                          <a:ext cx="4670648" cy="3502986"/>
                        </a:xfrm>
                        <a:prstGeom prst="rect">
                          <a:avLst/>
                        </a:prstGeom>
                        <a:ln w="3175">
                          <a:solidFill>
                            <a:prstClr val="ltGray"/>
                          </a:solidFill>
                        </a:ln>
                      </p166:spPr>
                    </pslz:zmPr>
                  </pslz:sldZmObj>
                </pslz:sldZm>
              </a:graphicData>
            </a:graphic>
          </p:graphicFrame>
        </mc:Choice>
        <mc:Fallback>
          <p:pic>
            <p:nvPicPr>
              <p:cNvPr id="6" name="Slide Zoom 5">
                <a:extLst>
                  <a:ext uri="{FF2B5EF4-FFF2-40B4-BE49-F238E27FC236}">
                    <a16:creationId xmlns:a16="http://schemas.microsoft.com/office/drawing/2014/main" id="{A2E1B6DF-6408-4E83-9299-36561832BE67}"/>
                  </a:ext>
                </a:extLst>
              </p:cNvPr>
              <p:cNvPicPr>
                <a:picLocks noGrp="1" noRot="1" noChangeAspect="1" noMove="1" noResize="1" noEditPoints="1" noAdjustHandles="1" noChangeArrowheads="1" noChangeShapeType="1"/>
              </p:cNvPicPr>
              <p:nvPr/>
            </p:nvPicPr>
            <p:blipFill>
              <a:blip r:embed="rId3"/>
              <a:stretch>
                <a:fillRect/>
              </a:stretch>
            </p:blipFill>
            <p:spPr>
              <a:xfrm>
                <a:off x="2133600" y="1754814"/>
                <a:ext cx="4670648" cy="3502986"/>
              </a:xfrm>
              <a:prstGeom prst="rect">
                <a:avLst/>
              </a:prstGeom>
              <a:ln w="3175">
                <a:solidFill>
                  <a:prstClr val="ltGray"/>
                </a:solidFill>
              </a:ln>
            </p:spPr>
          </p:pic>
        </mc:Fallback>
      </mc:AlternateContent>
    </p:spTree>
    <p:extLst>
      <p:ext uri="{BB962C8B-B14F-4D97-AF65-F5344CB8AC3E}">
        <p14:creationId xmlns:p14="http://schemas.microsoft.com/office/powerpoint/2010/main" val="405529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F13E1-21FD-4108-8053-4E61C6776317}"/>
              </a:ext>
            </a:extLst>
          </p:cNvPr>
          <p:cNvPicPr>
            <a:picLocks noChangeAspect="1"/>
          </p:cNvPicPr>
          <p:nvPr/>
        </p:nvPicPr>
        <p:blipFill>
          <a:blip r:embed="rId2"/>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4D4933FC-44CF-434F-AA21-C5195292BC27}"/>
              </a:ext>
            </a:extLst>
          </p:cNvPr>
          <p:cNvSpPr txBox="1"/>
          <p:nvPr/>
        </p:nvSpPr>
        <p:spPr>
          <a:xfrm>
            <a:off x="1547664" y="2924944"/>
            <a:ext cx="2592288" cy="338554"/>
          </a:xfrm>
          <a:prstGeom prst="rect">
            <a:avLst/>
          </a:prstGeom>
          <a:noFill/>
        </p:spPr>
        <p:txBody>
          <a:bodyPr wrap="square" rtlCol="0">
            <a:spAutoFit/>
          </a:bodyPr>
          <a:lstStyle/>
          <a:p>
            <a:r>
              <a:rPr lang="en-CA" sz="1600" dirty="0"/>
              <a:t>See attached LIS Printout</a:t>
            </a:r>
            <a:endParaRPr lang="en-US" sz="1600" dirty="0"/>
          </a:p>
        </p:txBody>
      </p:sp>
    </p:spTree>
    <p:extLst>
      <p:ext uri="{BB962C8B-B14F-4D97-AF65-F5344CB8AC3E}">
        <p14:creationId xmlns:p14="http://schemas.microsoft.com/office/powerpoint/2010/main" val="216911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RBCo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57A8E3B8A4D40A676F3376F2C34AE" ma:contentTypeVersion="8" ma:contentTypeDescription="Create a new document." ma:contentTypeScope="" ma:versionID="cc970283328b38cc99a2ffa22cdd2752">
  <xsd:schema xmlns:xsd="http://www.w3.org/2001/XMLSchema" xmlns:xs="http://www.w3.org/2001/XMLSchema" xmlns:p="http://schemas.microsoft.com/office/2006/metadata/properties" xmlns:ns2="c6b5c363-5f2e-413d-8532-f982a743b9d2" xmlns:ns3="7f6c3347-daca-45e1-99d9-520b81d19cb5" xmlns:ns4="12d2b6eb-f95b-481b-adf7-4507243920bc" targetNamespace="http://schemas.microsoft.com/office/2006/metadata/properties" ma:root="true" ma:fieldsID="94866a5ac3b7e1f133a65ef8d870334c" ns2:_="" ns3:_="" ns4:_="">
    <xsd:import namespace="c6b5c363-5f2e-413d-8532-f982a743b9d2"/>
    <xsd:import namespace="7f6c3347-daca-45e1-99d9-520b81d19cb5"/>
    <xsd:import namespace="12d2b6eb-f95b-481b-adf7-4507243920bc"/>
    <xsd:element name="properties">
      <xsd:complexType>
        <xsd:sequence>
          <xsd:element name="documentManagement">
            <xsd:complexType>
              <xsd:all>
                <xsd:element ref="ns2: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5c363-5f2e-413d-8532-f982a743b9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6c3347-daca-45e1-99d9-520b81d19cb5"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d2b6eb-f95b-481b-adf7-4507243920b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DA134-F67B-4799-B6B2-86428A1832A4}">
  <ds:schemaRefs>
    <ds:schemaRef ds:uri="http://schemas.microsoft.com/sharepoint/v3/contenttype/forms"/>
  </ds:schemaRefs>
</ds:datastoreItem>
</file>

<file path=customXml/itemProps2.xml><?xml version="1.0" encoding="utf-8"?>
<ds:datastoreItem xmlns:ds="http://schemas.openxmlformats.org/officeDocument/2006/customXml" ds:itemID="{4CCBAB68-A645-4C0B-AA53-BB3F5273FDF6}">
  <ds:schemaRefs>
    <ds:schemaRef ds:uri="http://schemas.microsoft.com/office/2006/metadata/properties"/>
    <ds:schemaRef ds:uri="http://schemas.microsoft.com/office/2006/documentManagement/types"/>
    <ds:schemaRef ds:uri="http://schemas.openxmlformats.org/package/2006/metadata/core-properties"/>
    <ds:schemaRef ds:uri="c6b5c363-5f2e-413d-8532-f982a743b9d2"/>
    <ds:schemaRef ds:uri="http://purl.org/dc/terms/"/>
    <ds:schemaRef ds:uri="http://schemas.microsoft.com/office/infopath/2007/PartnerControls"/>
    <ds:schemaRef ds:uri="http://purl.org/dc/dcmitype/"/>
    <ds:schemaRef ds:uri="http://purl.org/dc/elements/1.1/"/>
    <ds:schemaRef ds:uri="12d2b6eb-f95b-481b-adf7-4507243920bc"/>
    <ds:schemaRef ds:uri="7f6c3347-daca-45e1-99d9-520b81d19cb5"/>
    <ds:schemaRef ds:uri="http://www.w3.org/XML/1998/namespace"/>
  </ds:schemaRefs>
</ds:datastoreItem>
</file>

<file path=customXml/itemProps3.xml><?xml version="1.0" encoding="utf-8"?>
<ds:datastoreItem xmlns:ds="http://schemas.openxmlformats.org/officeDocument/2006/customXml" ds:itemID="{5D1E54A2-72B6-4C74-8226-BE77B19C9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5c363-5f2e-413d-8532-f982a743b9d2"/>
    <ds:schemaRef ds:uri="7f6c3347-daca-45e1-99d9-520b81d19cb5"/>
    <ds:schemaRef ds:uri="12d2b6eb-f95b-481b-adf7-450724392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3589</TotalTime>
  <Words>3291</Words>
  <Application>Microsoft Office PowerPoint</Application>
  <PresentationFormat>On-screen Show (4:3)</PresentationFormat>
  <Paragraphs>247</Paragraphs>
  <Slides>44</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Times New Roman</vt:lpstr>
      <vt:lpstr>Verdana</vt:lpstr>
      <vt:lpstr>Wingdings</vt:lpstr>
      <vt:lpstr>ORBCoN</vt:lpstr>
      <vt:lpstr>Provincial Redistribution Program for Transfusion Services in Ontario  Training 2018</vt:lpstr>
      <vt:lpstr>Why We Ensure Components and Products are Utilized Appropriately</vt:lpstr>
      <vt:lpstr>Memorandum of Understanding</vt:lpstr>
      <vt:lpstr>PowerPoint Presentation</vt:lpstr>
      <vt:lpstr>Shipping Blood Components (Fresh Products)  using J82/E38 Shipping Containers</vt:lpstr>
      <vt:lpstr>Red Blood Cells</vt:lpstr>
      <vt:lpstr>Packing Configuration for J82 Shipping Container</vt:lpstr>
      <vt:lpstr>Interhospital Redistribution Form</vt:lpstr>
      <vt:lpstr>PowerPoint Presentation</vt:lpstr>
      <vt:lpstr>Platelets</vt:lpstr>
      <vt:lpstr>Packing Configuration for E38 Shipping Container</vt:lpstr>
      <vt:lpstr>Shipping Blood Components (Fresh Products)  using MTS Shipping Containers</vt:lpstr>
      <vt:lpstr>Credo Cube EMT</vt:lpstr>
      <vt:lpstr>Credo Cube EMT</vt:lpstr>
      <vt:lpstr>Credo Cube EMT</vt:lpstr>
      <vt:lpstr>Frozen Products</vt:lpstr>
      <vt:lpstr>Packing Configuration For J82 Shipping Container – Frozen Plasma</vt:lpstr>
      <vt:lpstr>Knowledge Check Point</vt:lpstr>
      <vt:lpstr>Shipping Blood Components (Fresh Products) with a Patient using J82/E38 Shipping Containers</vt:lpstr>
      <vt:lpstr>Transfer with a Patient</vt:lpstr>
      <vt:lpstr>PowerPoint Presentation</vt:lpstr>
      <vt:lpstr>Transfer with a Patient</vt:lpstr>
      <vt:lpstr>Transfer with a Patient - Reporting</vt:lpstr>
      <vt:lpstr>Knowledge Check Point</vt:lpstr>
      <vt:lpstr>Plasma Protein Product Redistribution</vt:lpstr>
      <vt:lpstr>Overview of Process</vt:lpstr>
      <vt:lpstr>Hospital Expiry Report</vt:lpstr>
      <vt:lpstr>Hospital Expiry List</vt:lpstr>
      <vt:lpstr>PowerPoint Presentation</vt:lpstr>
      <vt:lpstr>PowerPoint Presentation</vt:lpstr>
      <vt:lpstr>Review of Expiring Products</vt:lpstr>
      <vt:lpstr>PowerPoint Presentation</vt:lpstr>
      <vt:lpstr>PowerPoint Presentation</vt:lpstr>
      <vt:lpstr>PowerPoint Presentation</vt:lpstr>
      <vt:lpstr>Coordinate Near to Expiring Products</vt:lpstr>
      <vt:lpstr>Knowledge Check Point</vt:lpstr>
      <vt:lpstr>Plasma Protein Product Redistribution  Shipping Blood Products (PPP’s) using J82/E38 Shipping Containers</vt:lpstr>
      <vt:lpstr>Shipping and Storage Temps</vt:lpstr>
      <vt:lpstr>Packing Configuration for J82 Shipping Container</vt:lpstr>
      <vt:lpstr>Packing Configuration for E38 Shipping Container</vt:lpstr>
      <vt:lpstr>Knowledge Check Point</vt:lpstr>
      <vt:lpstr>PowerPoint Presentation</vt:lpstr>
      <vt:lpstr>PowerPoint Presentation</vt:lpstr>
      <vt:lpstr>PowerPoint Presentation</vt:lpstr>
    </vt:vector>
  </TitlesOfParts>
  <Company>The Ottawa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Protein Product Redistribution 101</dc:title>
  <dc:creator>tcameron</dc:creator>
  <cp:lastModifiedBy>Cameron, Tracy</cp:lastModifiedBy>
  <cp:revision>116</cp:revision>
  <cp:lastPrinted>2018-03-21T18:23:01Z</cp:lastPrinted>
  <dcterms:created xsi:type="dcterms:W3CDTF">2014-09-04T19:04:14Z</dcterms:created>
  <dcterms:modified xsi:type="dcterms:W3CDTF">2018-07-24T19:44:24Z</dcterms:modified>
</cp:coreProperties>
</file>